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handoutMasterIdLst>
    <p:handoutMasterId r:id="rId168"/>
  </p:handoutMasterIdLst>
  <p:sldIdLst>
    <p:sldId id="447" r:id="rId2"/>
    <p:sldId id="257" r:id="rId3"/>
    <p:sldId id="258" r:id="rId4"/>
    <p:sldId id="259" r:id="rId5"/>
    <p:sldId id="260" r:id="rId6"/>
    <p:sldId id="261" r:id="rId7"/>
    <p:sldId id="262" r:id="rId8"/>
    <p:sldId id="263" r:id="rId9"/>
    <p:sldId id="264" r:id="rId10"/>
    <p:sldId id="440" r:id="rId11"/>
    <p:sldId id="265" r:id="rId12"/>
    <p:sldId id="266" r:id="rId13"/>
    <p:sldId id="267" r:id="rId14"/>
    <p:sldId id="268" r:id="rId15"/>
    <p:sldId id="269" r:id="rId16"/>
    <p:sldId id="441" r:id="rId17"/>
    <p:sldId id="270" r:id="rId18"/>
    <p:sldId id="278" r:id="rId19"/>
    <p:sldId id="271" r:id="rId20"/>
    <p:sldId id="279" r:id="rId21"/>
    <p:sldId id="280" r:id="rId22"/>
    <p:sldId id="281" r:id="rId23"/>
    <p:sldId id="282" r:id="rId24"/>
    <p:sldId id="442" r:id="rId25"/>
    <p:sldId id="283" r:id="rId26"/>
    <p:sldId id="431" r:id="rId27"/>
    <p:sldId id="285" r:id="rId28"/>
    <p:sldId id="286" r:id="rId29"/>
    <p:sldId id="287" r:id="rId30"/>
    <p:sldId id="288" r:id="rId31"/>
    <p:sldId id="289" r:id="rId32"/>
    <p:sldId id="290" r:id="rId33"/>
    <p:sldId id="291" r:id="rId34"/>
    <p:sldId id="292" r:id="rId35"/>
    <p:sldId id="293" r:id="rId36"/>
    <p:sldId id="294" r:id="rId37"/>
    <p:sldId id="295" r:id="rId38"/>
    <p:sldId id="443" r:id="rId39"/>
    <p:sldId id="296" r:id="rId40"/>
    <p:sldId id="448" r:id="rId41"/>
    <p:sldId id="298" r:id="rId42"/>
    <p:sldId id="299" r:id="rId43"/>
    <p:sldId id="432" r:id="rId44"/>
    <p:sldId id="301" r:id="rId45"/>
    <p:sldId id="302" r:id="rId46"/>
    <p:sldId id="303" r:id="rId47"/>
    <p:sldId id="304" r:id="rId48"/>
    <p:sldId id="305" r:id="rId49"/>
    <p:sldId id="306" r:id="rId50"/>
    <p:sldId id="433" r:id="rId51"/>
    <p:sldId id="308" r:id="rId52"/>
    <p:sldId id="309" r:id="rId53"/>
    <p:sldId id="424" r:id="rId54"/>
    <p:sldId id="311" r:id="rId55"/>
    <p:sldId id="312" r:id="rId56"/>
    <p:sldId id="313" r:id="rId57"/>
    <p:sldId id="314" r:id="rId58"/>
    <p:sldId id="315" r:id="rId59"/>
    <p:sldId id="316" r:id="rId60"/>
    <p:sldId id="317" r:id="rId61"/>
    <p:sldId id="318" r:id="rId62"/>
    <p:sldId id="319" r:id="rId63"/>
    <p:sldId id="425" r:id="rId64"/>
    <p:sldId id="321" r:id="rId65"/>
    <p:sldId id="322" r:id="rId66"/>
    <p:sldId id="430" r:id="rId67"/>
    <p:sldId id="324" r:id="rId68"/>
    <p:sldId id="449"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434"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450" r:id="rId102"/>
    <p:sldId id="451" r:id="rId103"/>
    <p:sldId id="427" r:id="rId104"/>
    <p:sldId id="360" r:id="rId105"/>
    <p:sldId id="436" r:id="rId106"/>
    <p:sldId id="458" r:id="rId107"/>
    <p:sldId id="456" r:id="rId108"/>
    <p:sldId id="364" r:id="rId109"/>
    <p:sldId id="365" r:id="rId110"/>
    <p:sldId id="366" r:id="rId111"/>
    <p:sldId id="367" r:id="rId112"/>
    <p:sldId id="368" r:id="rId113"/>
    <p:sldId id="369"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444" r:id="rId139"/>
    <p:sldId id="395" r:id="rId140"/>
    <p:sldId id="396" r:id="rId141"/>
    <p:sldId id="397" r:id="rId142"/>
    <p:sldId id="398" r:id="rId143"/>
    <p:sldId id="445" r:id="rId144"/>
    <p:sldId id="399" r:id="rId145"/>
    <p:sldId id="400" r:id="rId146"/>
    <p:sldId id="423" r:id="rId147"/>
    <p:sldId id="402" r:id="rId148"/>
    <p:sldId id="403" r:id="rId149"/>
    <p:sldId id="422" r:id="rId150"/>
    <p:sldId id="404" r:id="rId151"/>
    <p:sldId id="405" r:id="rId152"/>
    <p:sldId id="406" r:id="rId153"/>
    <p:sldId id="407" r:id="rId154"/>
    <p:sldId id="446" r:id="rId155"/>
    <p:sldId id="409" r:id="rId156"/>
    <p:sldId id="411" r:id="rId157"/>
    <p:sldId id="457" r:id="rId158"/>
    <p:sldId id="437" r:id="rId159"/>
    <p:sldId id="414" r:id="rId160"/>
    <p:sldId id="455" r:id="rId161"/>
    <p:sldId id="453" r:id="rId162"/>
    <p:sldId id="454" r:id="rId163"/>
    <p:sldId id="418" r:id="rId164"/>
    <p:sldId id="459" r:id="rId165"/>
    <p:sldId id="420" r:id="rId166"/>
  </p:sldIdLst>
  <p:sldSz cx="9144000" cy="6858000" type="screen4x3"/>
  <p:notesSz cx="7010400" cy="9163050"/>
  <p:custDataLst>
    <p:tags r:id="rId1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6C8"/>
    <a:srgbClr val="E800C7"/>
    <a:srgbClr val="374600"/>
    <a:srgbClr val="2E9FDF"/>
    <a:srgbClr val="86AA00"/>
    <a:srgbClr val="FA8900"/>
    <a:srgbClr val="E87F00"/>
    <a:srgbClr val="E7B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2" autoAdjust="0"/>
    <p:restoredTop sz="83488" autoAdjust="0"/>
  </p:normalViewPr>
  <p:slideViewPr>
    <p:cSldViewPr snapToGrid="0">
      <p:cViewPr varScale="1">
        <p:scale>
          <a:sx n="92" d="100"/>
          <a:sy n="92" d="100"/>
        </p:scale>
        <p:origin x="-1266" y="-102"/>
      </p:cViewPr>
      <p:guideLst>
        <p:guide orient="horz" pos="1265"/>
        <p:guide pos="1756"/>
      </p:guideLst>
    </p:cSldViewPr>
  </p:slideViewPr>
  <p:outlineViewPr>
    <p:cViewPr>
      <p:scale>
        <a:sx n="50" d="100"/>
        <a:sy n="50" d="100"/>
      </p:scale>
      <p:origin x="0" y="14661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Lst>
  </p:outlineViewPr>
  <p:notesTextViewPr>
    <p:cViewPr>
      <p:scale>
        <a:sx n="1" d="1"/>
        <a:sy n="1" d="1"/>
      </p:scale>
      <p:origin x="0" y="0"/>
    </p:cViewPr>
  </p:notesTextViewPr>
  <p:sorterViewPr>
    <p:cViewPr>
      <p:scale>
        <a:sx n="75" d="100"/>
        <a:sy n="75" d="100"/>
      </p:scale>
      <p:origin x="0" y="12384"/>
    </p:cViewPr>
  </p:sorterViewPr>
  <p:notesViewPr>
    <p:cSldViewPr snapToGrid="0">
      <p:cViewPr varScale="1">
        <p:scale>
          <a:sx n="69" d="100"/>
          <a:sy n="69" d="100"/>
        </p:scale>
        <p:origin x="-3234" y="-120"/>
      </p:cViewPr>
      <p:guideLst>
        <p:guide orient="horz" pos="2886"/>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7.xml"/><Relationship Id="rId39" Type="http://schemas.openxmlformats.org/officeDocument/2006/relationships/slide" Target="slides/slide42.xml"/><Relationship Id="rId21" Type="http://schemas.openxmlformats.org/officeDocument/2006/relationships/slide" Target="slides/slide21.xml"/><Relationship Id="rId34" Type="http://schemas.openxmlformats.org/officeDocument/2006/relationships/slide" Target="slides/slide35.xml"/><Relationship Id="rId42" Type="http://schemas.openxmlformats.org/officeDocument/2006/relationships/slide" Target="slides/slide45.xml"/><Relationship Id="rId47" Type="http://schemas.openxmlformats.org/officeDocument/2006/relationships/slide" Target="slides/slide50.xml"/><Relationship Id="rId50" Type="http://schemas.openxmlformats.org/officeDocument/2006/relationships/slide" Target="slides/slide53.xml"/><Relationship Id="rId55" Type="http://schemas.openxmlformats.org/officeDocument/2006/relationships/slide" Target="slides/slide59.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41.xml"/><Relationship Id="rId46" Type="http://schemas.openxmlformats.org/officeDocument/2006/relationships/slide" Target="slides/slide49.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30.xml"/><Relationship Id="rId41" Type="http://schemas.openxmlformats.org/officeDocument/2006/relationships/slide" Target="slides/slide44.xml"/><Relationship Id="rId54" Type="http://schemas.openxmlformats.org/officeDocument/2006/relationships/slide" Target="slides/slide58.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9.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7.xml"/><Relationship Id="rId58" Type="http://schemas.openxmlformats.org/officeDocument/2006/relationships/slide" Target="slides/slide62.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2.xml"/><Relationship Id="rId57" Type="http://schemas.openxmlformats.org/officeDocument/2006/relationships/slide" Target="slides/slide61.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2.xml"/><Relationship Id="rId44" Type="http://schemas.openxmlformats.org/officeDocument/2006/relationships/slide" Target="slides/slide47.xml"/><Relationship Id="rId52" Type="http://schemas.openxmlformats.org/officeDocument/2006/relationships/slide" Target="slides/slide55.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6.xml"/><Relationship Id="rId48" Type="http://schemas.openxmlformats.org/officeDocument/2006/relationships/slide" Target="slides/slide51.xml"/><Relationship Id="rId56" Type="http://schemas.openxmlformats.org/officeDocument/2006/relationships/slide" Target="slides/slide60.xml"/><Relationship Id="rId8" Type="http://schemas.openxmlformats.org/officeDocument/2006/relationships/slide" Target="slides/slide8.xml"/><Relationship Id="rId51" Type="http://schemas.openxmlformats.org/officeDocument/2006/relationships/slide" Target="slides/slide54.xml"/><Relationship Id="rId3"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58153"/>
          </a:xfrm>
          <a:prstGeom prst="rect">
            <a:avLst/>
          </a:prstGeom>
        </p:spPr>
        <p:txBody>
          <a:bodyPr vert="horz" lIns="91440" tIns="45720" rIns="91440" bIns="45720" rtlCol="0"/>
          <a:lstStyle>
            <a:lvl1pPr algn="r">
              <a:defRPr sz="1200"/>
            </a:lvl1pPr>
          </a:lstStyle>
          <a:p>
            <a:fld id="{E96464AD-05EA-48DF-8D3C-8C95E1A0EB61}" type="datetimeFigureOut">
              <a:rPr lang="en-US" smtClean="0"/>
              <a:t>10/24/2014</a:t>
            </a:fld>
            <a:endParaRPr lang="en-US" dirty="0"/>
          </a:p>
        </p:txBody>
      </p:sp>
      <p:sp>
        <p:nvSpPr>
          <p:cNvPr id="4" name="Footer Placeholder 3"/>
          <p:cNvSpPr>
            <a:spLocks noGrp="1"/>
          </p:cNvSpPr>
          <p:nvPr>
            <p:ph type="ftr" sz="quarter" idx="2"/>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03307"/>
            <a:ext cx="3037840" cy="458153"/>
          </a:xfrm>
          <a:prstGeom prst="rect">
            <a:avLst/>
          </a:prstGeom>
        </p:spPr>
        <p:txBody>
          <a:bodyPr vert="horz" lIns="91440" tIns="45720" rIns="91440" bIns="45720" rtlCol="0" anchor="b"/>
          <a:lstStyle>
            <a:lvl1pPr algn="r">
              <a:defRPr sz="1200"/>
            </a:lvl1pPr>
          </a:lstStyle>
          <a:p>
            <a:fld id="{B8E50D77-BE29-4F6E-9E97-D5DE771DDAFF}" type="slidenum">
              <a:rPr lang="en-US" smtClean="0"/>
              <a:t>‹#›</a:t>
            </a:fld>
            <a:endParaRPr lang="en-US" dirty="0"/>
          </a:p>
        </p:txBody>
      </p:sp>
    </p:spTree>
    <p:extLst>
      <p:ext uri="{BB962C8B-B14F-4D97-AF65-F5344CB8AC3E}">
        <p14:creationId xmlns:p14="http://schemas.microsoft.com/office/powerpoint/2010/main" val="209617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58153"/>
          </a:xfrm>
          <a:prstGeom prst="rect">
            <a:avLst/>
          </a:prstGeom>
        </p:spPr>
        <p:txBody>
          <a:bodyPr vert="horz" lIns="91440" tIns="45720" rIns="91440" bIns="45720" rtlCol="0"/>
          <a:lstStyle>
            <a:lvl1pPr algn="r">
              <a:defRPr sz="1200"/>
            </a:lvl1pPr>
          </a:lstStyle>
          <a:p>
            <a:fld id="{25D3F727-A02B-4696-AF70-5E10A4107E37}" type="datetimeFigureOut">
              <a:rPr lang="en-US" smtClean="0"/>
              <a:t>10/24/2014</a:t>
            </a:fld>
            <a:endParaRPr lang="en-US" dirty="0"/>
          </a:p>
        </p:txBody>
      </p:sp>
      <p:sp>
        <p:nvSpPr>
          <p:cNvPr id="4" name="Slide Image Placeholder 3"/>
          <p:cNvSpPr>
            <a:spLocks noGrp="1" noRot="1" noChangeAspect="1"/>
          </p:cNvSpPr>
          <p:nvPr>
            <p:ph type="sldImg" idx="2"/>
          </p:nvPr>
        </p:nvSpPr>
        <p:spPr>
          <a:xfrm>
            <a:off x="1214438" y="687388"/>
            <a:ext cx="4581525" cy="3435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52449"/>
            <a:ext cx="5608320" cy="412337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03307"/>
            <a:ext cx="3037840" cy="458153"/>
          </a:xfrm>
          <a:prstGeom prst="rect">
            <a:avLst/>
          </a:prstGeom>
        </p:spPr>
        <p:txBody>
          <a:bodyPr vert="horz" lIns="91440" tIns="45720" rIns="91440" bIns="45720" rtlCol="0" anchor="b"/>
          <a:lstStyle>
            <a:lvl1pPr algn="r">
              <a:defRPr sz="1200"/>
            </a:lvl1pPr>
          </a:lstStyle>
          <a:p>
            <a:fld id="{5937AFB2-63FE-4D27-8529-EF9C55DBAEBB}" type="slidenum">
              <a:rPr lang="en-US" smtClean="0"/>
              <a:t>‹#›</a:t>
            </a:fld>
            <a:endParaRPr lang="en-US" dirty="0"/>
          </a:p>
        </p:txBody>
      </p:sp>
    </p:spTree>
    <p:extLst>
      <p:ext uri="{BB962C8B-B14F-4D97-AF65-F5344CB8AC3E}">
        <p14:creationId xmlns:p14="http://schemas.microsoft.com/office/powerpoint/2010/main" val="235894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a:t>
            </a:fld>
            <a:endParaRPr lang="en-US" dirty="0"/>
          </a:p>
        </p:txBody>
      </p:sp>
    </p:spTree>
    <p:extLst>
      <p:ext uri="{BB962C8B-B14F-4D97-AF65-F5344CB8AC3E}">
        <p14:creationId xmlns:p14="http://schemas.microsoft.com/office/powerpoint/2010/main" val="403087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52</a:t>
            </a:fld>
            <a:endParaRPr lang="en-US" dirty="0"/>
          </a:p>
        </p:txBody>
      </p:sp>
    </p:spTree>
    <p:extLst>
      <p:ext uri="{BB962C8B-B14F-4D97-AF65-F5344CB8AC3E}">
        <p14:creationId xmlns:p14="http://schemas.microsoft.com/office/powerpoint/2010/main" val="319559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61</a:t>
            </a:fld>
            <a:endParaRPr lang="en-US" dirty="0"/>
          </a:p>
        </p:txBody>
      </p:sp>
    </p:spTree>
    <p:extLst>
      <p:ext uri="{BB962C8B-B14F-4D97-AF65-F5344CB8AC3E}">
        <p14:creationId xmlns:p14="http://schemas.microsoft.com/office/powerpoint/2010/main" val="377749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64</a:t>
            </a:fld>
            <a:endParaRPr lang="en-US" dirty="0"/>
          </a:p>
        </p:txBody>
      </p:sp>
    </p:spTree>
    <p:extLst>
      <p:ext uri="{BB962C8B-B14F-4D97-AF65-F5344CB8AC3E}">
        <p14:creationId xmlns:p14="http://schemas.microsoft.com/office/powerpoint/2010/main" val="40212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70</a:t>
            </a:fld>
            <a:endParaRPr lang="en-US" dirty="0"/>
          </a:p>
        </p:txBody>
      </p:sp>
    </p:spTree>
    <p:extLst>
      <p:ext uri="{BB962C8B-B14F-4D97-AF65-F5344CB8AC3E}">
        <p14:creationId xmlns:p14="http://schemas.microsoft.com/office/powerpoint/2010/main" val="251814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83</a:t>
            </a:fld>
            <a:endParaRPr lang="en-US" dirty="0"/>
          </a:p>
        </p:txBody>
      </p:sp>
    </p:spTree>
    <p:extLst>
      <p:ext uri="{BB962C8B-B14F-4D97-AF65-F5344CB8AC3E}">
        <p14:creationId xmlns:p14="http://schemas.microsoft.com/office/powerpoint/2010/main" val="14632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99</a:t>
            </a:fld>
            <a:endParaRPr lang="en-US" dirty="0"/>
          </a:p>
        </p:txBody>
      </p:sp>
    </p:spTree>
    <p:extLst>
      <p:ext uri="{BB962C8B-B14F-4D97-AF65-F5344CB8AC3E}">
        <p14:creationId xmlns:p14="http://schemas.microsoft.com/office/powerpoint/2010/main" val="2813106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100</a:t>
            </a:fld>
            <a:endParaRPr lang="en-US" dirty="0"/>
          </a:p>
        </p:txBody>
      </p:sp>
    </p:spTree>
    <p:extLst>
      <p:ext uri="{BB962C8B-B14F-4D97-AF65-F5344CB8AC3E}">
        <p14:creationId xmlns:p14="http://schemas.microsoft.com/office/powerpoint/2010/main" val="1411402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123</a:t>
            </a:fld>
            <a:endParaRPr lang="en-US" dirty="0"/>
          </a:p>
        </p:txBody>
      </p:sp>
    </p:spTree>
    <p:extLst>
      <p:ext uri="{BB962C8B-B14F-4D97-AF65-F5344CB8AC3E}">
        <p14:creationId xmlns:p14="http://schemas.microsoft.com/office/powerpoint/2010/main" val="297931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spc="50" dirty="0" smtClean="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129</a:t>
            </a:fld>
            <a:endParaRPr lang="en-US" dirty="0"/>
          </a:p>
        </p:txBody>
      </p:sp>
    </p:spTree>
    <p:extLst>
      <p:ext uri="{BB962C8B-B14F-4D97-AF65-F5344CB8AC3E}">
        <p14:creationId xmlns:p14="http://schemas.microsoft.com/office/powerpoint/2010/main" val="368977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800" kern="1200" spc="5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145</a:t>
            </a:fld>
            <a:endParaRPr lang="en-US" dirty="0"/>
          </a:p>
        </p:txBody>
      </p:sp>
    </p:spTree>
    <p:extLst>
      <p:ext uri="{BB962C8B-B14F-4D97-AF65-F5344CB8AC3E}">
        <p14:creationId xmlns:p14="http://schemas.microsoft.com/office/powerpoint/2010/main" val="3635039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8</a:t>
            </a:fld>
            <a:endParaRPr lang="en-US" dirty="0"/>
          </a:p>
        </p:txBody>
      </p:sp>
    </p:spTree>
    <p:extLst>
      <p:ext uri="{BB962C8B-B14F-4D97-AF65-F5344CB8AC3E}">
        <p14:creationId xmlns:p14="http://schemas.microsoft.com/office/powerpoint/2010/main" val="361853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10</a:t>
            </a:fld>
            <a:endParaRPr lang="en-US" dirty="0"/>
          </a:p>
        </p:txBody>
      </p:sp>
    </p:spTree>
    <p:extLst>
      <p:ext uri="{BB962C8B-B14F-4D97-AF65-F5344CB8AC3E}">
        <p14:creationId xmlns:p14="http://schemas.microsoft.com/office/powerpoint/2010/main" val="141140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937AFB2-63FE-4D27-8529-EF9C55DBAEBB}" type="slidenum">
              <a:rPr lang="en-US" smtClean="0"/>
              <a:t>11</a:t>
            </a:fld>
            <a:endParaRPr lang="en-US" dirty="0"/>
          </a:p>
        </p:txBody>
      </p:sp>
    </p:spTree>
    <p:extLst>
      <p:ext uri="{BB962C8B-B14F-4D97-AF65-F5344CB8AC3E}">
        <p14:creationId xmlns:p14="http://schemas.microsoft.com/office/powerpoint/2010/main" val="109074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15</a:t>
            </a:fld>
            <a:endParaRPr lang="en-US" dirty="0"/>
          </a:p>
        </p:txBody>
      </p:sp>
    </p:spTree>
    <p:extLst>
      <p:ext uri="{BB962C8B-B14F-4D97-AF65-F5344CB8AC3E}">
        <p14:creationId xmlns:p14="http://schemas.microsoft.com/office/powerpoint/2010/main" val="354881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20</a:t>
            </a:fld>
            <a:endParaRPr lang="en-US" dirty="0"/>
          </a:p>
        </p:txBody>
      </p:sp>
    </p:spTree>
    <p:extLst>
      <p:ext uri="{BB962C8B-B14F-4D97-AF65-F5344CB8AC3E}">
        <p14:creationId xmlns:p14="http://schemas.microsoft.com/office/powerpoint/2010/main" val="49526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937AFB2-63FE-4D27-8529-EF9C55DBAEBB}" type="slidenum">
              <a:rPr lang="en-US" smtClean="0"/>
              <a:t>23</a:t>
            </a:fld>
            <a:endParaRPr lang="en-US" dirty="0"/>
          </a:p>
        </p:txBody>
      </p:sp>
    </p:spTree>
    <p:extLst>
      <p:ext uri="{BB962C8B-B14F-4D97-AF65-F5344CB8AC3E}">
        <p14:creationId xmlns:p14="http://schemas.microsoft.com/office/powerpoint/2010/main" val="4162821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36</a:t>
            </a:fld>
            <a:endParaRPr lang="en-US" dirty="0"/>
          </a:p>
        </p:txBody>
      </p:sp>
    </p:spTree>
    <p:extLst>
      <p:ext uri="{BB962C8B-B14F-4D97-AF65-F5344CB8AC3E}">
        <p14:creationId xmlns:p14="http://schemas.microsoft.com/office/powerpoint/2010/main" val="111244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spc="50" dirty="0" smtClean="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49</a:t>
            </a:fld>
            <a:endParaRPr lang="en-US" dirty="0"/>
          </a:p>
        </p:txBody>
      </p:sp>
    </p:spTree>
    <p:extLst>
      <p:ext uri="{BB962C8B-B14F-4D97-AF65-F5344CB8AC3E}">
        <p14:creationId xmlns:p14="http://schemas.microsoft.com/office/powerpoint/2010/main" val="304324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959111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Content Placeholder 2"/>
          <p:cNvSpPr>
            <a:spLocks noGrp="1"/>
          </p:cNvSpPr>
          <p:nvPr>
            <p:ph idx="11"/>
          </p:nvPr>
        </p:nvSpPr>
        <p:spPr>
          <a:xfrm>
            <a:off x="3256668"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5094667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5439564"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2299296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Tree>
    <p:extLst>
      <p:ext uri="{BB962C8B-B14F-4D97-AF65-F5344CB8AC3E}">
        <p14:creationId xmlns:p14="http://schemas.microsoft.com/office/powerpoint/2010/main" val="20914175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297089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dirty="0">
              <a:solidFill>
                <a:schemeClr val="bg1"/>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bg1"/>
                </a:solidFill>
                <a:latin typeface="+mj-lt"/>
              </a:rPr>
              <a:t>© Duarte, Inc. 2014</a:t>
            </a:r>
            <a:endParaRPr lang="en-US" sz="800" spc="0" baseline="0" dirty="0">
              <a:solidFill>
                <a:schemeClr val="bg1"/>
              </a:solidFill>
              <a:latin typeface="+mj-lt"/>
            </a:endParaRP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ext uri="{BB962C8B-B14F-4D97-AF65-F5344CB8AC3E}">
        <p14:creationId xmlns:p14="http://schemas.microsoft.com/office/powerpoint/2010/main" val="35201395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dirty="0">
              <a:solidFill>
                <a:schemeClr val="bg1"/>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bg1"/>
                </a:solidFill>
                <a:latin typeface="+mj-lt"/>
              </a:rPr>
              <a:t>© Duarte, Inc. 2014</a:t>
            </a:r>
            <a:endParaRPr lang="en-US" sz="800" spc="0" baseline="0" dirty="0">
              <a:solidFill>
                <a:schemeClr val="bg1"/>
              </a:solidFill>
              <a:latin typeface="+mj-lt"/>
            </a:endParaRP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ext uri="{BB962C8B-B14F-4D97-AF65-F5344CB8AC3E}">
        <p14:creationId xmlns:p14="http://schemas.microsoft.com/office/powerpoint/2010/main" val="7941384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smtClean="0"/>
              <a:t>Click to edit Master text styles</a:t>
            </a:r>
            <a:endParaRPr lang="en-US" dirty="0"/>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u="none" spc="0" baseline="0" smtClean="0">
                <a:solidFill>
                  <a:schemeClr val="tx1">
                    <a:lumMod val="50000"/>
                    <a:lumOff val="50000"/>
                  </a:schemeClr>
                </a:solidFill>
                <a:latin typeface="+mj-lt"/>
              </a:rPr>
              <a:pPr algn="r"/>
              <a:t>‹#›</a:t>
            </a:fld>
            <a:endParaRPr lang="en-US" sz="800" u="none"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u="none" spc="0" baseline="0" dirty="0" smtClean="0">
                <a:solidFill>
                  <a:schemeClr val="tx1">
                    <a:lumMod val="50000"/>
                    <a:lumOff val="50000"/>
                  </a:schemeClr>
                </a:solidFill>
                <a:latin typeface="+mj-lt"/>
              </a:rPr>
              <a:t>© Duarte, Inc. 2014</a:t>
            </a:r>
            <a:endParaRPr lang="en-US" sz="800" u="none" spc="0" baseline="0" dirty="0">
              <a:solidFill>
                <a:schemeClr val="tx1">
                  <a:lumMod val="50000"/>
                  <a:lumOff val="50000"/>
                </a:schemeClr>
              </a:solidFill>
              <a:latin typeface="+mj-lt"/>
            </a:endParaRP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4888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89324797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3349813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8514786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298411675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97452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smtClean="0"/>
              <a:t>Click to edit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smtClean="0"/>
              <a:t>Click to edit Master text styles</a:t>
            </a:r>
          </a:p>
        </p:txBody>
      </p:sp>
    </p:spTree>
    <p:extLst>
      <p:ext uri="{BB962C8B-B14F-4D97-AF65-F5344CB8AC3E}">
        <p14:creationId xmlns:p14="http://schemas.microsoft.com/office/powerpoint/2010/main" val="23171813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0706123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5626766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6453886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8554295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8554295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4134465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3" name="Content Placeholder 2"/>
          <p:cNvSpPr>
            <a:spLocks noGrp="1"/>
          </p:cNvSpPr>
          <p:nvPr>
            <p:ph idx="1"/>
          </p:nvPr>
        </p:nvSpPr>
        <p:spPr>
          <a:xfrm>
            <a:off x="457732"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2210025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bg2"/>
                </a:solidFill>
                <a:latin typeface="+mj-lt"/>
              </a:rPr>
              <a:pPr algn="r"/>
              <a:t>‹#›</a:t>
            </a:fld>
            <a:endParaRPr lang="en-US" sz="800" spc="0" baseline="0" dirty="0">
              <a:solidFill>
                <a:schemeClr val="bg2"/>
              </a:solidFill>
              <a:latin typeface="+mj-lt"/>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bg2"/>
                </a:solidFill>
                <a:latin typeface="+mj-lt"/>
              </a:rPr>
              <a:t>© Duarte, Inc. 2014</a:t>
            </a:r>
            <a:endParaRPr lang="en-US" sz="800" spc="0" baseline="0" dirty="0">
              <a:solidFill>
                <a:schemeClr val="bg2"/>
              </a:solidFill>
              <a:latin typeface="+mj-lt"/>
            </a:endParaRPr>
          </a:p>
        </p:txBody>
      </p:sp>
    </p:spTree>
    <p:extLst>
      <p:ext uri="{BB962C8B-B14F-4D97-AF65-F5344CB8AC3E}">
        <p14:creationId xmlns:p14="http://schemas.microsoft.com/office/powerpoint/2010/main" val="4246620440"/>
      </p:ext>
    </p:extLst>
  </p:cSld>
  <p:clrMap bg1="lt1" tx1="dk1" bg2="lt2" tx2="dk2" accent1="accent1" accent2="accent2" accent3="accent3" accent4="accent4" accent5="accent5" accent6="accent6" hlink="hlink" folHlink="folHlink"/>
  <p:sldLayoutIdLst>
    <p:sldLayoutId id="2147483650" r:id="rId1"/>
    <p:sldLayoutId id="2147483663" r:id="rId2"/>
    <p:sldLayoutId id="2147483668" r:id="rId3"/>
    <p:sldLayoutId id="2147483669" r:id="rId4"/>
    <p:sldLayoutId id="2147483660" r:id="rId5"/>
    <p:sldLayoutId id="2147483661" r:id="rId6"/>
    <p:sldLayoutId id="2147483662" r:id="rId7"/>
    <p:sldLayoutId id="2147483670" r:id="rId8"/>
    <p:sldLayoutId id="2147483666" r:id="rId9"/>
    <p:sldLayoutId id="2147483665" r:id="rId10"/>
    <p:sldLayoutId id="2147483680" r:id="rId11"/>
    <p:sldLayoutId id="2147483667" r:id="rId12"/>
    <p:sldLayoutId id="2147483671" r:id="rId13"/>
    <p:sldLayoutId id="2147483674" r:id="rId14"/>
    <p:sldLayoutId id="2147483675" r:id="rId15"/>
    <p:sldLayoutId id="2147483673" r:id="rId16"/>
    <p:sldLayoutId id="2147483677" r:id="rId17"/>
    <p:sldLayoutId id="2147483676" r:id="rId18"/>
    <p:sldLayoutId id="2147483672" r:id="rId19"/>
    <p:sldLayoutId id="2147483678" r:id="rId20"/>
    <p:sldLayoutId id="2147483681"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40.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3" Type="http://schemas.openxmlformats.org/officeDocument/2006/relationships/image" Target="../media/image141.JPG"/><Relationship Id="rId7" Type="http://schemas.openxmlformats.org/officeDocument/2006/relationships/image" Target="../media/image145.JPG"/><Relationship Id="rId12" Type="http://schemas.openxmlformats.org/officeDocument/2006/relationships/image" Target="../media/image150.JPG"/><Relationship Id="rId2" Type="http://schemas.openxmlformats.org/officeDocument/2006/relationships/hyperlink" Target="http://www.duarte.com/slidedocs/" TargetMode="External"/><Relationship Id="rId1" Type="http://schemas.openxmlformats.org/officeDocument/2006/relationships/slideLayout" Target="../slideLayouts/slideLayout7.xml"/><Relationship Id="rId6" Type="http://schemas.openxmlformats.org/officeDocument/2006/relationships/image" Target="../media/image144.JPG"/><Relationship Id="rId11" Type="http://schemas.openxmlformats.org/officeDocument/2006/relationships/image" Target="../media/image149.JPG"/><Relationship Id="rId5" Type="http://schemas.openxmlformats.org/officeDocument/2006/relationships/image" Target="../media/image143.JPG"/><Relationship Id="rId10" Type="http://schemas.openxmlformats.org/officeDocument/2006/relationships/image" Target="../media/image148.JPG"/><Relationship Id="rId4" Type="http://schemas.openxmlformats.org/officeDocument/2006/relationships/image" Target="../media/image142.JPG"/><Relationship Id="rId9" Type="http://schemas.openxmlformats.org/officeDocument/2006/relationships/image" Target="../media/image147.JPG"/><Relationship Id="rId14" Type="http://schemas.openxmlformats.org/officeDocument/2006/relationships/image" Target="../media/image152.JPG"/></Relationships>
</file>

<file path=ppt/slides/_rels/slide10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faculty-gsb.stanford.edu/aaker/" TargetMode="Externa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www.businessweek.com/articles/2012-08-30/death-to-powerpoin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www.funnyordie.com/videos/f662a1f701/eduspiraction-lesson-1-tiger" TargetMode="External"/><Relationship Id="rId4" Type="http://schemas.openxmlformats.org/officeDocument/2006/relationships/hyperlink" Target="http://www.linkedin.com/today/post/article/20130729191149-172811-present-slides-distribute-documents?trk=mp-reader-card"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hyperlink" Target="http://blogs.hbr.org/2012/10/how-to-present-to-senior-execu/" TargetMode="Externa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4.jpeg"/><Relationship Id="rId2"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jpeg"/></Relationships>
</file>

<file path=ppt/slides/_rels/slide11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hyperlink" Target="http://content-magazine.com/welcome/" TargetMode="External"/><Relationship Id="rId1" Type="http://schemas.openxmlformats.org/officeDocument/2006/relationships/slideLayout" Target="../slideLayouts/slideLayout5.xml"/><Relationship Id="rId4" Type="http://schemas.openxmlformats.org/officeDocument/2006/relationships/hyperlink" Target="http://static.duarte.com/Slideology_Sample30.pdf"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www.dubberly.com/" TargetMode="External"/><Relationship Id="rId2" Type="http://schemas.openxmlformats.org/officeDocument/2006/relationships/hyperlink" Target="http://www.3x4grid.com/poster.html" TargetMode="External"/><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12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hyperlink" Target="http://www.harpersbazaar.com/" TargetMode="External"/><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en.wikipedia.org/wiki/Harper's_Bazaar"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72.jpeg"/><Relationship Id="rId4" Type="http://schemas.openxmlformats.org/officeDocument/2006/relationships/hyperlink" Target="http://en.wikipedia.org/wiki/Alexey_Brodovitch"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link.springer.com/article/10.1023/A:1013176309260" TargetMode="Externa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jpeg"/><Relationship Id="rId1" Type="http://schemas.openxmlformats.org/officeDocument/2006/relationships/slideLayout" Target="../slideLayouts/slideLayout5.xml"/><Relationship Id="rId6" Type="http://schemas.openxmlformats.org/officeDocument/2006/relationships/image" Target="../media/image183.jpeg"/><Relationship Id="rId5" Type="http://schemas.openxmlformats.org/officeDocument/2006/relationships/image" Target="../media/image182.png"/><Relationship Id="rId4" Type="http://schemas.openxmlformats.org/officeDocument/2006/relationships/image" Target="../media/image181.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hyperlink" Target="http://www.amazon.com/slide-ology-Science-Creating-Presentations/dp/0596522347/ref=sr_1_1?ie=UTF8&amp;qid=1393015173&amp;sr=8-1&amp;keywords=slide:ology" TargetMode="External"/><Relationship Id="rId1" Type="http://schemas.openxmlformats.org/officeDocument/2006/relationships/slideLayout" Target="../slideLayouts/slideLayout5.xml"/><Relationship Id="rId4" Type="http://schemas.openxmlformats.org/officeDocument/2006/relationships/image" Target="../media/image187.jpeg"/></Relationships>
</file>

<file path=ppt/slides/_rels/slide137.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image" Target="../media/image188.jpeg"/><Relationship Id="rId1" Type="http://schemas.openxmlformats.org/officeDocument/2006/relationships/slideLayout" Target="../slideLayouts/slideLayout14.xml"/><Relationship Id="rId6" Type="http://schemas.openxmlformats.org/officeDocument/2006/relationships/slide" Target="slide154.xml"/><Relationship Id="rId5" Type="http://schemas.openxmlformats.org/officeDocument/2006/relationships/slide" Target="slide148.xml"/><Relationship Id="rId4" Type="http://schemas.openxmlformats.org/officeDocument/2006/relationships/slide" Target="slide143.xml"/></Relationships>
</file>

<file path=ppt/slides/_rels/slide13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virgin.com/"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hyperlink" Target="http://www.bookemon.com/" TargetMode="External"/><Relationship Id="rId7" Type="http://schemas.openxmlformats.org/officeDocument/2006/relationships/image" Target="../media/image193.png"/><Relationship Id="rId2" Type="http://schemas.openxmlformats.org/officeDocument/2006/relationships/hyperlink" Target="http://www.blurb.com/" TargetMode="Externa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hyperlink" Target="http://www.kpcb.com/insights/2011-usa-inc-full-report"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cdn.www.duarte.com/wp-content/uploads/2014/01/PowerfulSalesPresentations.pdf" TargetMode="External"/><Relationship Id="rId1" Type="http://schemas.openxmlformats.org/officeDocument/2006/relationships/slideLayout" Target="../slideLayouts/slideLayout5.xml"/><Relationship Id="rId4" Type="http://schemas.microsoft.com/office/2007/relationships/hdphoto" Target="NUL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jpeg"/></Relationships>
</file>

<file path=ppt/slides/_rels/slide145.xml.rels><?xml version="1.0" encoding="UTF-8" standalone="yes"?>
<Relationships xmlns="http://schemas.openxmlformats.org/package/2006/relationships"><Relationship Id="rId3" Type="http://schemas.openxmlformats.org/officeDocument/2006/relationships/hyperlink" Target="http://www.computer.org/plugins/dl/pdf/proceedings/hicss/2001/0981/01/09811072.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www.slideshark.com/" TargetMode="External"/><Relationship Id="rId2" Type="http://schemas.openxmlformats.org/officeDocument/2006/relationships/image" Target="../media/image199.jpeg"/><Relationship Id="rId1" Type="http://schemas.openxmlformats.org/officeDocument/2006/relationships/slideLayout" Target="../slideLayouts/slideLayout2.xml"/><Relationship Id="rId4" Type="http://schemas.openxmlformats.org/officeDocument/2006/relationships/hyperlink" Target="https://itunes.apple.com/us/app/keynote/id361285480?mt=8"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www.davidco.com/" TargetMode="Externa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19.xml"/><Relationship Id="rId5" Type="http://schemas.openxmlformats.org/officeDocument/2006/relationships/image" Target="../media/image203.JPG"/><Relationship Id="rId4" Type="http://schemas.openxmlformats.org/officeDocument/2006/relationships/image" Target="../media/image2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9.xml"/><Relationship Id="rId4" Type="http://schemas.openxmlformats.org/officeDocument/2006/relationships/image" Target="../media/image206.png"/></Relationships>
</file>

<file path=ppt/slides/_rels/slide1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png"/><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hyperlink" Target="http://www.youtube.com/watch?v=51rKKxiIwa8" TargetMode="External"/><Relationship Id="rId2" Type="http://schemas.openxmlformats.org/officeDocument/2006/relationships/hyperlink" Target="http://www.duarte.com/portfolio/" TargetMode="External"/><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hyperlink" Target="http://resonate.duarte.com/#!page62" TargetMode="External"/><Relationship Id="rId2" Type="http://schemas.openxmlformats.org/officeDocument/2006/relationships/slide" Target="slide6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cdn.www.duarte.com/wp-content/uploads/2014/01/PowerfulSalesPresentations.pdf"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hyperlink" Target="https://twitter.com/Duarte" TargetMode="External"/><Relationship Id="rId18" Type="http://schemas.openxmlformats.org/officeDocument/2006/relationships/hyperlink" Target="http://www.youtube.com/user/duartedesign" TargetMode="External"/><Relationship Id="rId3" Type="http://schemas.openxmlformats.org/officeDocument/2006/relationships/hyperlink" Target="http://www.linkedin.com/profile/view?id=172811&amp;authType=name&amp;authToken=JYhb&amp;trk=mp-ph-pn" TargetMode="External"/><Relationship Id="rId7" Type="http://schemas.openxmlformats.org/officeDocument/2006/relationships/image" Target="../media/image218.emf"/><Relationship Id="rId12" Type="http://schemas.openxmlformats.org/officeDocument/2006/relationships/hyperlink" Target="mailto:info@duarte.com" TargetMode="External"/><Relationship Id="rId17" Type="http://schemas.openxmlformats.org/officeDocument/2006/relationships/hyperlink" Target="http://www.slideshare.net/duarte" TargetMode="External"/><Relationship Id="rId2" Type="http://schemas.openxmlformats.org/officeDocument/2006/relationships/hyperlink" Target="https://twitter.com/nancyduarte" TargetMode="External"/><Relationship Id="rId16" Type="http://schemas.openxmlformats.org/officeDocument/2006/relationships/hyperlink" Target="http://www.duarte.com/blog/feed/" TargetMode="External"/><Relationship Id="rId1" Type="http://schemas.openxmlformats.org/officeDocument/2006/relationships/slideLayout" Target="../slideLayouts/slideLayout2.xml"/><Relationship Id="rId6" Type="http://schemas.openxmlformats.org/officeDocument/2006/relationships/image" Target="../media/image217.emf"/><Relationship Id="rId11" Type="http://schemas.openxmlformats.org/officeDocument/2006/relationships/hyperlink" Target="http://www.duarte.com/" TargetMode="External"/><Relationship Id="rId5" Type="http://schemas.openxmlformats.org/officeDocument/2006/relationships/image" Target="../media/image216.emf"/><Relationship Id="rId15" Type="http://schemas.openxmlformats.org/officeDocument/2006/relationships/hyperlink" Target="http://www.linkedin.com/company/26660?trk=tyah&amp;trkInfo=tas:duarte,idx:4-2-11" TargetMode="External"/><Relationship Id="rId10" Type="http://schemas.openxmlformats.org/officeDocument/2006/relationships/image" Target="../media/image221.emf"/><Relationship Id="rId19" Type="http://schemas.openxmlformats.org/officeDocument/2006/relationships/image" Target="../media/image222.png"/><Relationship Id="rId4" Type="http://schemas.openxmlformats.org/officeDocument/2006/relationships/image" Target="../media/image215.emf"/><Relationship Id="rId9" Type="http://schemas.openxmlformats.org/officeDocument/2006/relationships/image" Target="../media/image220.png"/><Relationship Id="rId14" Type="http://schemas.openxmlformats.org/officeDocument/2006/relationships/hyperlink" Target="https://www.facebook.com/pages/Duarte-Inc/38281265800?ref=h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www.duarte.com/portfolio/" TargetMode="External"/><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www.duarte.com/services/#academy" TargetMode="External"/><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hyperlink" Target="http://www.ricbret.com/" TargetMode="External"/><Relationship Id="rId1" Type="http://schemas.openxmlformats.org/officeDocument/2006/relationships/slideLayout" Target="../slideLayouts/slideLayout1.xml"/><Relationship Id="rId5" Type="http://schemas.openxmlformats.org/officeDocument/2006/relationships/image" Target="../media/image226.jpeg"/><Relationship Id="rId4" Type="http://schemas.openxmlformats.org/officeDocument/2006/relationships/image" Target="../media/image225.jpeg"/></Relationships>
</file>

<file path=ppt/slides/_rels/slide16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93.xml"/><Relationship Id="rId18" Type="http://schemas.openxmlformats.org/officeDocument/2006/relationships/slide" Target="slide115.xml"/><Relationship Id="rId3" Type="http://schemas.openxmlformats.org/officeDocument/2006/relationships/slide" Target="slide9.xml"/><Relationship Id="rId21" Type="http://schemas.openxmlformats.org/officeDocument/2006/relationships/slide" Target="slide138.xml"/><Relationship Id="rId7" Type="http://schemas.openxmlformats.org/officeDocument/2006/relationships/slide" Target="slide30.xml"/><Relationship Id="rId12" Type="http://schemas.openxmlformats.org/officeDocument/2006/relationships/slide" Target="slide82.xml"/><Relationship Id="rId17" Type="http://schemas.openxmlformats.org/officeDocument/2006/relationships/slide" Target="slide108.xml"/><Relationship Id="rId2" Type="http://schemas.openxmlformats.org/officeDocument/2006/relationships/notesSlide" Target="../notesSlides/notesSlide1.xml"/><Relationship Id="rId16" Type="http://schemas.openxmlformats.org/officeDocument/2006/relationships/slide" Target="slide100.xml"/><Relationship Id="rId20" Type="http://schemas.openxmlformats.org/officeDocument/2006/relationships/slide" Target="slide127.xml"/><Relationship Id="rId1" Type="http://schemas.openxmlformats.org/officeDocument/2006/relationships/slideLayout" Target="../slideLayouts/slideLayout12.xml"/><Relationship Id="rId6" Type="http://schemas.openxmlformats.org/officeDocument/2006/relationships/slide" Target="slide24.xml"/><Relationship Id="rId11" Type="http://schemas.openxmlformats.org/officeDocument/2006/relationships/slide" Target="slide67.xml"/><Relationship Id="rId24" Type="http://schemas.openxmlformats.org/officeDocument/2006/relationships/slide" Target="slide143.xml"/><Relationship Id="rId5" Type="http://schemas.openxmlformats.org/officeDocument/2006/relationships/slide" Target="slide16.xml"/><Relationship Id="rId15" Type="http://schemas.openxmlformats.org/officeDocument/2006/relationships/slide" Target="slide137.xml"/><Relationship Id="rId23" Type="http://schemas.openxmlformats.org/officeDocument/2006/relationships/slide" Target="slide154.xml"/><Relationship Id="rId10" Type="http://schemas.openxmlformats.org/officeDocument/2006/relationships/slide" Target="slide58.xml"/><Relationship Id="rId19" Type="http://schemas.openxmlformats.org/officeDocument/2006/relationships/slide" Target="slide121.xml"/><Relationship Id="rId4" Type="http://schemas.openxmlformats.org/officeDocument/2006/relationships/slide" Target="slide10.xml"/><Relationship Id="rId9" Type="http://schemas.openxmlformats.org/officeDocument/2006/relationships/slide" Target="slide38.xml"/><Relationship Id="rId14" Type="http://schemas.openxmlformats.org/officeDocument/2006/relationships/slide" Target="slide99.xml"/><Relationship Id="rId22" Type="http://schemas.openxmlformats.org/officeDocument/2006/relationships/slide" Target="slide148.xml"/></Relationships>
</file>

<file path=ppt/slides/_rels/slide20.xml.rels><?xml version="1.0" encoding="UTF-8" standalone="yes"?>
<Relationships xmlns="http://schemas.openxmlformats.org/package/2006/relationships"><Relationship Id="rId3" Type="http://schemas.openxmlformats.org/officeDocument/2006/relationships/hyperlink" Target="http://faculty.washington.edu/farkas/TC510-Fall2011/TraceySTOPRepor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businessinsider.com/sheryl-sandbergs-full-hbs-speech-get-on-a-rocketship-whenever-you-get-the-chance-2012-5"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everydaylife.globalpost.com/long-become-graphic-artist-25955.htm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www.businessweek.com/articles/2012-08-30/death-to-powerpoin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www.linkedin.com/today/post/article/20130701022638-22330283-a-simple-rule-to-eliminate-useless-meetings" TargetMode="Externa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3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slide" Target="slide148.xml"/></Relationships>
</file>

<file path=ppt/slides/_rels/slide3.xml.rels><?xml version="1.0" encoding="UTF-8" standalone="yes"?>
<Relationships xmlns="http://schemas.openxmlformats.org/package/2006/relationships"><Relationship Id="rId3" Type="http://schemas.openxmlformats.org/officeDocument/2006/relationships/hyperlink" Target="http://link.springer.com/article/10.1023/A:1013176309260#page-1" TargetMode="External"/><Relationship Id="rId2" Type="http://schemas.openxmlformats.org/officeDocument/2006/relationships/hyperlink" Target="http://link.springer.com/article/10.1023/A:1013176309260" TargetMode="External"/><Relationship Id="rId1" Type="http://schemas.openxmlformats.org/officeDocument/2006/relationships/slideLayout" Target="../slideLayouts/slideLayout5.xml"/><Relationship Id="rId5" Type="http://schemas.openxmlformats.org/officeDocument/2006/relationships/hyperlink" Target="http://psycnet.apa.org/index.cfm?fa=buy.optionToBuy&amp;id=1991-11731-001" TargetMode="External"/><Relationship Id="rId4" Type="http://schemas.openxmlformats.org/officeDocument/2006/relationships/hyperlink" Target="http://citeseerx.ist.psu.edu/viewdoc/summary?doi=10.1.1.118.16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www.swpc.noaa.gov/Curric_7-12/Chapter_1.pdf" TargetMode="External"/><Relationship Id="rId1" Type="http://schemas.openxmlformats.org/officeDocument/2006/relationships/slideLayout" Target="../slideLayouts/slideLayout19.xml"/><Relationship Id="rId5" Type="http://schemas.openxmlformats.org/officeDocument/2006/relationships/image" Target="../media/image32.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9.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bepp.wharton.upenn.edu/bepp/assets/file/huili_ebook_feb15.pdf"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93.xml"/><Relationship Id="rId2"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slide" Target="slide82.xml"/><Relationship Id="rId5" Type="http://schemas.openxmlformats.org/officeDocument/2006/relationships/slide" Target="slide67.xml"/><Relationship Id="rId4" Type="http://schemas.openxmlformats.org/officeDocument/2006/relationships/slide" Target="slide58.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www.duarte.com/perspective/#books" TargetMode="External"/><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hyperlink" Target="http://resonate.duarte.com/#!page76" TargetMode="External"/><Relationship Id="rId4" Type="http://schemas.openxmlformats.org/officeDocument/2006/relationships/hyperlink" Target="http://resonate.duarte.com/#!page6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duarte.com/portfolio/" TargetMode="External"/><Relationship Id="rId2" Type="http://schemas.openxmlformats.org/officeDocument/2006/relationships/hyperlink" Target="http://www.academia.edu/3451007/Multimedia_learning"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rd.as.uky.edu/sites/default/files/1-Shitty%20First%20Drafts.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linkedin.com/today/post/article/20130925210515-172811-what-if-mozart-gave-a-ted-talk?trk=mp-reader-card" TargetMode="Externa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resonate.duarte.com/#!page207"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edition.cnn.com/2013/10/30/business/daydream-believer-is-a-wande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resonate.duarte.com/#!page18"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www.swpc.noaa.gov/Curric_7-12/Chapter_1.pdf"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hyperlink" Target="http://www.amazon.com/Writing-Well-30th-Anniversary-Edition/dp/0060891548/ref=sr_1_1?ie=UTF8&amp;qid=1391103606&amp;sr=8-1&amp;keywords=on+writing+well"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resonate.duarte.com/#!page119"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http://resonate.duarte.com/#!page142"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nctr.pmel.noaa.gov/education/ITTI/" TargetMode="External"/><Relationship Id="rId1" Type="http://schemas.openxmlformats.org/officeDocument/2006/relationships/slideLayout" Target="../slideLayouts/slideLayout1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2" Type="http://schemas.openxmlformats.org/officeDocument/2006/relationships/hyperlink" Target="http://www.duarte.com/perspective/#books"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nctr.pmel.noaa.gov/education/ITTI/" TargetMode="External"/><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nctr.pmel.noaa.gov/education/ITTI/" TargetMode="External"/><Relationship Id="rId5" Type="http://schemas.openxmlformats.org/officeDocument/2006/relationships/image" Target="../media/image64.jpeg"/><Relationship Id="rId4" Type="http://schemas.openxmlformats.org/officeDocument/2006/relationships/image" Target="../media/image63.jpe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8.xml"/><Relationship Id="rId4" Type="http://schemas.openxmlformats.org/officeDocument/2006/relationships/hyperlink" Target="http://nctr.pmel.noaa.gov/education/ITTI/"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0.jpe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hyperlink" Target="http://resonate.duarte.com/#!page217"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57.xml"/><Relationship Id="rId5" Type="http://schemas.openxmlformats.org/officeDocument/2006/relationships/slide" Target="slide6.xml"/><Relationship Id="rId4" Type="http://schemas.openxmlformats.org/officeDocument/2006/relationships/hyperlink" Target="http://link.springer.com/article/10.1023/A:1013176309260"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conorneill.com/2012/11/30/amazon-staff-meetings-no-powerpoint/" TargetMode="External"/><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resonate.duarte.com/#!page0" TargetMode="External"/><Relationship Id="rId4" Type="http://schemas.openxmlformats.org/officeDocument/2006/relationships/hyperlink" Target="http://link.springer.com/article/10.1023/A:101317630926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 Target="slide7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www.duarte.com/book/slideology/#www" TargetMode="External"/><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4" Type="http://schemas.openxmlformats.org/officeDocument/2006/relationships/image" Target="../media/image92.jpeg"/></Relationships>
</file>

<file path=ppt/slides/_rels/slide7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jpeg"/></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www.duarte.com/book/hbr-guide-to-persuasive-presentation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hyperlink" Target="http://www.amazon.com/slide-ology-Science-Creating-Presentations/dp/0596522347/ref=sr_1_1?ie=UTF8&amp;qid=1391100858&amp;sr=8-1&amp;keywords=slide:ology+nancy+duarte" TargetMode="External"/><Relationship Id="rId4" Type="http://schemas.openxmlformats.org/officeDocument/2006/relationships/hyperlink" Target="http://www.amazon.com/Resonate-Present-Stories-Transform-Audiences/dp/0470632011/ref=sr_1_1?ie=UTF8&amp;qid=1391100836&amp;sr=8-1&amp;keywords=resonate+nancy+duart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linkedin.com/today/post/article/20131107154320-172811-this-changes-everything-i-m-giving-my-book-away?trk=mp-reader-card"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slide" Target="slide86.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logs.hbr.org/2013/03/when-presenting-your-data-get/" TargetMode="Externa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xml"/><Relationship Id="rId5" Type="http://schemas.openxmlformats.org/officeDocument/2006/relationships/image" Target="../media/image116.emf"/><Relationship Id="rId4" Type="http://schemas.openxmlformats.org/officeDocument/2006/relationships/image" Target="../media/image115.emf"/></Relationships>
</file>

<file path=ppt/slides/_rels/slide8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1.xml"/><Relationship Id="rId5" Type="http://schemas.openxmlformats.org/officeDocument/2006/relationships/image" Target="../media/image120.emf"/><Relationship Id="rId4" Type="http://schemas.openxmlformats.org/officeDocument/2006/relationships/image" Target="../media/image119.emf"/></Relationships>
</file>

<file path=ppt/slides/_rels/slide8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17.jpeg"/><Relationship Id="rId1" Type="http://schemas.openxmlformats.org/officeDocument/2006/relationships/slideLayout" Target="../slideLayouts/slideLayout14.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16.xml"/></Relationships>
</file>

<file path=ppt/slides/_rels/slide9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hyperlink" Target="http://www.duarte.com/diagrammer/" TargetMode="Externa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hyperlink" Target="http://www.diagrammer.co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hyperlink" Target="http://global.sap.com/netherlands/about/pdfs/2011-02_TenReasonsCustomersChooseSAP.pdf" TargetMode="External"/><Relationship Id="rId2" Type="http://schemas.openxmlformats.org/officeDocument/2006/relationships/image" Target="../media/image128.jpe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image" Target="../media/image133.jpeg"/><Relationship Id="rId7" Type="http://schemas.openxmlformats.org/officeDocument/2006/relationships/slide" Target="slide121.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slide" Target="slide115.xml"/><Relationship Id="rId5" Type="http://schemas.openxmlformats.org/officeDocument/2006/relationships/slide" Target="slide108.xml"/><Relationship Id="rId4" Type="http://schemas.openxmlformats.org/officeDocument/2006/relationships/slide" Target="slide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Slidedocs</a:t>
            </a:r>
            <a:endParaRPr lang="en-US" dirty="0">
              <a:solidFill>
                <a:schemeClr val="bg1"/>
              </a:solidFill>
            </a:endParaRPr>
          </a:p>
        </p:txBody>
      </p:sp>
      <p:sp>
        <p:nvSpPr>
          <p:cNvPr id="8" name="Text Placeholder 7"/>
          <p:cNvSpPr>
            <a:spLocks noGrp="1"/>
          </p:cNvSpPr>
          <p:nvPr>
            <p:ph type="body" sz="quarter" idx="14"/>
          </p:nvPr>
        </p:nvSpPr>
        <p:spPr/>
        <p:txBody>
          <a:bodyPr/>
          <a:lstStyle/>
          <a:p>
            <a:r>
              <a:rPr lang="en-US" dirty="0" smtClean="0"/>
              <a:t>Spread ideas with</a:t>
            </a:r>
            <a:br>
              <a:rPr lang="en-US" dirty="0" smtClean="0"/>
            </a:br>
            <a:r>
              <a:rPr lang="en-US" dirty="0" smtClean="0"/>
              <a:t>effective visual</a:t>
            </a:r>
            <a:br>
              <a:rPr lang="en-US" dirty="0" smtClean="0"/>
            </a:br>
            <a:r>
              <a:rPr lang="en-US" dirty="0" smtClean="0"/>
              <a:t>documents</a:t>
            </a:r>
            <a:endParaRPr lang="en-US" dirty="0"/>
          </a:p>
        </p:txBody>
      </p:sp>
      <p:sp>
        <p:nvSpPr>
          <p:cNvPr id="12" name="Text Placeholder 11"/>
          <p:cNvSpPr>
            <a:spLocks noGrp="1"/>
          </p:cNvSpPr>
          <p:nvPr>
            <p:ph type="body" sz="quarter" idx="15"/>
          </p:nvPr>
        </p:nvSpPr>
        <p:spPr/>
        <p:txBody>
          <a:bodyPr/>
          <a:lstStyle/>
          <a:p>
            <a:pPr lvl="2"/>
            <a:r>
              <a:rPr lang="en-US" sz="1600" dirty="0"/>
              <a:t>b</a:t>
            </a:r>
            <a:r>
              <a:rPr lang="en-US" sz="1600" dirty="0" smtClean="0"/>
              <a:t>y nancy duarte</a:t>
            </a:r>
            <a:endParaRPr lang="en-US" sz="1600" dirty="0"/>
          </a:p>
        </p:txBody>
      </p:sp>
    </p:spTree>
    <p:extLst>
      <p:ext uri="{BB962C8B-B14F-4D97-AF65-F5344CB8AC3E}">
        <p14:creationId xmlns:p14="http://schemas.microsoft.com/office/powerpoint/2010/main" val="212867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The Call for </a:t>
            </a:r>
            <a:br>
              <a:rPr lang="en-US" dirty="0" smtClean="0"/>
            </a:br>
            <a:r>
              <a:rPr lang="en-US" dirty="0" smtClean="0"/>
              <a:t>Conversations </a:t>
            </a:r>
            <a:endParaRPr lang="en-US" dirty="0"/>
          </a:p>
        </p:txBody>
      </p:sp>
      <p:sp>
        <p:nvSpPr>
          <p:cNvPr id="13" name="Text Placeholder 12"/>
          <p:cNvSpPr>
            <a:spLocks noGrp="1"/>
          </p:cNvSpPr>
          <p:nvPr>
            <p:ph type="body" sz="quarter" idx="15"/>
          </p:nvPr>
        </p:nvSpPr>
        <p:spPr/>
        <p:txBody>
          <a:bodyPr/>
          <a:lstStyle/>
          <a:p>
            <a:r>
              <a:rPr lang="en-US" dirty="0" smtClean="0"/>
              <a:t>01</a:t>
            </a:r>
            <a:endParaRPr lang="en-US" dirty="0"/>
          </a:p>
        </p:txBody>
      </p:sp>
    </p:spTree>
    <p:extLst>
      <p:ext uri="{BB962C8B-B14F-4D97-AF65-F5344CB8AC3E}">
        <p14:creationId xmlns:p14="http://schemas.microsoft.com/office/powerpoint/2010/main" val="7295932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 dirty="0" smtClean="0"/>
              <a:t>Visual Systems</a:t>
            </a:r>
            <a:br>
              <a:rPr lang="en" dirty="0" smtClean="0"/>
            </a:br>
            <a:r>
              <a:rPr lang="en-US" dirty="0" smtClean="0"/>
              <a:t>U</a:t>
            </a:r>
            <a:r>
              <a:rPr lang="en" dirty="0" smtClean="0"/>
              <a:t>nify</a:t>
            </a:r>
            <a:endParaRPr lang="en-US" dirty="0"/>
          </a:p>
        </p:txBody>
      </p:sp>
      <p:sp>
        <p:nvSpPr>
          <p:cNvPr id="13" name="Text Placeholder 12"/>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29729719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Slidedocs enable visual conversations</a:t>
            </a:r>
            <a:endParaRPr lang="en-US" dirty="0"/>
          </a:p>
        </p:txBody>
      </p:sp>
      <p:sp>
        <p:nvSpPr>
          <p:cNvPr id="4" name="Content Placeholder 3"/>
          <p:cNvSpPr>
            <a:spLocks noGrp="1"/>
          </p:cNvSpPr>
          <p:nvPr>
            <p:ph idx="1"/>
          </p:nvPr>
        </p:nvSpPr>
        <p:spPr/>
        <p:txBody>
          <a:bodyPr/>
          <a:lstStyle/>
          <a:p>
            <a:pPr lvl="2"/>
            <a:r>
              <a:rPr lang="en-US" dirty="0" smtClean="0"/>
              <a:t>Visuals clarify ideas. When visuals are used to explain concepts, readers understand them better. A visual brief is better than a text brief, because if people can see what you’re saying, they will understand you more clearly. </a:t>
            </a:r>
          </a:p>
          <a:p>
            <a:pPr lvl="2"/>
            <a:r>
              <a:rPr lang="en-US" dirty="0" smtClean="0"/>
              <a:t>Tools like PowerPoint</a:t>
            </a:r>
            <a:r>
              <a:rPr lang="en-US" baseline="30000" dirty="0" smtClean="0"/>
              <a:t>®</a:t>
            </a:r>
            <a:r>
              <a:rPr lang="en-US" dirty="0" smtClean="0"/>
              <a:t>, Keynote</a:t>
            </a:r>
            <a:r>
              <a:rPr lang="en-US" baseline="30000" dirty="0"/>
              <a:t>®</a:t>
            </a:r>
            <a:r>
              <a:rPr lang="en-US" dirty="0" smtClean="0"/>
              <a:t>, and Google Slides</a:t>
            </a:r>
            <a:r>
              <a:rPr lang="en-US" baseline="30000" dirty="0"/>
              <a:t>®</a:t>
            </a:r>
            <a:r>
              <a:rPr lang="en-US" dirty="0" smtClean="0"/>
              <a:t> easily incorporate graphics and text around a single idea. </a:t>
            </a:r>
          </a:p>
          <a:p>
            <a:pPr lvl="2"/>
            <a:r>
              <a:rPr lang="en-US" dirty="0" smtClean="0"/>
              <a:t>Create a slidedoc that acts as a resource for your organization, with established layout or design guidelines that a person can work within or manipulate. This slidedoc template should allow space for dense text and leave room for a visual that can amplify the meaning of the prose. </a:t>
            </a:r>
          </a:p>
          <a:p>
            <a:pPr lvl="2"/>
            <a:r>
              <a:rPr lang="en-US" dirty="0" smtClean="0"/>
              <a:t>Visualizing information shows you have command over the subject matter and that you care enough about it to make it </a:t>
            </a:r>
            <a:br>
              <a:rPr lang="en-US" dirty="0" smtClean="0"/>
            </a:br>
            <a:r>
              <a:rPr lang="en-US" dirty="0" smtClean="0"/>
              <a:t>easily understood.</a:t>
            </a:r>
          </a:p>
        </p:txBody>
      </p:sp>
      <p:sp>
        <p:nvSpPr>
          <p:cNvPr id="23" name="Text Placeholder 22"/>
          <p:cNvSpPr>
            <a:spLocks noGrp="1"/>
          </p:cNvSpPr>
          <p:nvPr>
            <p:ph type="body" sz="quarter" idx="14"/>
          </p:nvPr>
        </p:nvSpPr>
        <p:spPr/>
        <p:txBody>
          <a:bodyPr/>
          <a:lstStyle/>
          <a:p>
            <a:r>
              <a:rPr lang="en-US" dirty="0" smtClean="0"/>
              <a:t>Keynote</a:t>
            </a:r>
            <a:r>
              <a:rPr lang="en-US" baseline="30000" dirty="0" smtClean="0"/>
              <a:t>®</a:t>
            </a:r>
            <a:r>
              <a:rPr lang="en-US" dirty="0" smtClean="0"/>
              <a:t> </a:t>
            </a:r>
            <a:r>
              <a:rPr lang="en-US" dirty="0"/>
              <a:t>is a registered trademark of Apple Inc. Google Slides</a:t>
            </a:r>
            <a:r>
              <a:rPr lang="en-US" baseline="30000" dirty="0"/>
              <a:t>®</a:t>
            </a:r>
            <a:r>
              <a:rPr lang="en-US" dirty="0"/>
              <a:t> is a registered trademark of Google. </a:t>
            </a:r>
            <a:r>
              <a:rPr lang="en-US" dirty="0" smtClean="0"/>
              <a:t/>
            </a:r>
            <a:br>
              <a:rPr lang="en-US" dirty="0" smtClean="0"/>
            </a:br>
            <a:r>
              <a:rPr lang="en-US" dirty="0" smtClean="0"/>
              <a:t>All </a:t>
            </a:r>
            <a:r>
              <a:rPr lang="en-US" dirty="0"/>
              <a:t>rights reserved</a:t>
            </a:r>
            <a:r>
              <a:rPr lang="en-US" dirty="0" smtClean="0"/>
              <a:t>.</a:t>
            </a:r>
            <a:endParaRPr lang="en-US" dirty="0"/>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3264764" y="1816099"/>
            <a:ext cx="5413940" cy="361532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18" name="Group 17"/>
          <p:cNvGrpSpPr/>
          <p:nvPr/>
        </p:nvGrpSpPr>
        <p:grpSpPr>
          <a:xfrm>
            <a:off x="3256668" y="5209337"/>
            <a:ext cx="3344157" cy="1194109"/>
            <a:chOff x="-5002935" y="5205102"/>
            <a:chExt cx="1787720" cy="1194109"/>
          </a:xfrm>
        </p:grpSpPr>
        <p:sp>
          <p:nvSpPr>
            <p:cNvPr id="19" name="TextBox 18"/>
            <p:cNvSpPr txBox="1"/>
            <p:nvPr/>
          </p:nvSpPr>
          <p:spPr>
            <a:xfrm>
              <a:off x="-5002935" y="5205102"/>
              <a:ext cx="1787720" cy="11941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Ultimately, you’re communicating so you get people on board with your idea. When there’s agreement, there’s action. </a:t>
              </a:r>
            </a:p>
          </p:txBody>
        </p:sp>
        <p:cxnSp>
          <p:nvCxnSpPr>
            <p:cNvPr id="20" name="Straight Connector 1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22484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a Visual language</a:t>
            </a:r>
            <a:endParaRPr lang="en-US" dirty="0"/>
          </a:p>
        </p:txBody>
      </p:sp>
      <p:sp>
        <p:nvSpPr>
          <p:cNvPr id="4" name="Text Placeholder 3"/>
          <p:cNvSpPr>
            <a:spLocks noGrp="1"/>
          </p:cNvSpPr>
          <p:nvPr>
            <p:ph type="body" idx="10"/>
          </p:nvPr>
        </p:nvSpPr>
        <p:spPr/>
        <p:txBody>
          <a:bodyPr/>
          <a:lstStyle/>
          <a:p>
            <a:r>
              <a:rPr lang="en-US" dirty="0" smtClean="0"/>
              <a:t>Consistent visual language helps readers associate a visual style with</a:t>
            </a:r>
            <a:br>
              <a:rPr lang="en-US" dirty="0" smtClean="0"/>
            </a:br>
            <a:r>
              <a:rPr lang="en-US" dirty="0" smtClean="0"/>
              <a:t>you or your brand. Baking it into a template will help employees</a:t>
            </a:r>
            <a:br>
              <a:rPr lang="en-US" dirty="0" smtClean="0"/>
            </a:br>
            <a:r>
              <a:rPr lang="en-US" dirty="0" smtClean="0"/>
              <a:t>express your brand through slidedocs.</a:t>
            </a:r>
          </a:p>
        </p:txBody>
      </p:sp>
      <p:grpSp>
        <p:nvGrpSpPr>
          <p:cNvPr id="37" name="Group 36"/>
          <p:cNvGrpSpPr/>
          <p:nvPr/>
        </p:nvGrpSpPr>
        <p:grpSpPr>
          <a:xfrm>
            <a:off x="459580" y="2285425"/>
            <a:ext cx="2638780" cy="2845218"/>
            <a:chOff x="459017" y="2384485"/>
            <a:chExt cx="2585795" cy="2753778"/>
          </a:xfrm>
        </p:grpSpPr>
        <p:sp>
          <p:nvSpPr>
            <p:cNvPr id="31" name="Rectangle 30"/>
            <p:cNvSpPr/>
            <p:nvPr/>
          </p:nvSpPr>
          <p:spPr>
            <a:xfrm>
              <a:off x="459017" y="3312069"/>
              <a:ext cx="2585795" cy="429768"/>
            </a:xfrm>
            <a:prstGeom prst="rect">
              <a:avLst/>
            </a:prstGeom>
            <a:solidFill>
              <a:srgbClr val="989328"/>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p:cNvSpPr/>
            <p:nvPr/>
          </p:nvSpPr>
          <p:spPr>
            <a:xfrm>
              <a:off x="459017" y="3777851"/>
              <a:ext cx="2585795" cy="429768"/>
            </a:xfrm>
            <a:prstGeom prst="rect">
              <a:avLst/>
            </a:prstGeom>
            <a:solidFill>
              <a:srgbClr val="84CECC"/>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p:cNvSpPr/>
            <p:nvPr/>
          </p:nvSpPr>
          <p:spPr>
            <a:xfrm>
              <a:off x="459017" y="2384485"/>
              <a:ext cx="2585795" cy="429768"/>
            </a:xfrm>
            <a:prstGeom prst="rect">
              <a:avLst/>
            </a:prstGeom>
            <a:solidFill>
              <a:srgbClr val="4E4E4A"/>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p:cNvSpPr/>
            <p:nvPr/>
          </p:nvSpPr>
          <p:spPr>
            <a:xfrm>
              <a:off x="459017" y="2846287"/>
              <a:ext cx="2585795" cy="429768"/>
            </a:xfrm>
            <a:prstGeom prst="rect">
              <a:avLst/>
            </a:prstGeom>
            <a:solidFill>
              <a:srgbClr val="4F8A86"/>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p:cNvSpPr/>
            <p:nvPr/>
          </p:nvSpPr>
          <p:spPr>
            <a:xfrm>
              <a:off x="459017" y="4478971"/>
              <a:ext cx="2585795" cy="193511"/>
            </a:xfrm>
            <a:prstGeom prst="rect">
              <a:avLst/>
            </a:prstGeom>
            <a:solidFill>
              <a:srgbClr val="CFC435"/>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p:cNvSpPr/>
            <p:nvPr/>
          </p:nvSpPr>
          <p:spPr>
            <a:xfrm>
              <a:off x="459017" y="4708495"/>
              <a:ext cx="2585795" cy="429768"/>
            </a:xfrm>
            <a:prstGeom prst="rect">
              <a:avLst/>
            </a:prstGeom>
            <a:solidFill>
              <a:srgbClr val="C2C4A8"/>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4" name="Rectangle 53"/>
          <p:cNvSpPr/>
          <p:nvPr/>
        </p:nvSpPr>
        <p:spPr>
          <a:xfrm>
            <a:off x="3263184" y="2285425"/>
            <a:ext cx="2634112" cy="2845218"/>
          </a:xfrm>
          <a:prstGeom prst="rect">
            <a:avLst/>
          </a:prstGeom>
          <a:solidFill>
            <a:srgbClr val="CFC4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D2D2A"/>
              </a:solidFill>
              <a:effectLst/>
              <a:uLnTx/>
              <a:uFillTx/>
              <a:latin typeface="Georgia"/>
            </a:endParaRPr>
          </a:p>
        </p:txBody>
      </p:sp>
      <p:pic>
        <p:nvPicPr>
          <p:cNvPr id="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718" y="4193660"/>
            <a:ext cx="859682" cy="59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8038"/>
          <a:stretch/>
        </p:blipFill>
        <p:spPr bwMode="auto">
          <a:xfrm>
            <a:off x="4909612" y="4127839"/>
            <a:ext cx="592074" cy="685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13"/>
          <p:cNvGrpSpPr>
            <a:grpSpLocks noChangeAspect="1"/>
          </p:cNvGrpSpPr>
          <p:nvPr/>
        </p:nvGrpSpPr>
        <p:grpSpPr bwMode="gray">
          <a:xfrm>
            <a:off x="3951546" y="2507444"/>
            <a:ext cx="1198948" cy="1333726"/>
            <a:chOff x="2734" y="2437"/>
            <a:chExt cx="427" cy="475"/>
          </a:xfrm>
        </p:grpSpPr>
        <p:sp>
          <p:nvSpPr>
            <p:cNvPr id="58" name="AutoShape 12"/>
            <p:cNvSpPr>
              <a:spLocks noChangeAspect="1" noChangeArrowheads="1" noTextEdit="1"/>
            </p:cNvSpPr>
            <p:nvPr/>
          </p:nvSpPr>
          <p:spPr bwMode="gray">
            <a:xfrm>
              <a:off x="2734" y="2437"/>
              <a:ext cx="425"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59" name="Freeform 14"/>
            <p:cNvSpPr>
              <a:spLocks noEditPoints="1"/>
            </p:cNvSpPr>
            <p:nvPr/>
          </p:nvSpPr>
          <p:spPr bwMode="gray">
            <a:xfrm>
              <a:off x="3010" y="2439"/>
              <a:ext cx="151" cy="241"/>
            </a:xfrm>
            <a:custGeom>
              <a:avLst/>
              <a:gdLst>
                <a:gd name="T0" fmla="*/ 41 w 82"/>
                <a:gd name="T1" fmla="*/ 13 h 131"/>
                <a:gd name="T2" fmla="*/ 13 w 82"/>
                <a:gd name="T3" fmla="*/ 40 h 131"/>
                <a:gd name="T4" fmla="*/ 41 w 82"/>
                <a:gd name="T5" fmla="*/ 67 h 131"/>
                <a:gd name="T6" fmla="*/ 68 w 82"/>
                <a:gd name="T7" fmla="*/ 40 h 131"/>
                <a:gd name="T8" fmla="*/ 41 w 82"/>
                <a:gd name="T9" fmla="*/ 13 h 131"/>
                <a:gd name="T10" fmla="*/ 82 w 82"/>
                <a:gd name="T11" fmla="*/ 41 h 131"/>
                <a:gd name="T12" fmla="*/ 41 w 82"/>
                <a:gd name="T13" fmla="*/ 131 h 131"/>
                <a:gd name="T14" fmla="*/ 0 w 82"/>
                <a:gd name="T15" fmla="*/ 41 h 131"/>
                <a:gd name="T16" fmla="*/ 41 w 82"/>
                <a:gd name="T17" fmla="*/ 0 h 131"/>
                <a:gd name="T18" fmla="*/ 82 w 82"/>
                <a:gd name="T19" fmla="*/ 4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1">
                  <a:moveTo>
                    <a:pt x="41" y="13"/>
                  </a:moveTo>
                  <a:cubicBezTo>
                    <a:pt x="26" y="13"/>
                    <a:pt x="13" y="25"/>
                    <a:pt x="13" y="40"/>
                  </a:cubicBezTo>
                  <a:cubicBezTo>
                    <a:pt x="13" y="55"/>
                    <a:pt x="26" y="67"/>
                    <a:pt x="41" y="67"/>
                  </a:cubicBezTo>
                  <a:cubicBezTo>
                    <a:pt x="56" y="67"/>
                    <a:pt x="68" y="55"/>
                    <a:pt x="68" y="40"/>
                  </a:cubicBezTo>
                  <a:cubicBezTo>
                    <a:pt x="68" y="25"/>
                    <a:pt x="56" y="13"/>
                    <a:pt x="41" y="13"/>
                  </a:cubicBezTo>
                  <a:moveTo>
                    <a:pt x="82" y="41"/>
                  </a:moveTo>
                  <a:cubicBezTo>
                    <a:pt x="82" y="63"/>
                    <a:pt x="41" y="131"/>
                    <a:pt x="41" y="131"/>
                  </a:cubicBezTo>
                  <a:cubicBezTo>
                    <a:pt x="41" y="131"/>
                    <a:pt x="0" y="63"/>
                    <a:pt x="0" y="41"/>
                  </a:cubicBezTo>
                  <a:cubicBezTo>
                    <a:pt x="0" y="19"/>
                    <a:pt x="18" y="0"/>
                    <a:pt x="41" y="0"/>
                  </a:cubicBezTo>
                  <a:cubicBezTo>
                    <a:pt x="63" y="0"/>
                    <a:pt x="82" y="19"/>
                    <a:pt x="82"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60" name="Freeform 15"/>
            <p:cNvSpPr>
              <a:spLocks noEditPoints="1"/>
            </p:cNvSpPr>
            <p:nvPr/>
          </p:nvSpPr>
          <p:spPr bwMode="gray">
            <a:xfrm>
              <a:off x="2734" y="2542"/>
              <a:ext cx="427" cy="368"/>
            </a:xfrm>
            <a:custGeom>
              <a:avLst/>
              <a:gdLst>
                <a:gd name="T0" fmla="*/ 215 w 232"/>
                <a:gd name="T1" fmla="*/ 155 h 200"/>
                <a:gd name="T2" fmla="*/ 173 w 232"/>
                <a:gd name="T3" fmla="*/ 128 h 200"/>
                <a:gd name="T4" fmla="*/ 164 w 232"/>
                <a:gd name="T5" fmla="*/ 177 h 200"/>
                <a:gd name="T6" fmla="*/ 118 w 232"/>
                <a:gd name="T7" fmla="*/ 105 h 200"/>
                <a:gd name="T8" fmla="*/ 110 w 232"/>
                <a:gd name="T9" fmla="*/ 148 h 200"/>
                <a:gd name="T10" fmla="*/ 65 w 232"/>
                <a:gd name="T11" fmla="*/ 128 h 200"/>
                <a:gd name="T12" fmla="*/ 57 w 232"/>
                <a:gd name="T13" fmla="*/ 178 h 200"/>
                <a:gd name="T14" fmla="*/ 17 w 232"/>
                <a:gd name="T15" fmla="*/ 28 h 200"/>
                <a:gd name="T16" fmla="*/ 57 w 232"/>
                <a:gd name="T17" fmla="*/ 92 h 200"/>
                <a:gd name="T18" fmla="*/ 65 w 232"/>
                <a:gd name="T19" fmla="*/ 50 h 200"/>
                <a:gd name="T20" fmla="*/ 110 w 232"/>
                <a:gd name="T21" fmla="*/ 71 h 200"/>
                <a:gd name="T22" fmla="*/ 118 w 232"/>
                <a:gd name="T23" fmla="*/ 26 h 200"/>
                <a:gd name="T24" fmla="*/ 143 w 232"/>
                <a:gd name="T25" fmla="*/ 20 h 200"/>
                <a:gd name="T26" fmla="*/ 61 w 232"/>
                <a:gd name="T27" fmla="*/ 32 h 200"/>
                <a:gd name="T28" fmla="*/ 0 w 232"/>
                <a:gd name="T29" fmla="*/ 165 h 200"/>
                <a:gd name="T30" fmla="*/ 114 w 232"/>
                <a:gd name="T31" fmla="*/ 165 h 200"/>
                <a:gd name="T32" fmla="*/ 232 w 232"/>
                <a:gd name="T33" fmla="*/ 165 h 200"/>
                <a:gd name="T34" fmla="*/ 230 w 232"/>
                <a:gd name="T35" fmla="*/ 48 h 200"/>
                <a:gd name="T36" fmla="*/ 37 w 232"/>
                <a:gd name="T37" fmla="*/ 92 h 200"/>
                <a:gd name="T38" fmla="*/ 37 w 232"/>
                <a:gd name="T39" fmla="*/ 112 h 200"/>
                <a:gd name="T40" fmla="*/ 37 w 232"/>
                <a:gd name="T41" fmla="*/ 92 h 200"/>
                <a:gd name="T42" fmla="*/ 185 w 232"/>
                <a:gd name="T43" fmla="*/ 102 h 200"/>
                <a:gd name="T44" fmla="*/ 205 w 232"/>
                <a:gd name="T45" fmla="*/ 102 h 200"/>
                <a:gd name="T46" fmla="*/ 123 w 232"/>
                <a:gd name="T47" fmla="*/ 94 h 200"/>
                <a:gd name="T48" fmla="*/ 109 w 232"/>
                <a:gd name="T49" fmla="*/ 94 h 200"/>
                <a:gd name="T50" fmla="*/ 115 w 232"/>
                <a:gd name="T51" fmla="*/ 81 h 200"/>
                <a:gd name="T52" fmla="*/ 123 w 232"/>
                <a:gd name="T53" fmla="*/ 94 h 200"/>
                <a:gd name="T54" fmla="*/ 78 w 232"/>
                <a:gd name="T55" fmla="*/ 98 h 200"/>
                <a:gd name="T56" fmla="*/ 100 w 232"/>
                <a:gd name="T57" fmla="*/ 98 h 200"/>
                <a:gd name="T58" fmla="*/ 148 w 232"/>
                <a:gd name="T59" fmla="*/ 108 h 200"/>
                <a:gd name="T60" fmla="*/ 137 w 232"/>
                <a:gd name="T61" fmla="*/ 89 h 200"/>
                <a:gd name="T62" fmla="*/ 148 w 232"/>
                <a:gd name="T63" fmla="*/ 108 h 200"/>
                <a:gd name="T64" fmla="*/ 51 w 232"/>
                <a:gd name="T65" fmla="*/ 114 h 200"/>
                <a:gd name="T66" fmla="*/ 62 w 232"/>
                <a:gd name="T67" fmla="*/ 104 h 200"/>
                <a:gd name="T68" fmla="*/ 74 w 232"/>
                <a:gd name="T69" fmla="*/ 114 h 200"/>
                <a:gd name="T70" fmla="*/ 170 w 232"/>
                <a:gd name="T71" fmla="*/ 116 h 200"/>
                <a:gd name="T72" fmla="*/ 162 w 232"/>
                <a:gd name="T73" fmla="*/ 103 h 200"/>
                <a:gd name="T74" fmla="*/ 176 w 232"/>
                <a:gd name="T75" fmla="*/ 103 h 200"/>
                <a:gd name="T76" fmla="*/ 170 w 232"/>
                <a:gd name="T77" fmla="*/ 1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200">
                  <a:moveTo>
                    <a:pt x="215" y="75"/>
                  </a:moveTo>
                  <a:cubicBezTo>
                    <a:pt x="215" y="155"/>
                    <a:pt x="215" y="155"/>
                    <a:pt x="215" y="155"/>
                  </a:cubicBezTo>
                  <a:cubicBezTo>
                    <a:pt x="173" y="178"/>
                    <a:pt x="173" y="178"/>
                    <a:pt x="173" y="178"/>
                  </a:cubicBezTo>
                  <a:cubicBezTo>
                    <a:pt x="173" y="128"/>
                    <a:pt x="173" y="128"/>
                    <a:pt x="173" y="128"/>
                  </a:cubicBezTo>
                  <a:cubicBezTo>
                    <a:pt x="164" y="128"/>
                    <a:pt x="164" y="128"/>
                    <a:pt x="164" y="128"/>
                  </a:cubicBezTo>
                  <a:cubicBezTo>
                    <a:pt x="164" y="177"/>
                    <a:pt x="164" y="177"/>
                    <a:pt x="164" y="177"/>
                  </a:cubicBezTo>
                  <a:cubicBezTo>
                    <a:pt x="118" y="148"/>
                    <a:pt x="118" y="148"/>
                    <a:pt x="118" y="148"/>
                  </a:cubicBezTo>
                  <a:cubicBezTo>
                    <a:pt x="118" y="105"/>
                    <a:pt x="118" y="105"/>
                    <a:pt x="118" y="105"/>
                  </a:cubicBezTo>
                  <a:cubicBezTo>
                    <a:pt x="110" y="105"/>
                    <a:pt x="110" y="105"/>
                    <a:pt x="110" y="105"/>
                  </a:cubicBezTo>
                  <a:cubicBezTo>
                    <a:pt x="110" y="148"/>
                    <a:pt x="110" y="148"/>
                    <a:pt x="110" y="148"/>
                  </a:cubicBezTo>
                  <a:cubicBezTo>
                    <a:pt x="65" y="177"/>
                    <a:pt x="65" y="177"/>
                    <a:pt x="65" y="177"/>
                  </a:cubicBezTo>
                  <a:cubicBezTo>
                    <a:pt x="65" y="128"/>
                    <a:pt x="65" y="128"/>
                    <a:pt x="65" y="128"/>
                  </a:cubicBezTo>
                  <a:cubicBezTo>
                    <a:pt x="57" y="128"/>
                    <a:pt x="57" y="128"/>
                    <a:pt x="57" y="128"/>
                  </a:cubicBezTo>
                  <a:cubicBezTo>
                    <a:pt x="57" y="178"/>
                    <a:pt x="57" y="178"/>
                    <a:pt x="57" y="178"/>
                  </a:cubicBezTo>
                  <a:cubicBezTo>
                    <a:pt x="17" y="155"/>
                    <a:pt x="17" y="155"/>
                    <a:pt x="17" y="155"/>
                  </a:cubicBezTo>
                  <a:cubicBezTo>
                    <a:pt x="17" y="28"/>
                    <a:pt x="17" y="28"/>
                    <a:pt x="17" y="28"/>
                  </a:cubicBezTo>
                  <a:cubicBezTo>
                    <a:pt x="57" y="49"/>
                    <a:pt x="57" y="49"/>
                    <a:pt x="57" y="49"/>
                  </a:cubicBezTo>
                  <a:cubicBezTo>
                    <a:pt x="57" y="92"/>
                    <a:pt x="57" y="92"/>
                    <a:pt x="57" y="92"/>
                  </a:cubicBezTo>
                  <a:cubicBezTo>
                    <a:pt x="65" y="92"/>
                    <a:pt x="65" y="92"/>
                    <a:pt x="65" y="92"/>
                  </a:cubicBezTo>
                  <a:cubicBezTo>
                    <a:pt x="65" y="50"/>
                    <a:pt x="65" y="50"/>
                    <a:pt x="65" y="50"/>
                  </a:cubicBezTo>
                  <a:cubicBezTo>
                    <a:pt x="110" y="26"/>
                    <a:pt x="110" y="26"/>
                    <a:pt x="110" y="26"/>
                  </a:cubicBezTo>
                  <a:cubicBezTo>
                    <a:pt x="110" y="71"/>
                    <a:pt x="110" y="71"/>
                    <a:pt x="110" y="71"/>
                  </a:cubicBezTo>
                  <a:cubicBezTo>
                    <a:pt x="118" y="71"/>
                    <a:pt x="118" y="71"/>
                    <a:pt x="118" y="71"/>
                  </a:cubicBezTo>
                  <a:cubicBezTo>
                    <a:pt x="118" y="26"/>
                    <a:pt x="118" y="26"/>
                    <a:pt x="118" y="26"/>
                  </a:cubicBezTo>
                  <a:cubicBezTo>
                    <a:pt x="158" y="46"/>
                    <a:pt x="158" y="46"/>
                    <a:pt x="158" y="46"/>
                  </a:cubicBezTo>
                  <a:cubicBezTo>
                    <a:pt x="152" y="39"/>
                    <a:pt x="146" y="31"/>
                    <a:pt x="143" y="20"/>
                  </a:cubicBezTo>
                  <a:cubicBezTo>
                    <a:pt x="114" y="5"/>
                    <a:pt x="114" y="5"/>
                    <a:pt x="114" y="5"/>
                  </a:cubicBezTo>
                  <a:cubicBezTo>
                    <a:pt x="61" y="32"/>
                    <a:pt x="61" y="32"/>
                    <a:pt x="61" y="32"/>
                  </a:cubicBezTo>
                  <a:cubicBezTo>
                    <a:pt x="0" y="0"/>
                    <a:pt x="0" y="0"/>
                    <a:pt x="0" y="0"/>
                  </a:cubicBezTo>
                  <a:cubicBezTo>
                    <a:pt x="0" y="165"/>
                    <a:pt x="0" y="165"/>
                    <a:pt x="0" y="165"/>
                  </a:cubicBezTo>
                  <a:cubicBezTo>
                    <a:pt x="61" y="200"/>
                    <a:pt x="61" y="200"/>
                    <a:pt x="61" y="200"/>
                  </a:cubicBezTo>
                  <a:cubicBezTo>
                    <a:pt x="114" y="165"/>
                    <a:pt x="114" y="165"/>
                    <a:pt x="114" y="165"/>
                  </a:cubicBezTo>
                  <a:cubicBezTo>
                    <a:pt x="168" y="200"/>
                    <a:pt x="168" y="200"/>
                    <a:pt x="168" y="200"/>
                  </a:cubicBezTo>
                  <a:cubicBezTo>
                    <a:pt x="232" y="165"/>
                    <a:pt x="232" y="165"/>
                    <a:pt x="232" y="165"/>
                  </a:cubicBezTo>
                  <a:cubicBezTo>
                    <a:pt x="232" y="47"/>
                    <a:pt x="232" y="47"/>
                    <a:pt x="232" y="47"/>
                  </a:cubicBezTo>
                  <a:cubicBezTo>
                    <a:pt x="231" y="47"/>
                    <a:pt x="231" y="48"/>
                    <a:pt x="230" y="48"/>
                  </a:cubicBezTo>
                  <a:cubicBezTo>
                    <a:pt x="224" y="56"/>
                    <a:pt x="219" y="63"/>
                    <a:pt x="215" y="75"/>
                  </a:cubicBezTo>
                  <a:moveTo>
                    <a:pt x="37" y="92"/>
                  </a:moveTo>
                  <a:cubicBezTo>
                    <a:pt x="31" y="92"/>
                    <a:pt x="27" y="97"/>
                    <a:pt x="27" y="102"/>
                  </a:cubicBezTo>
                  <a:cubicBezTo>
                    <a:pt x="27" y="107"/>
                    <a:pt x="31" y="112"/>
                    <a:pt x="37" y="112"/>
                  </a:cubicBezTo>
                  <a:cubicBezTo>
                    <a:pt x="42" y="112"/>
                    <a:pt x="46" y="107"/>
                    <a:pt x="46" y="102"/>
                  </a:cubicBezTo>
                  <a:cubicBezTo>
                    <a:pt x="46" y="97"/>
                    <a:pt x="42" y="92"/>
                    <a:pt x="37" y="92"/>
                  </a:cubicBezTo>
                  <a:moveTo>
                    <a:pt x="195" y="92"/>
                  </a:moveTo>
                  <a:cubicBezTo>
                    <a:pt x="190" y="92"/>
                    <a:pt x="185" y="97"/>
                    <a:pt x="185" y="102"/>
                  </a:cubicBezTo>
                  <a:cubicBezTo>
                    <a:pt x="185" y="107"/>
                    <a:pt x="190" y="112"/>
                    <a:pt x="195" y="112"/>
                  </a:cubicBezTo>
                  <a:cubicBezTo>
                    <a:pt x="200" y="112"/>
                    <a:pt x="205" y="107"/>
                    <a:pt x="205" y="102"/>
                  </a:cubicBezTo>
                  <a:cubicBezTo>
                    <a:pt x="205" y="97"/>
                    <a:pt x="200" y="92"/>
                    <a:pt x="195" y="92"/>
                  </a:cubicBezTo>
                  <a:moveTo>
                    <a:pt x="123" y="94"/>
                  </a:moveTo>
                  <a:cubicBezTo>
                    <a:pt x="120" y="93"/>
                    <a:pt x="118" y="93"/>
                    <a:pt x="115" y="93"/>
                  </a:cubicBezTo>
                  <a:cubicBezTo>
                    <a:pt x="113" y="93"/>
                    <a:pt x="111" y="93"/>
                    <a:pt x="109" y="94"/>
                  </a:cubicBezTo>
                  <a:cubicBezTo>
                    <a:pt x="105" y="83"/>
                    <a:pt x="105" y="83"/>
                    <a:pt x="105" y="83"/>
                  </a:cubicBezTo>
                  <a:cubicBezTo>
                    <a:pt x="108" y="82"/>
                    <a:pt x="112" y="81"/>
                    <a:pt x="115" y="81"/>
                  </a:cubicBezTo>
                  <a:cubicBezTo>
                    <a:pt x="119" y="81"/>
                    <a:pt x="123" y="82"/>
                    <a:pt x="127" y="83"/>
                  </a:cubicBezTo>
                  <a:lnTo>
                    <a:pt x="123" y="94"/>
                  </a:lnTo>
                  <a:close/>
                  <a:moveTo>
                    <a:pt x="84" y="108"/>
                  </a:moveTo>
                  <a:cubicBezTo>
                    <a:pt x="78" y="98"/>
                    <a:pt x="78" y="98"/>
                    <a:pt x="78" y="98"/>
                  </a:cubicBezTo>
                  <a:cubicBezTo>
                    <a:pt x="94" y="88"/>
                    <a:pt x="94" y="88"/>
                    <a:pt x="94" y="88"/>
                  </a:cubicBezTo>
                  <a:cubicBezTo>
                    <a:pt x="100" y="98"/>
                    <a:pt x="100" y="98"/>
                    <a:pt x="100" y="98"/>
                  </a:cubicBezTo>
                  <a:lnTo>
                    <a:pt x="84" y="108"/>
                  </a:lnTo>
                  <a:close/>
                  <a:moveTo>
                    <a:pt x="148" y="108"/>
                  </a:moveTo>
                  <a:cubicBezTo>
                    <a:pt x="131" y="99"/>
                    <a:pt x="131" y="99"/>
                    <a:pt x="131" y="99"/>
                  </a:cubicBezTo>
                  <a:cubicBezTo>
                    <a:pt x="137" y="89"/>
                    <a:pt x="137" y="89"/>
                    <a:pt x="137" y="89"/>
                  </a:cubicBezTo>
                  <a:cubicBezTo>
                    <a:pt x="154" y="98"/>
                    <a:pt x="154" y="98"/>
                    <a:pt x="154" y="98"/>
                  </a:cubicBezTo>
                  <a:lnTo>
                    <a:pt x="148" y="108"/>
                  </a:lnTo>
                  <a:close/>
                  <a:moveTo>
                    <a:pt x="62" y="116"/>
                  </a:moveTo>
                  <a:cubicBezTo>
                    <a:pt x="59" y="116"/>
                    <a:pt x="55" y="115"/>
                    <a:pt x="51" y="114"/>
                  </a:cubicBezTo>
                  <a:cubicBezTo>
                    <a:pt x="55" y="103"/>
                    <a:pt x="55" y="103"/>
                    <a:pt x="55" y="103"/>
                  </a:cubicBezTo>
                  <a:cubicBezTo>
                    <a:pt x="58" y="104"/>
                    <a:pt x="60" y="104"/>
                    <a:pt x="62" y="104"/>
                  </a:cubicBezTo>
                  <a:cubicBezTo>
                    <a:pt x="65" y="104"/>
                    <a:pt x="67" y="104"/>
                    <a:pt x="70" y="103"/>
                  </a:cubicBezTo>
                  <a:cubicBezTo>
                    <a:pt x="74" y="114"/>
                    <a:pt x="74" y="114"/>
                    <a:pt x="74" y="114"/>
                  </a:cubicBezTo>
                  <a:cubicBezTo>
                    <a:pt x="70" y="115"/>
                    <a:pt x="66" y="116"/>
                    <a:pt x="62" y="116"/>
                  </a:cubicBezTo>
                  <a:moveTo>
                    <a:pt x="170" y="116"/>
                  </a:moveTo>
                  <a:cubicBezTo>
                    <a:pt x="166" y="116"/>
                    <a:pt x="162" y="115"/>
                    <a:pt x="158" y="114"/>
                  </a:cubicBezTo>
                  <a:cubicBezTo>
                    <a:pt x="162" y="103"/>
                    <a:pt x="162" y="103"/>
                    <a:pt x="162" y="103"/>
                  </a:cubicBezTo>
                  <a:cubicBezTo>
                    <a:pt x="165" y="104"/>
                    <a:pt x="167" y="104"/>
                    <a:pt x="170" y="104"/>
                  </a:cubicBezTo>
                  <a:cubicBezTo>
                    <a:pt x="172" y="104"/>
                    <a:pt x="174" y="104"/>
                    <a:pt x="176" y="103"/>
                  </a:cubicBezTo>
                  <a:cubicBezTo>
                    <a:pt x="180" y="114"/>
                    <a:pt x="180" y="114"/>
                    <a:pt x="180" y="114"/>
                  </a:cubicBezTo>
                  <a:cubicBezTo>
                    <a:pt x="177" y="115"/>
                    <a:pt x="173" y="116"/>
                    <a:pt x="170" y="1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grpSp>
      <p:grpSp>
        <p:nvGrpSpPr>
          <p:cNvPr id="47" name="Group 46"/>
          <p:cNvGrpSpPr/>
          <p:nvPr/>
        </p:nvGrpSpPr>
        <p:grpSpPr>
          <a:xfrm>
            <a:off x="457732" y="5515892"/>
            <a:ext cx="2640628" cy="510909"/>
            <a:chOff x="-5002935" y="5888302"/>
            <a:chExt cx="1787720" cy="510909"/>
          </a:xfrm>
        </p:grpSpPr>
        <p:sp>
          <p:nvSpPr>
            <p:cNvPr id="48" name="TextBox 47"/>
            <p:cNvSpPr txBox="1"/>
            <p:nvPr/>
          </p:nvSpPr>
          <p:spPr>
            <a:xfrm>
              <a:off x="-5002935" y="5888302"/>
              <a:ext cx="1787720" cy="51090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Use a consistent color palette. Select </a:t>
              </a:r>
              <a:r>
                <a:rPr lang="en-US" sz="1100" i="1" dirty="0" smtClean="0">
                  <a:solidFill>
                    <a:schemeClr val="accent2"/>
                  </a:solidFill>
                </a:rPr>
                <a:t>3–5 </a:t>
              </a:r>
              <a:r>
                <a:rPr lang="en-US" sz="1100" i="1" dirty="0">
                  <a:solidFill>
                    <a:schemeClr val="accent2"/>
                  </a:solidFill>
                </a:rPr>
                <a:t>colors, plus a neutral and highlight color.</a:t>
              </a:r>
            </a:p>
          </p:txBody>
        </p:sp>
        <p:cxnSp>
          <p:nvCxnSpPr>
            <p:cNvPr id="49" name="Straight Connector 48"/>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56668" y="5515892"/>
            <a:ext cx="2640628" cy="883319"/>
            <a:chOff x="-5002935" y="5515892"/>
            <a:chExt cx="1787720" cy="883319"/>
          </a:xfrm>
        </p:grpSpPr>
        <p:sp>
          <p:nvSpPr>
            <p:cNvPr id="62" name="TextBox 61"/>
            <p:cNvSpPr txBox="1"/>
            <p:nvPr/>
          </p:nvSpPr>
          <p:spPr>
            <a:xfrm>
              <a:off x="-5002935" y="5515892"/>
              <a:ext cx="1787720" cy="88331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Buy or create a robust illustration </a:t>
              </a:r>
              <a:br>
                <a:rPr lang="en-US" sz="1100" i="1" dirty="0">
                  <a:solidFill>
                    <a:schemeClr val="accent2"/>
                  </a:solidFill>
                </a:rPr>
              </a:br>
              <a:r>
                <a:rPr lang="en-US" sz="1100" i="1" dirty="0">
                  <a:solidFill>
                    <a:schemeClr val="accent2"/>
                  </a:solidFill>
                </a:rPr>
                <a:t>library </a:t>
              </a:r>
              <a:r>
                <a:rPr lang="en-US" sz="1100" i="1" dirty="0" smtClean="0">
                  <a:solidFill>
                    <a:schemeClr val="accent2"/>
                  </a:solidFill>
                </a:rPr>
                <a:t>that’s relevant </a:t>
              </a:r>
              <a:r>
                <a:rPr lang="en-US" sz="1100" i="1" dirty="0">
                  <a:solidFill>
                    <a:schemeClr val="accent2"/>
                  </a:solidFill>
                </a:rPr>
                <a:t>to your </a:t>
              </a:r>
              <a:r>
                <a:rPr lang="en-US" sz="1100" i="1" dirty="0" smtClean="0">
                  <a:solidFill>
                    <a:schemeClr val="accent2"/>
                  </a:solidFill>
                </a:rPr>
                <a:t>industry and stylistically </a:t>
              </a:r>
              <a:r>
                <a:rPr lang="en-US" sz="1100" i="1" dirty="0">
                  <a:solidFill>
                    <a:schemeClr val="accent2"/>
                  </a:solidFill>
                </a:rPr>
                <a:t>consistent. </a:t>
              </a:r>
              <a:r>
                <a:rPr lang="en-US" sz="1100" i="1" dirty="0" smtClean="0">
                  <a:solidFill>
                    <a:schemeClr val="accent2"/>
                  </a:solidFill>
                </a:rPr>
                <a:t> Avoid </a:t>
              </a:r>
              <a:r>
                <a:rPr lang="en-US" sz="1100" i="1" dirty="0">
                  <a:solidFill>
                    <a:schemeClr val="accent2"/>
                  </a:solidFill>
                </a:rPr>
                <a:t>cheesy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clip </a:t>
              </a:r>
              <a:r>
                <a:rPr lang="en-US" sz="1100" i="1" dirty="0">
                  <a:solidFill>
                    <a:schemeClr val="accent2"/>
                  </a:solidFill>
                </a:rPr>
                <a:t>art.</a:t>
              </a:r>
            </a:p>
          </p:txBody>
        </p:sp>
        <p:cxnSp>
          <p:nvCxnSpPr>
            <p:cNvPr id="63" name="Straight Connector 6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43787" y="5515892"/>
            <a:ext cx="2640628" cy="697114"/>
            <a:chOff x="-5002935" y="5702097"/>
            <a:chExt cx="1787720" cy="697114"/>
          </a:xfrm>
        </p:grpSpPr>
        <p:sp>
          <p:nvSpPr>
            <p:cNvPr id="65" name="TextBox 64"/>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Create or curate a </a:t>
              </a:r>
              <a:r>
                <a:rPr lang="en-US" sz="1100" i="1" dirty="0">
                  <a:solidFill>
                    <a:schemeClr val="accent2"/>
                  </a:solidFill>
                </a:rPr>
                <a:t>library of photography that looks like it was shot by the same photographer.</a:t>
              </a:r>
            </a:p>
          </p:txBody>
        </p:sp>
        <p:cxnSp>
          <p:nvCxnSpPr>
            <p:cNvPr id="66" name="Straight Connector 6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6"/>
          <a:stretch/>
        </p:blipFill>
        <p:spPr bwMode="gray">
          <a:xfrm>
            <a:off x="6043787" y="4105055"/>
            <a:ext cx="1448966" cy="104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3"/>
          <a:stretch/>
        </p:blipFill>
        <p:spPr bwMode="gray">
          <a:xfrm>
            <a:off x="7519385" y="4105055"/>
            <a:ext cx="1165030" cy="102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6"/>
          <a:stretch/>
        </p:blipFill>
        <p:spPr bwMode="gray">
          <a:xfrm>
            <a:off x="6045635" y="2285423"/>
            <a:ext cx="2641166" cy="18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9807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slidedoc uses this visual language</a:t>
            </a:r>
            <a:endParaRPr lang="en-US" dirty="0"/>
          </a:p>
        </p:txBody>
      </p:sp>
      <p:sp>
        <p:nvSpPr>
          <p:cNvPr id="37" name="TextBox 36"/>
          <p:cNvSpPr txBox="1"/>
          <p:nvPr/>
        </p:nvSpPr>
        <p:spPr>
          <a:xfrm>
            <a:off x="457732" y="4349101"/>
            <a:ext cx="2640628" cy="369332"/>
          </a:xfrm>
          <a:prstGeom prst="rect">
            <a:avLst/>
          </a:prstGeom>
          <a:noFill/>
        </p:spPr>
        <p:txBody>
          <a:bodyPr wrap="square" lIns="0" tIns="0" rIns="0" bIns="0" rtlCol="0">
            <a:spAutoFit/>
          </a:bodyPr>
          <a:lstStyle/>
          <a:p>
            <a:r>
              <a:rPr lang="en-US" sz="1200" i="1" dirty="0">
                <a:solidFill>
                  <a:srgbClr val="86AA00"/>
                </a:solidFill>
                <a:latin typeface="Georgia" pitchFamily="18" charset="0"/>
              </a:rPr>
              <a:t>Captions to graphics and photos use </a:t>
            </a:r>
            <a:r>
              <a:rPr lang="en-US" sz="1200" i="1" dirty="0" smtClean="0">
                <a:solidFill>
                  <a:srgbClr val="86AA00"/>
                </a:solidFill>
                <a:latin typeface="Georgia" pitchFamily="18" charset="0"/>
              </a:rPr>
              <a:t>Georgia italics 12 </a:t>
            </a:r>
            <a:r>
              <a:rPr lang="en-US" sz="1200" i="1" dirty="0">
                <a:solidFill>
                  <a:srgbClr val="86AA00"/>
                </a:solidFill>
                <a:latin typeface="Georgia" pitchFamily="18" charset="0"/>
              </a:rPr>
              <a:t>pt. font </a:t>
            </a:r>
            <a:r>
              <a:rPr lang="en-US" sz="1200" i="1" dirty="0" smtClean="0">
                <a:solidFill>
                  <a:srgbClr val="86AA00"/>
                </a:solidFill>
                <a:latin typeface="Georgia" pitchFamily="18" charset="0"/>
              </a:rPr>
              <a:t>size</a:t>
            </a:r>
            <a:endParaRPr lang="en-US" sz="1200" i="1" dirty="0">
              <a:solidFill>
                <a:srgbClr val="86AA00"/>
              </a:solidFill>
              <a:latin typeface="Georgia" pitchFamily="18" charset="0"/>
            </a:endParaRPr>
          </a:p>
        </p:txBody>
      </p:sp>
      <p:sp>
        <p:nvSpPr>
          <p:cNvPr id="38" name="TextBox 37"/>
          <p:cNvSpPr txBox="1"/>
          <p:nvPr/>
        </p:nvSpPr>
        <p:spPr>
          <a:xfrm>
            <a:off x="457732" y="1816100"/>
            <a:ext cx="2640628" cy="1015663"/>
          </a:xfrm>
          <a:prstGeom prst="rect">
            <a:avLst/>
          </a:prstGeom>
          <a:noFill/>
        </p:spPr>
        <p:txBody>
          <a:bodyPr wrap="square" lIns="0" tIns="0" rIns="0" bIns="0" rtlCol="0">
            <a:spAutoFit/>
          </a:bodyPr>
          <a:lstStyle/>
          <a:p>
            <a:r>
              <a:rPr lang="en-US" sz="2200" cap="all" dirty="0">
                <a:solidFill>
                  <a:srgbClr val="2D2D2A">
                    <a:lumMod val="75000"/>
                    <a:lumOff val="25000"/>
                  </a:srgbClr>
                </a:solidFill>
                <a:latin typeface="Arial Narrow" panose="020B0606020202030204" pitchFamily="34" charset="0"/>
                <a:ea typeface="+mj-ea"/>
                <a:cs typeface="Arial" pitchFamily="34" charset="0"/>
              </a:rPr>
              <a:t>Titles use </a:t>
            </a:r>
            <a:r>
              <a:rPr lang="en-US" sz="2200" cap="all" dirty="0" smtClean="0">
                <a:solidFill>
                  <a:srgbClr val="2D2D2A">
                    <a:lumMod val="75000"/>
                    <a:lumOff val="25000"/>
                  </a:srgbClr>
                </a:solidFill>
                <a:latin typeface="Arial Narrow" panose="020B0606020202030204" pitchFamily="34" charset="0"/>
                <a:ea typeface="+mj-ea"/>
                <a:cs typeface="Arial" pitchFamily="34" charset="0"/>
              </a:rPr>
              <a:t>Arial narrow all caps 22 pt. font size</a:t>
            </a:r>
            <a:endParaRPr lang="en-US" sz="2200" cap="all" dirty="0">
              <a:solidFill>
                <a:srgbClr val="2D2D2A">
                  <a:lumMod val="75000"/>
                  <a:lumOff val="25000"/>
                </a:srgbClr>
              </a:solidFill>
              <a:latin typeface="Arial Narrow" panose="020B0606020202030204" pitchFamily="34" charset="0"/>
              <a:ea typeface="+mj-ea"/>
              <a:cs typeface="Arial" pitchFamily="34" charset="0"/>
            </a:endParaRPr>
          </a:p>
        </p:txBody>
      </p:sp>
      <p:sp>
        <p:nvSpPr>
          <p:cNvPr id="39" name="TextBox 38"/>
          <p:cNvSpPr txBox="1"/>
          <p:nvPr/>
        </p:nvSpPr>
        <p:spPr>
          <a:xfrm>
            <a:off x="457732" y="3761248"/>
            <a:ext cx="2640628" cy="369332"/>
          </a:xfrm>
          <a:prstGeom prst="rect">
            <a:avLst/>
          </a:prstGeom>
          <a:noFill/>
        </p:spPr>
        <p:txBody>
          <a:bodyPr wrap="square" lIns="0" tIns="0" rIns="0" bIns="0" rtlCol="0">
            <a:spAutoFit/>
          </a:bodyPr>
          <a:lstStyle/>
          <a:p>
            <a:r>
              <a:rPr lang="en-US" sz="1200" dirty="0">
                <a:solidFill>
                  <a:schemeClr val="tx2"/>
                </a:solidFill>
                <a:latin typeface="+mj-lt"/>
              </a:rPr>
              <a:t>Main body copy use Arial 12 pt. </a:t>
            </a:r>
            <a:r>
              <a:rPr lang="en-US" sz="1200" dirty="0" smtClean="0">
                <a:solidFill>
                  <a:schemeClr val="tx2"/>
                </a:solidFill>
                <a:latin typeface="+mj-lt"/>
              </a:rPr>
              <a:t/>
            </a:r>
            <a:br>
              <a:rPr lang="en-US" sz="1200" dirty="0" smtClean="0">
                <a:solidFill>
                  <a:schemeClr val="tx2"/>
                </a:solidFill>
                <a:latin typeface="+mj-lt"/>
              </a:rPr>
            </a:br>
            <a:r>
              <a:rPr lang="en-US" sz="1200" dirty="0" smtClean="0">
                <a:solidFill>
                  <a:schemeClr val="tx2"/>
                </a:solidFill>
                <a:latin typeface="+mj-lt"/>
              </a:rPr>
              <a:t>font </a:t>
            </a:r>
            <a:r>
              <a:rPr lang="en-US" sz="1200" dirty="0">
                <a:solidFill>
                  <a:schemeClr val="tx2"/>
                </a:solidFill>
                <a:latin typeface="+mj-lt"/>
              </a:rPr>
              <a:t>size</a:t>
            </a:r>
          </a:p>
        </p:txBody>
      </p:sp>
      <p:sp>
        <p:nvSpPr>
          <p:cNvPr id="56" name="TextBox 55"/>
          <p:cNvSpPr txBox="1"/>
          <p:nvPr/>
        </p:nvSpPr>
        <p:spPr>
          <a:xfrm>
            <a:off x="457731" y="3050284"/>
            <a:ext cx="2640627" cy="492443"/>
          </a:xfrm>
          <a:prstGeom prst="rect">
            <a:avLst/>
          </a:prstGeom>
          <a:noFill/>
        </p:spPr>
        <p:txBody>
          <a:bodyPr wrap="square" lIns="0" tIns="0" rIns="0" bIns="0" rtlCol="0">
            <a:spAutoFit/>
          </a:bodyPr>
          <a:lstStyle/>
          <a:p>
            <a:r>
              <a:rPr lang="en-US" sz="1600" i="1" dirty="0" smtClean="0">
                <a:solidFill>
                  <a:srgbClr val="00AFBB"/>
                </a:solidFill>
                <a:latin typeface="Georgia" pitchFamily="18" charset="0"/>
              </a:rPr>
              <a:t>Subtitles use Georgia italics 16 pt. font size</a:t>
            </a:r>
            <a:endParaRPr lang="en-US" sz="1600" i="1" dirty="0">
              <a:solidFill>
                <a:srgbClr val="00AFBB"/>
              </a:solidFill>
              <a:latin typeface="Georgia" pitchFamily="18" charset="0"/>
            </a:endParaRPr>
          </a:p>
        </p:txBody>
      </p:sp>
      <p:grpSp>
        <p:nvGrpSpPr>
          <p:cNvPr id="2" name="Group 1"/>
          <p:cNvGrpSpPr/>
          <p:nvPr/>
        </p:nvGrpSpPr>
        <p:grpSpPr>
          <a:xfrm>
            <a:off x="3568567" y="2613659"/>
            <a:ext cx="2016831" cy="1807490"/>
            <a:chOff x="3568567" y="2613659"/>
            <a:chExt cx="2016831" cy="1807490"/>
          </a:xfrm>
        </p:grpSpPr>
        <p:sp>
          <p:nvSpPr>
            <p:cNvPr id="71" name="Rectangle 6"/>
            <p:cNvSpPr>
              <a:spLocks noChangeArrowheads="1"/>
            </p:cNvSpPr>
            <p:nvPr/>
          </p:nvSpPr>
          <p:spPr bwMode="auto">
            <a:xfrm rot="5400000">
              <a:off x="4314334" y="3251068"/>
              <a:ext cx="532673" cy="53267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3" name="Rectangle 9"/>
            <p:cNvSpPr>
              <a:spLocks noChangeArrowheads="1"/>
            </p:cNvSpPr>
            <p:nvPr/>
          </p:nvSpPr>
          <p:spPr bwMode="auto">
            <a:xfrm rot="5400000">
              <a:off x="5053234" y="3250558"/>
              <a:ext cx="531653" cy="532674"/>
            </a:xfrm>
            <a:prstGeom prst="rect">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8" name="Rectangle 11"/>
            <p:cNvSpPr>
              <a:spLocks noChangeArrowheads="1"/>
            </p:cNvSpPr>
            <p:nvPr/>
          </p:nvSpPr>
          <p:spPr bwMode="auto">
            <a:xfrm rot="5400000">
              <a:off x="3568567" y="2613659"/>
              <a:ext cx="532673" cy="532674"/>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5" name="Rectangle 11"/>
            <p:cNvSpPr>
              <a:spLocks noChangeArrowheads="1"/>
            </p:cNvSpPr>
            <p:nvPr/>
          </p:nvSpPr>
          <p:spPr bwMode="auto">
            <a:xfrm rot="5400000">
              <a:off x="3568567" y="3251068"/>
              <a:ext cx="532673" cy="532674"/>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6" name="Rectangle 11"/>
            <p:cNvSpPr>
              <a:spLocks noChangeArrowheads="1"/>
            </p:cNvSpPr>
            <p:nvPr/>
          </p:nvSpPr>
          <p:spPr bwMode="auto">
            <a:xfrm rot="5400000">
              <a:off x="5052724" y="2613659"/>
              <a:ext cx="532673" cy="532674"/>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7" name="Rectangle 11"/>
            <p:cNvSpPr>
              <a:spLocks noChangeArrowheads="1"/>
            </p:cNvSpPr>
            <p:nvPr/>
          </p:nvSpPr>
          <p:spPr bwMode="auto">
            <a:xfrm rot="5400000">
              <a:off x="3568567" y="3888476"/>
              <a:ext cx="532673" cy="532674"/>
            </a:xfrm>
            <a:prstGeom prst="rect">
              <a:avLst/>
            </a:pr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8" name="Rectangle 6"/>
            <p:cNvSpPr>
              <a:spLocks noChangeArrowheads="1"/>
            </p:cNvSpPr>
            <p:nvPr/>
          </p:nvSpPr>
          <p:spPr bwMode="auto">
            <a:xfrm rot="5400000">
              <a:off x="4314334" y="2613659"/>
              <a:ext cx="532673" cy="53267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0" name="Rectangle 12"/>
            <p:cNvSpPr>
              <a:spLocks noChangeArrowheads="1"/>
            </p:cNvSpPr>
            <p:nvPr/>
          </p:nvSpPr>
          <p:spPr bwMode="auto">
            <a:xfrm rot="5400000">
              <a:off x="4311866" y="3881696"/>
              <a:ext cx="528360" cy="54192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9" name="Rectangle 12"/>
            <p:cNvSpPr>
              <a:spLocks noChangeArrowheads="1"/>
            </p:cNvSpPr>
            <p:nvPr/>
          </p:nvSpPr>
          <p:spPr bwMode="auto">
            <a:xfrm rot="5400000">
              <a:off x="5050257" y="3881696"/>
              <a:ext cx="528360" cy="54192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58" name="Group 57"/>
          <p:cNvGrpSpPr/>
          <p:nvPr/>
        </p:nvGrpSpPr>
        <p:grpSpPr>
          <a:xfrm>
            <a:off x="457732" y="5231954"/>
            <a:ext cx="2640628" cy="510909"/>
            <a:chOff x="-5002935" y="5888302"/>
            <a:chExt cx="1787720" cy="510909"/>
          </a:xfrm>
        </p:grpSpPr>
        <p:sp>
          <p:nvSpPr>
            <p:cNvPr id="59" name="TextBox 58"/>
            <p:cNvSpPr txBox="1"/>
            <p:nvPr/>
          </p:nvSpPr>
          <p:spPr>
            <a:xfrm>
              <a:off x="-5002935" y="5888302"/>
              <a:ext cx="1787720" cy="510909"/>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Typesetting and color are a strong design element in this slidedoc.</a:t>
              </a:r>
              <a:endParaRPr lang="en-US" sz="1100" i="1" dirty="0">
                <a:solidFill>
                  <a:schemeClr val="accent2"/>
                </a:solidFill>
              </a:endParaRPr>
            </a:p>
          </p:txBody>
        </p:sp>
        <p:cxnSp>
          <p:nvCxnSpPr>
            <p:cNvPr id="60" name="Straight Connector 5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3256668" y="5231954"/>
            <a:ext cx="2640628" cy="697114"/>
            <a:chOff x="-5002935" y="5702097"/>
            <a:chExt cx="1787720" cy="697114"/>
          </a:xfrm>
        </p:grpSpPr>
        <p:sp>
          <p:nvSpPr>
            <p:cNvPr id="62" name="TextBox 61"/>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Constrain your color palette and always include at least two neutral colors. In this case, there are two shades of gray.</a:t>
              </a:r>
              <a:endParaRPr lang="en-US" sz="1100" i="1" dirty="0">
                <a:solidFill>
                  <a:schemeClr val="accent2"/>
                </a:solidFill>
              </a:endParaRPr>
            </a:p>
          </p:txBody>
        </p:sp>
        <p:cxnSp>
          <p:nvCxnSpPr>
            <p:cNvPr id="63" name="Straight Connector 6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6043787" y="5231954"/>
            <a:ext cx="2640628" cy="697114"/>
            <a:chOff x="-5002935" y="5702097"/>
            <a:chExt cx="1787720" cy="697114"/>
          </a:xfrm>
        </p:grpSpPr>
        <p:sp>
          <p:nvSpPr>
            <p:cNvPr id="72" name="TextBox 71"/>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All the custom illustrations use the </a:t>
              </a:r>
              <a:br>
                <a:rPr lang="en-US" sz="1100" i="1" dirty="0" smtClean="0">
                  <a:solidFill>
                    <a:schemeClr val="accent2"/>
                  </a:solidFill>
                </a:rPr>
              </a:br>
              <a:r>
                <a:rPr lang="en-US" sz="1100" i="1" dirty="0" smtClean="0">
                  <a:solidFill>
                    <a:schemeClr val="accent2"/>
                  </a:solidFill>
                </a:rPr>
                <a:t>same style and overlap to create a </a:t>
              </a:r>
              <a:br>
                <a:rPr lang="en-US" sz="1100" i="1" dirty="0" smtClean="0">
                  <a:solidFill>
                    <a:schemeClr val="accent2"/>
                  </a:solidFill>
                </a:rPr>
              </a:br>
              <a:r>
                <a:rPr lang="en-US" sz="1100" i="1" dirty="0" smtClean="0">
                  <a:solidFill>
                    <a:schemeClr val="accent2"/>
                  </a:solidFill>
                </a:rPr>
                <a:t>sense of depth and richer colors.</a:t>
              </a:r>
              <a:endParaRPr lang="en-US" sz="1100" i="1" dirty="0">
                <a:solidFill>
                  <a:schemeClr val="accent2"/>
                </a:solidFill>
              </a:endParaRPr>
            </a:p>
          </p:txBody>
        </p:sp>
        <p:cxnSp>
          <p:nvCxnSpPr>
            <p:cNvPr id="74" name="Straight Connector 7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5" name="Group 225"/>
          <p:cNvGrpSpPr>
            <a:grpSpLocks noChangeAspect="1"/>
          </p:cNvGrpSpPr>
          <p:nvPr/>
        </p:nvGrpSpPr>
        <p:grpSpPr bwMode="auto">
          <a:xfrm>
            <a:off x="7686653" y="3506405"/>
            <a:ext cx="693737" cy="1200999"/>
            <a:chOff x="2615" y="1699"/>
            <a:chExt cx="532" cy="921"/>
          </a:xfrm>
        </p:grpSpPr>
        <p:sp>
          <p:nvSpPr>
            <p:cNvPr id="76" name="Freeform 226"/>
            <p:cNvSpPr>
              <a:spLocks/>
            </p:cNvSpPr>
            <p:nvPr/>
          </p:nvSpPr>
          <p:spPr bwMode="auto">
            <a:xfrm>
              <a:off x="2899" y="2212"/>
              <a:ext cx="248" cy="403"/>
            </a:xfrm>
            <a:custGeom>
              <a:avLst/>
              <a:gdLst>
                <a:gd name="T0" fmla="*/ 0 w 105"/>
                <a:gd name="T1" fmla="*/ 171 h 171"/>
                <a:gd name="T2" fmla="*/ 27 w 105"/>
                <a:gd name="T3" fmla="*/ 164 h 171"/>
                <a:gd name="T4" fmla="*/ 58 w 105"/>
                <a:gd name="T5" fmla="*/ 142 h 171"/>
                <a:gd name="T6" fmla="*/ 86 w 105"/>
                <a:gd name="T7" fmla="*/ 0 h 171"/>
                <a:gd name="T8" fmla="*/ 14 w 105"/>
                <a:gd name="T9" fmla="*/ 163 h 171"/>
                <a:gd name="T10" fmla="*/ 0 w 105"/>
                <a:gd name="T11" fmla="*/ 171 h 171"/>
              </a:gdLst>
              <a:ahLst/>
              <a:cxnLst>
                <a:cxn ang="0">
                  <a:pos x="T0" y="T1"/>
                </a:cxn>
                <a:cxn ang="0">
                  <a:pos x="T2" y="T3"/>
                </a:cxn>
                <a:cxn ang="0">
                  <a:pos x="T4" y="T5"/>
                </a:cxn>
                <a:cxn ang="0">
                  <a:pos x="T6" y="T7"/>
                </a:cxn>
                <a:cxn ang="0">
                  <a:pos x="T8" y="T9"/>
                </a:cxn>
                <a:cxn ang="0">
                  <a:pos x="T10" y="T11"/>
                </a:cxn>
              </a:cxnLst>
              <a:rect l="0" t="0" r="r" b="b"/>
              <a:pathLst>
                <a:path w="105" h="171">
                  <a:moveTo>
                    <a:pt x="0" y="171"/>
                  </a:moveTo>
                  <a:cubicBezTo>
                    <a:pt x="11" y="170"/>
                    <a:pt x="18" y="168"/>
                    <a:pt x="27" y="164"/>
                  </a:cubicBezTo>
                  <a:cubicBezTo>
                    <a:pt x="39" y="159"/>
                    <a:pt x="46" y="154"/>
                    <a:pt x="58" y="142"/>
                  </a:cubicBezTo>
                  <a:cubicBezTo>
                    <a:pt x="105" y="93"/>
                    <a:pt x="86" y="0"/>
                    <a:pt x="86" y="0"/>
                  </a:cubicBezTo>
                  <a:cubicBezTo>
                    <a:pt x="77" y="83"/>
                    <a:pt x="45" y="141"/>
                    <a:pt x="14" y="163"/>
                  </a:cubicBezTo>
                  <a:cubicBezTo>
                    <a:pt x="0" y="171"/>
                    <a:pt x="0" y="171"/>
                    <a:pt x="0" y="17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7" name="Freeform 227"/>
            <p:cNvSpPr>
              <a:spLocks/>
            </p:cNvSpPr>
            <p:nvPr/>
          </p:nvSpPr>
          <p:spPr bwMode="auto">
            <a:xfrm>
              <a:off x="2615" y="2183"/>
              <a:ext cx="95" cy="307"/>
            </a:xfrm>
            <a:custGeom>
              <a:avLst/>
              <a:gdLst>
                <a:gd name="T0" fmla="*/ 40 w 40"/>
                <a:gd name="T1" fmla="*/ 63 h 130"/>
                <a:gd name="T2" fmla="*/ 20 w 40"/>
                <a:gd name="T3" fmla="*/ 23 h 130"/>
                <a:gd name="T4" fmla="*/ 27 w 40"/>
                <a:gd name="T5" fmla="*/ 130 h 130"/>
                <a:gd name="T6" fmla="*/ 40 w 40"/>
                <a:gd name="T7" fmla="*/ 63 h 130"/>
              </a:gdLst>
              <a:ahLst/>
              <a:cxnLst>
                <a:cxn ang="0">
                  <a:pos x="T0" y="T1"/>
                </a:cxn>
                <a:cxn ang="0">
                  <a:pos x="T2" y="T3"/>
                </a:cxn>
                <a:cxn ang="0">
                  <a:pos x="T4" y="T5"/>
                </a:cxn>
                <a:cxn ang="0">
                  <a:pos x="T6" y="T7"/>
                </a:cxn>
              </a:cxnLst>
              <a:rect l="0" t="0" r="r" b="b"/>
              <a:pathLst>
                <a:path w="40" h="130">
                  <a:moveTo>
                    <a:pt x="40" y="63"/>
                  </a:moveTo>
                  <a:cubicBezTo>
                    <a:pt x="40" y="63"/>
                    <a:pt x="19" y="55"/>
                    <a:pt x="20" y="23"/>
                  </a:cubicBezTo>
                  <a:cubicBezTo>
                    <a:pt x="20" y="0"/>
                    <a:pt x="0" y="84"/>
                    <a:pt x="27" y="130"/>
                  </a:cubicBezTo>
                  <a:cubicBezTo>
                    <a:pt x="40" y="63"/>
                    <a:pt x="40" y="63"/>
                    <a:pt x="40" y="63"/>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0" name="Freeform 228"/>
            <p:cNvSpPr>
              <a:spLocks/>
            </p:cNvSpPr>
            <p:nvPr/>
          </p:nvSpPr>
          <p:spPr bwMode="auto">
            <a:xfrm>
              <a:off x="2667" y="1867"/>
              <a:ext cx="423" cy="753"/>
            </a:xfrm>
            <a:custGeom>
              <a:avLst/>
              <a:gdLst>
                <a:gd name="T0" fmla="*/ 61 w 179"/>
                <a:gd name="T1" fmla="*/ 312 h 319"/>
                <a:gd name="T2" fmla="*/ 31 w 179"/>
                <a:gd name="T3" fmla="*/ 298 h 319"/>
                <a:gd name="T4" fmla="*/ 2 w 179"/>
                <a:gd name="T5" fmla="*/ 222 h 319"/>
                <a:gd name="T6" fmla="*/ 80 w 179"/>
                <a:gd name="T7" fmla="*/ 0 h 319"/>
                <a:gd name="T8" fmla="*/ 114 w 179"/>
                <a:gd name="T9" fmla="*/ 165 h 319"/>
                <a:gd name="T10" fmla="*/ 156 w 179"/>
                <a:gd name="T11" fmla="*/ 104 h 319"/>
                <a:gd name="T12" fmla="*/ 165 w 179"/>
                <a:gd name="T13" fmla="*/ 131 h 319"/>
                <a:gd name="T14" fmla="*/ 178 w 179"/>
                <a:gd name="T15" fmla="*/ 196 h 319"/>
                <a:gd name="T16" fmla="*/ 170 w 179"/>
                <a:gd name="T17" fmla="*/ 264 h 319"/>
                <a:gd name="T18" fmla="*/ 142 w 179"/>
                <a:gd name="T19" fmla="*/ 298 h 319"/>
                <a:gd name="T20" fmla="*/ 61 w 179"/>
                <a:gd name="T21"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19">
                  <a:moveTo>
                    <a:pt x="61" y="312"/>
                  </a:moveTo>
                  <a:cubicBezTo>
                    <a:pt x="50" y="309"/>
                    <a:pt x="39" y="305"/>
                    <a:pt x="31" y="298"/>
                  </a:cubicBezTo>
                  <a:cubicBezTo>
                    <a:pt x="9" y="279"/>
                    <a:pt x="0" y="253"/>
                    <a:pt x="2" y="222"/>
                  </a:cubicBezTo>
                  <a:cubicBezTo>
                    <a:pt x="8" y="147"/>
                    <a:pt x="100" y="100"/>
                    <a:pt x="80" y="0"/>
                  </a:cubicBezTo>
                  <a:cubicBezTo>
                    <a:pt x="80" y="0"/>
                    <a:pt x="126" y="87"/>
                    <a:pt x="114" y="165"/>
                  </a:cubicBezTo>
                  <a:cubicBezTo>
                    <a:pt x="114" y="165"/>
                    <a:pt x="152" y="136"/>
                    <a:pt x="156" y="104"/>
                  </a:cubicBezTo>
                  <a:cubicBezTo>
                    <a:pt x="155" y="111"/>
                    <a:pt x="163" y="124"/>
                    <a:pt x="165" y="131"/>
                  </a:cubicBezTo>
                  <a:cubicBezTo>
                    <a:pt x="171" y="152"/>
                    <a:pt x="176" y="174"/>
                    <a:pt x="178" y="196"/>
                  </a:cubicBezTo>
                  <a:cubicBezTo>
                    <a:pt x="179" y="218"/>
                    <a:pt x="178" y="243"/>
                    <a:pt x="170" y="264"/>
                  </a:cubicBezTo>
                  <a:cubicBezTo>
                    <a:pt x="165" y="276"/>
                    <a:pt x="152" y="290"/>
                    <a:pt x="142" y="298"/>
                  </a:cubicBezTo>
                  <a:cubicBezTo>
                    <a:pt x="121" y="315"/>
                    <a:pt x="89" y="319"/>
                    <a:pt x="61" y="312"/>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1" name="Freeform 229"/>
            <p:cNvSpPr>
              <a:spLocks/>
            </p:cNvSpPr>
            <p:nvPr/>
          </p:nvSpPr>
          <p:spPr bwMode="auto">
            <a:xfrm>
              <a:off x="2667" y="1862"/>
              <a:ext cx="426" cy="756"/>
            </a:xfrm>
            <a:custGeom>
              <a:avLst/>
              <a:gdLst>
                <a:gd name="T0" fmla="*/ 61 w 180"/>
                <a:gd name="T1" fmla="*/ 314 h 320"/>
                <a:gd name="T2" fmla="*/ 62 w 180"/>
                <a:gd name="T3" fmla="*/ 312 h 320"/>
                <a:gd name="T4" fmla="*/ 32 w 180"/>
                <a:gd name="T5" fmla="*/ 298 h 320"/>
                <a:gd name="T6" fmla="*/ 4 w 180"/>
                <a:gd name="T7" fmla="*/ 233 h 320"/>
                <a:gd name="T8" fmla="*/ 4 w 180"/>
                <a:gd name="T9" fmla="*/ 224 h 320"/>
                <a:gd name="T10" fmla="*/ 46 w 180"/>
                <a:gd name="T11" fmla="*/ 133 h 320"/>
                <a:gd name="T12" fmla="*/ 85 w 180"/>
                <a:gd name="T13" fmla="*/ 29 h 320"/>
                <a:gd name="T14" fmla="*/ 82 w 180"/>
                <a:gd name="T15" fmla="*/ 2 h 320"/>
                <a:gd name="T16" fmla="*/ 80 w 180"/>
                <a:gd name="T17" fmla="*/ 2 h 320"/>
                <a:gd name="T18" fmla="*/ 79 w 180"/>
                <a:gd name="T19" fmla="*/ 3 h 320"/>
                <a:gd name="T20" fmla="*/ 79 w 180"/>
                <a:gd name="T21" fmla="*/ 4 h 320"/>
                <a:gd name="T22" fmla="*/ 114 w 180"/>
                <a:gd name="T23" fmla="*/ 140 h 320"/>
                <a:gd name="T24" fmla="*/ 112 w 180"/>
                <a:gd name="T25" fmla="*/ 166 h 320"/>
                <a:gd name="T26" fmla="*/ 113 w 180"/>
                <a:gd name="T27" fmla="*/ 168 h 320"/>
                <a:gd name="T28" fmla="*/ 115 w 180"/>
                <a:gd name="T29" fmla="*/ 168 h 320"/>
                <a:gd name="T30" fmla="*/ 135 w 180"/>
                <a:gd name="T31" fmla="*/ 149 h 320"/>
                <a:gd name="T32" fmla="*/ 158 w 180"/>
                <a:gd name="T33" fmla="*/ 106 h 320"/>
                <a:gd name="T34" fmla="*/ 156 w 180"/>
                <a:gd name="T35" fmla="*/ 104 h 320"/>
                <a:gd name="T36" fmla="*/ 154 w 180"/>
                <a:gd name="T37" fmla="*/ 106 h 320"/>
                <a:gd name="T38" fmla="*/ 154 w 180"/>
                <a:gd name="T39" fmla="*/ 107 h 320"/>
                <a:gd name="T40" fmla="*/ 158 w 180"/>
                <a:gd name="T41" fmla="*/ 121 h 320"/>
                <a:gd name="T42" fmla="*/ 163 w 180"/>
                <a:gd name="T43" fmla="*/ 134 h 320"/>
                <a:gd name="T44" fmla="*/ 176 w 180"/>
                <a:gd name="T45" fmla="*/ 198 h 320"/>
                <a:gd name="T46" fmla="*/ 176 w 180"/>
                <a:gd name="T47" fmla="*/ 212 h 320"/>
                <a:gd name="T48" fmla="*/ 168 w 180"/>
                <a:gd name="T49" fmla="*/ 265 h 320"/>
                <a:gd name="T50" fmla="*/ 156 w 180"/>
                <a:gd name="T51" fmla="*/ 283 h 320"/>
                <a:gd name="T52" fmla="*/ 141 w 180"/>
                <a:gd name="T53" fmla="*/ 299 h 320"/>
                <a:gd name="T54" fmla="*/ 88 w 180"/>
                <a:gd name="T55" fmla="*/ 316 h 320"/>
                <a:gd name="T56" fmla="*/ 62 w 180"/>
                <a:gd name="T57" fmla="*/ 312 h 320"/>
                <a:gd name="T58" fmla="*/ 61 w 180"/>
                <a:gd name="T59" fmla="*/ 314 h 320"/>
                <a:gd name="T60" fmla="*/ 61 w 180"/>
                <a:gd name="T61" fmla="*/ 316 h 320"/>
                <a:gd name="T62" fmla="*/ 88 w 180"/>
                <a:gd name="T63" fmla="*/ 320 h 320"/>
                <a:gd name="T64" fmla="*/ 143 w 180"/>
                <a:gd name="T65" fmla="*/ 302 h 320"/>
                <a:gd name="T66" fmla="*/ 159 w 180"/>
                <a:gd name="T67" fmla="*/ 286 h 320"/>
                <a:gd name="T68" fmla="*/ 171 w 180"/>
                <a:gd name="T69" fmla="*/ 267 h 320"/>
                <a:gd name="T70" fmla="*/ 180 w 180"/>
                <a:gd name="T71" fmla="*/ 212 h 320"/>
                <a:gd name="T72" fmla="*/ 180 w 180"/>
                <a:gd name="T73" fmla="*/ 198 h 320"/>
                <a:gd name="T74" fmla="*/ 167 w 180"/>
                <a:gd name="T75" fmla="*/ 132 h 320"/>
                <a:gd name="T76" fmla="*/ 161 w 180"/>
                <a:gd name="T77" fmla="*/ 120 h 320"/>
                <a:gd name="T78" fmla="*/ 158 w 180"/>
                <a:gd name="T79" fmla="*/ 107 h 320"/>
                <a:gd name="T80" fmla="*/ 158 w 180"/>
                <a:gd name="T81" fmla="*/ 106 h 320"/>
                <a:gd name="T82" fmla="*/ 158 w 180"/>
                <a:gd name="T83" fmla="*/ 105 h 320"/>
                <a:gd name="T84" fmla="*/ 156 w 180"/>
                <a:gd name="T85" fmla="*/ 104 h 320"/>
                <a:gd name="T86" fmla="*/ 155 w 180"/>
                <a:gd name="T87" fmla="*/ 104 h 320"/>
                <a:gd name="T88" fmla="*/ 154 w 180"/>
                <a:gd name="T89" fmla="*/ 106 h 320"/>
                <a:gd name="T90" fmla="*/ 132 w 180"/>
                <a:gd name="T91" fmla="*/ 147 h 320"/>
                <a:gd name="T92" fmla="*/ 119 w 180"/>
                <a:gd name="T93" fmla="*/ 160 h 320"/>
                <a:gd name="T94" fmla="*/ 114 w 180"/>
                <a:gd name="T95" fmla="*/ 164 h 320"/>
                <a:gd name="T96" fmla="*/ 113 w 180"/>
                <a:gd name="T97" fmla="*/ 165 h 320"/>
                <a:gd name="T98" fmla="*/ 113 w 180"/>
                <a:gd name="T99" fmla="*/ 165 h 320"/>
                <a:gd name="T100" fmla="*/ 114 w 180"/>
                <a:gd name="T101" fmla="*/ 167 h 320"/>
                <a:gd name="T102" fmla="*/ 116 w 180"/>
                <a:gd name="T103" fmla="*/ 167 h 320"/>
                <a:gd name="T104" fmla="*/ 118 w 180"/>
                <a:gd name="T105" fmla="*/ 140 h 320"/>
                <a:gd name="T106" fmla="*/ 82 w 180"/>
                <a:gd name="T107" fmla="*/ 1 h 320"/>
                <a:gd name="T108" fmla="*/ 80 w 180"/>
                <a:gd name="T109" fmla="*/ 0 h 320"/>
                <a:gd name="T110" fmla="*/ 78 w 180"/>
                <a:gd name="T111" fmla="*/ 2 h 320"/>
                <a:gd name="T112" fmla="*/ 81 w 180"/>
                <a:gd name="T113" fmla="*/ 29 h 320"/>
                <a:gd name="T114" fmla="*/ 43 w 180"/>
                <a:gd name="T115" fmla="*/ 131 h 320"/>
                <a:gd name="T116" fmla="*/ 0 w 180"/>
                <a:gd name="T117" fmla="*/ 224 h 320"/>
                <a:gd name="T118" fmla="*/ 0 w 180"/>
                <a:gd name="T119" fmla="*/ 233 h 320"/>
                <a:gd name="T120" fmla="*/ 30 w 180"/>
                <a:gd name="T121" fmla="*/ 301 h 320"/>
                <a:gd name="T122" fmla="*/ 61 w 180"/>
                <a:gd name="T123" fmla="*/ 316 h 320"/>
                <a:gd name="T124" fmla="*/ 61 w 180"/>
                <a:gd name="T125" fmla="*/ 31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20">
                  <a:moveTo>
                    <a:pt x="61" y="314"/>
                  </a:moveTo>
                  <a:cubicBezTo>
                    <a:pt x="62" y="312"/>
                    <a:pt x="62" y="312"/>
                    <a:pt x="62" y="312"/>
                  </a:cubicBezTo>
                  <a:cubicBezTo>
                    <a:pt x="51" y="309"/>
                    <a:pt x="40" y="305"/>
                    <a:pt x="32" y="298"/>
                  </a:cubicBezTo>
                  <a:cubicBezTo>
                    <a:pt x="13" y="282"/>
                    <a:pt x="4" y="260"/>
                    <a:pt x="4" y="233"/>
                  </a:cubicBezTo>
                  <a:cubicBezTo>
                    <a:pt x="4" y="230"/>
                    <a:pt x="4" y="227"/>
                    <a:pt x="4" y="224"/>
                  </a:cubicBezTo>
                  <a:cubicBezTo>
                    <a:pt x="7" y="191"/>
                    <a:pt x="26" y="163"/>
                    <a:pt x="46" y="133"/>
                  </a:cubicBezTo>
                  <a:cubicBezTo>
                    <a:pt x="66" y="103"/>
                    <a:pt x="85" y="71"/>
                    <a:pt x="85" y="29"/>
                  </a:cubicBezTo>
                  <a:cubicBezTo>
                    <a:pt x="85" y="20"/>
                    <a:pt x="84" y="11"/>
                    <a:pt x="82" y="2"/>
                  </a:cubicBezTo>
                  <a:cubicBezTo>
                    <a:pt x="80" y="2"/>
                    <a:pt x="80" y="2"/>
                    <a:pt x="80" y="2"/>
                  </a:cubicBezTo>
                  <a:cubicBezTo>
                    <a:pt x="79" y="3"/>
                    <a:pt x="79" y="3"/>
                    <a:pt x="79" y="3"/>
                  </a:cubicBezTo>
                  <a:cubicBezTo>
                    <a:pt x="79" y="3"/>
                    <a:pt x="79" y="3"/>
                    <a:pt x="79" y="4"/>
                  </a:cubicBezTo>
                  <a:cubicBezTo>
                    <a:pt x="83" y="11"/>
                    <a:pt x="114" y="75"/>
                    <a:pt x="114" y="140"/>
                  </a:cubicBezTo>
                  <a:cubicBezTo>
                    <a:pt x="114" y="148"/>
                    <a:pt x="113" y="157"/>
                    <a:pt x="112" y="166"/>
                  </a:cubicBezTo>
                  <a:cubicBezTo>
                    <a:pt x="112" y="167"/>
                    <a:pt x="112" y="168"/>
                    <a:pt x="113" y="168"/>
                  </a:cubicBezTo>
                  <a:cubicBezTo>
                    <a:pt x="114" y="169"/>
                    <a:pt x="115" y="169"/>
                    <a:pt x="115" y="168"/>
                  </a:cubicBezTo>
                  <a:cubicBezTo>
                    <a:pt x="115" y="168"/>
                    <a:pt x="125" y="161"/>
                    <a:pt x="135" y="149"/>
                  </a:cubicBezTo>
                  <a:cubicBezTo>
                    <a:pt x="145" y="138"/>
                    <a:pt x="156" y="123"/>
                    <a:pt x="158" y="106"/>
                  </a:cubicBezTo>
                  <a:cubicBezTo>
                    <a:pt x="158" y="105"/>
                    <a:pt x="157" y="104"/>
                    <a:pt x="156" y="104"/>
                  </a:cubicBezTo>
                  <a:cubicBezTo>
                    <a:pt x="155" y="104"/>
                    <a:pt x="154" y="104"/>
                    <a:pt x="154" y="106"/>
                  </a:cubicBezTo>
                  <a:cubicBezTo>
                    <a:pt x="154" y="106"/>
                    <a:pt x="154" y="106"/>
                    <a:pt x="154" y="107"/>
                  </a:cubicBezTo>
                  <a:cubicBezTo>
                    <a:pt x="154" y="111"/>
                    <a:pt x="156" y="116"/>
                    <a:pt x="158" y="121"/>
                  </a:cubicBezTo>
                  <a:cubicBezTo>
                    <a:pt x="160" y="126"/>
                    <a:pt x="162" y="131"/>
                    <a:pt x="163" y="134"/>
                  </a:cubicBezTo>
                  <a:cubicBezTo>
                    <a:pt x="169" y="155"/>
                    <a:pt x="174" y="176"/>
                    <a:pt x="176" y="198"/>
                  </a:cubicBezTo>
                  <a:cubicBezTo>
                    <a:pt x="176" y="203"/>
                    <a:pt x="176" y="207"/>
                    <a:pt x="176" y="212"/>
                  </a:cubicBezTo>
                  <a:cubicBezTo>
                    <a:pt x="176" y="230"/>
                    <a:pt x="174" y="249"/>
                    <a:pt x="168" y="265"/>
                  </a:cubicBezTo>
                  <a:cubicBezTo>
                    <a:pt x="166" y="271"/>
                    <a:pt x="161" y="277"/>
                    <a:pt x="156" y="283"/>
                  </a:cubicBezTo>
                  <a:cubicBezTo>
                    <a:pt x="151" y="289"/>
                    <a:pt x="145" y="295"/>
                    <a:pt x="141" y="299"/>
                  </a:cubicBezTo>
                  <a:cubicBezTo>
                    <a:pt x="127" y="310"/>
                    <a:pt x="107" y="316"/>
                    <a:pt x="88" y="316"/>
                  </a:cubicBezTo>
                  <a:cubicBezTo>
                    <a:pt x="79" y="316"/>
                    <a:pt x="70" y="314"/>
                    <a:pt x="62" y="312"/>
                  </a:cubicBezTo>
                  <a:cubicBezTo>
                    <a:pt x="61" y="314"/>
                    <a:pt x="61" y="314"/>
                    <a:pt x="61" y="314"/>
                  </a:cubicBezTo>
                  <a:cubicBezTo>
                    <a:pt x="61" y="316"/>
                    <a:pt x="61" y="316"/>
                    <a:pt x="61" y="316"/>
                  </a:cubicBezTo>
                  <a:cubicBezTo>
                    <a:pt x="69" y="318"/>
                    <a:pt x="79" y="320"/>
                    <a:pt x="88" y="320"/>
                  </a:cubicBezTo>
                  <a:cubicBezTo>
                    <a:pt x="108" y="320"/>
                    <a:pt x="128" y="314"/>
                    <a:pt x="143" y="302"/>
                  </a:cubicBezTo>
                  <a:cubicBezTo>
                    <a:pt x="148" y="298"/>
                    <a:pt x="154" y="292"/>
                    <a:pt x="159" y="286"/>
                  </a:cubicBezTo>
                  <a:cubicBezTo>
                    <a:pt x="164" y="280"/>
                    <a:pt x="169" y="273"/>
                    <a:pt x="171" y="267"/>
                  </a:cubicBezTo>
                  <a:cubicBezTo>
                    <a:pt x="178" y="250"/>
                    <a:pt x="180" y="231"/>
                    <a:pt x="180" y="212"/>
                  </a:cubicBezTo>
                  <a:cubicBezTo>
                    <a:pt x="180" y="207"/>
                    <a:pt x="180" y="202"/>
                    <a:pt x="180" y="198"/>
                  </a:cubicBezTo>
                  <a:cubicBezTo>
                    <a:pt x="178" y="175"/>
                    <a:pt x="173" y="154"/>
                    <a:pt x="167" y="132"/>
                  </a:cubicBezTo>
                  <a:cubicBezTo>
                    <a:pt x="166" y="129"/>
                    <a:pt x="163" y="124"/>
                    <a:pt x="161" y="120"/>
                  </a:cubicBezTo>
                  <a:cubicBezTo>
                    <a:pt x="159" y="115"/>
                    <a:pt x="158" y="110"/>
                    <a:pt x="158" y="107"/>
                  </a:cubicBezTo>
                  <a:cubicBezTo>
                    <a:pt x="158" y="106"/>
                    <a:pt x="158" y="106"/>
                    <a:pt x="158" y="106"/>
                  </a:cubicBezTo>
                  <a:cubicBezTo>
                    <a:pt x="158" y="105"/>
                    <a:pt x="158" y="105"/>
                    <a:pt x="158" y="105"/>
                  </a:cubicBezTo>
                  <a:cubicBezTo>
                    <a:pt x="157" y="104"/>
                    <a:pt x="157" y="104"/>
                    <a:pt x="156" y="104"/>
                  </a:cubicBezTo>
                  <a:cubicBezTo>
                    <a:pt x="156" y="104"/>
                    <a:pt x="155" y="104"/>
                    <a:pt x="155" y="104"/>
                  </a:cubicBezTo>
                  <a:cubicBezTo>
                    <a:pt x="154" y="105"/>
                    <a:pt x="154" y="105"/>
                    <a:pt x="154" y="106"/>
                  </a:cubicBezTo>
                  <a:cubicBezTo>
                    <a:pt x="152" y="121"/>
                    <a:pt x="142" y="136"/>
                    <a:pt x="132" y="147"/>
                  </a:cubicBezTo>
                  <a:cubicBezTo>
                    <a:pt x="127" y="152"/>
                    <a:pt x="122" y="157"/>
                    <a:pt x="119" y="160"/>
                  </a:cubicBezTo>
                  <a:cubicBezTo>
                    <a:pt x="117" y="162"/>
                    <a:pt x="116" y="163"/>
                    <a:pt x="114" y="164"/>
                  </a:cubicBezTo>
                  <a:cubicBezTo>
                    <a:pt x="114" y="164"/>
                    <a:pt x="114" y="164"/>
                    <a:pt x="113" y="165"/>
                  </a:cubicBezTo>
                  <a:cubicBezTo>
                    <a:pt x="113" y="165"/>
                    <a:pt x="113" y="165"/>
                    <a:pt x="113" y="165"/>
                  </a:cubicBezTo>
                  <a:cubicBezTo>
                    <a:pt x="114" y="167"/>
                    <a:pt x="114" y="167"/>
                    <a:pt x="114" y="167"/>
                  </a:cubicBezTo>
                  <a:cubicBezTo>
                    <a:pt x="116" y="167"/>
                    <a:pt x="116" y="167"/>
                    <a:pt x="116" y="167"/>
                  </a:cubicBezTo>
                  <a:cubicBezTo>
                    <a:pt x="117" y="158"/>
                    <a:pt x="118" y="149"/>
                    <a:pt x="118" y="140"/>
                  </a:cubicBezTo>
                  <a:cubicBezTo>
                    <a:pt x="118" y="70"/>
                    <a:pt x="82" y="1"/>
                    <a:pt x="82" y="1"/>
                  </a:cubicBezTo>
                  <a:cubicBezTo>
                    <a:pt x="82" y="0"/>
                    <a:pt x="81" y="0"/>
                    <a:pt x="80" y="0"/>
                  </a:cubicBezTo>
                  <a:cubicBezTo>
                    <a:pt x="79" y="1"/>
                    <a:pt x="78" y="1"/>
                    <a:pt x="78" y="2"/>
                  </a:cubicBezTo>
                  <a:cubicBezTo>
                    <a:pt x="80" y="12"/>
                    <a:pt x="81" y="20"/>
                    <a:pt x="81" y="29"/>
                  </a:cubicBezTo>
                  <a:cubicBezTo>
                    <a:pt x="81" y="69"/>
                    <a:pt x="62" y="101"/>
                    <a:pt x="43" y="131"/>
                  </a:cubicBezTo>
                  <a:cubicBezTo>
                    <a:pt x="23" y="161"/>
                    <a:pt x="3" y="189"/>
                    <a:pt x="0" y="224"/>
                  </a:cubicBezTo>
                  <a:cubicBezTo>
                    <a:pt x="0" y="227"/>
                    <a:pt x="0" y="230"/>
                    <a:pt x="0" y="233"/>
                  </a:cubicBezTo>
                  <a:cubicBezTo>
                    <a:pt x="0" y="261"/>
                    <a:pt x="9" y="284"/>
                    <a:pt x="30" y="301"/>
                  </a:cubicBezTo>
                  <a:cubicBezTo>
                    <a:pt x="39" y="308"/>
                    <a:pt x="49" y="313"/>
                    <a:pt x="61" y="316"/>
                  </a:cubicBezTo>
                  <a:cubicBezTo>
                    <a:pt x="61" y="314"/>
                    <a:pt x="61" y="314"/>
                    <a:pt x="61" y="314"/>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2" name="Freeform 230"/>
            <p:cNvSpPr>
              <a:spLocks/>
            </p:cNvSpPr>
            <p:nvPr/>
          </p:nvSpPr>
          <p:spPr bwMode="auto">
            <a:xfrm>
              <a:off x="2696" y="1699"/>
              <a:ext cx="125" cy="288"/>
            </a:xfrm>
            <a:custGeom>
              <a:avLst/>
              <a:gdLst>
                <a:gd name="T0" fmla="*/ 39 w 53"/>
                <a:gd name="T1" fmla="*/ 122 h 122"/>
                <a:gd name="T2" fmla="*/ 39 w 53"/>
                <a:gd name="T3" fmla="*/ 69 h 122"/>
                <a:gd name="T4" fmla="*/ 42 w 53"/>
                <a:gd name="T5" fmla="*/ 0 h 122"/>
                <a:gd name="T6" fmla="*/ 39 w 53"/>
                <a:gd name="T7" fmla="*/ 122 h 122"/>
              </a:gdLst>
              <a:ahLst/>
              <a:cxnLst>
                <a:cxn ang="0">
                  <a:pos x="T0" y="T1"/>
                </a:cxn>
                <a:cxn ang="0">
                  <a:pos x="T2" y="T3"/>
                </a:cxn>
                <a:cxn ang="0">
                  <a:pos x="T4" y="T5"/>
                </a:cxn>
                <a:cxn ang="0">
                  <a:pos x="T6" y="T7"/>
                </a:cxn>
              </a:cxnLst>
              <a:rect l="0" t="0" r="r" b="b"/>
              <a:pathLst>
                <a:path w="53" h="122">
                  <a:moveTo>
                    <a:pt x="39" y="122"/>
                  </a:moveTo>
                  <a:cubicBezTo>
                    <a:pt x="39" y="122"/>
                    <a:pt x="53" y="114"/>
                    <a:pt x="39" y="69"/>
                  </a:cubicBezTo>
                  <a:cubicBezTo>
                    <a:pt x="25" y="25"/>
                    <a:pt x="42" y="0"/>
                    <a:pt x="42" y="0"/>
                  </a:cubicBezTo>
                  <a:cubicBezTo>
                    <a:pt x="42" y="0"/>
                    <a:pt x="0" y="77"/>
                    <a:pt x="39" y="122"/>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3" name="Freeform 231"/>
            <p:cNvSpPr>
              <a:spLocks/>
            </p:cNvSpPr>
            <p:nvPr/>
          </p:nvSpPr>
          <p:spPr bwMode="auto">
            <a:xfrm>
              <a:off x="2963" y="1860"/>
              <a:ext cx="63" cy="151"/>
            </a:xfrm>
            <a:custGeom>
              <a:avLst/>
              <a:gdLst>
                <a:gd name="T0" fmla="*/ 13 w 27"/>
                <a:gd name="T1" fmla="*/ 64 h 64"/>
                <a:gd name="T2" fmla="*/ 10 w 27"/>
                <a:gd name="T3" fmla="*/ 28 h 64"/>
                <a:gd name="T4" fmla="*/ 13 w 27"/>
                <a:gd name="T5" fmla="*/ 0 h 64"/>
                <a:gd name="T6" fmla="*/ 24 w 27"/>
                <a:gd name="T7" fmla="*/ 31 h 64"/>
                <a:gd name="T8" fmla="*/ 13 w 27"/>
                <a:gd name="T9" fmla="*/ 64 h 64"/>
              </a:gdLst>
              <a:ahLst/>
              <a:cxnLst>
                <a:cxn ang="0">
                  <a:pos x="T0" y="T1"/>
                </a:cxn>
                <a:cxn ang="0">
                  <a:pos x="T2" y="T3"/>
                </a:cxn>
                <a:cxn ang="0">
                  <a:pos x="T4" y="T5"/>
                </a:cxn>
                <a:cxn ang="0">
                  <a:pos x="T6" y="T7"/>
                </a:cxn>
                <a:cxn ang="0">
                  <a:pos x="T8" y="T9"/>
                </a:cxn>
              </a:cxnLst>
              <a:rect l="0" t="0" r="r" b="b"/>
              <a:pathLst>
                <a:path w="27" h="64">
                  <a:moveTo>
                    <a:pt x="13" y="64"/>
                  </a:moveTo>
                  <a:cubicBezTo>
                    <a:pt x="13" y="64"/>
                    <a:pt x="0" y="51"/>
                    <a:pt x="10" y="28"/>
                  </a:cubicBezTo>
                  <a:cubicBezTo>
                    <a:pt x="20" y="5"/>
                    <a:pt x="13" y="0"/>
                    <a:pt x="13" y="0"/>
                  </a:cubicBezTo>
                  <a:cubicBezTo>
                    <a:pt x="13" y="0"/>
                    <a:pt x="27" y="14"/>
                    <a:pt x="24" y="31"/>
                  </a:cubicBezTo>
                  <a:cubicBezTo>
                    <a:pt x="22" y="49"/>
                    <a:pt x="16" y="50"/>
                    <a:pt x="13" y="6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4" name="Freeform 232"/>
            <p:cNvSpPr>
              <a:spLocks/>
            </p:cNvSpPr>
            <p:nvPr/>
          </p:nvSpPr>
          <p:spPr bwMode="auto">
            <a:xfrm>
              <a:off x="2925" y="1761"/>
              <a:ext cx="31" cy="70"/>
            </a:xfrm>
            <a:custGeom>
              <a:avLst/>
              <a:gdLst>
                <a:gd name="T0" fmla="*/ 6 w 13"/>
                <a:gd name="T1" fmla="*/ 30 h 30"/>
                <a:gd name="T2" fmla="*/ 6 w 13"/>
                <a:gd name="T3" fmla="*/ 8 h 30"/>
                <a:gd name="T4" fmla="*/ 6 w 13"/>
                <a:gd name="T5" fmla="*/ 30 h 30"/>
              </a:gdLst>
              <a:ahLst/>
              <a:cxnLst>
                <a:cxn ang="0">
                  <a:pos x="T0" y="T1"/>
                </a:cxn>
                <a:cxn ang="0">
                  <a:pos x="T2" y="T3"/>
                </a:cxn>
                <a:cxn ang="0">
                  <a:pos x="T4" y="T5"/>
                </a:cxn>
              </a:cxnLst>
              <a:rect l="0" t="0" r="r" b="b"/>
              <a:pathLst>
                <a:path w="13" h="30">
                  <a:moveTo>
                    <a:pt x="6" y="30"/>
                  </a:moveTo>
                  <a:cubicBezTo>
                    <a:pt x="6" y="30"/>
                    <a:pt x="13" y="15"/>
                    <a:pt x="6" y="8"/>
                  </a:cubicBezTo>
                  <a:cubicBezTo>
                    <a:pt x="0" y="0"/>
                    <a:pt x="6" y="30"/>
                    <a:pt x="6" y="3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5" name="Freeform 233"/>
            <p:cNvSpPr>
              <a:spLocks/>
            </p:cNvSpPr>
            <p:nvPr/>
          </p:nvSpPr>
          <p:spPr bwMode="auto">
            <a:xfrm>
              <a:off x="2911" y="2613"/>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6" name="Freeform 234"/>
            <p:cNvSpPr>
              <a:spLocks/>
            </p:cNvSpPr>
            <p:nvPr/>
          </p:nvSpPr>
          <p:spPr bwMode="auto">
            <a:xfrm>
              <a:off x="3057" y="2511"/>
              <a:ext cx="5" cy="1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0" y="3"/>
                    <a:pt x="0" y="4"/>
                  </a:cubicBezTo>
                  <a:cubicBezTo>
                    <a:pt x="0" y="3"/>
                    <a:pt x="1" y="2"/>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7" name="Freeform 235"/>
            <p:cNvSpPr>
              <a:spLocks/>
            </p:cNvSpPr>
            <p:nvPr/>
          </p:nvSpPr>
          <p:spPr bwMode="auto">
            <a:xfrm>
              <a:off x="3008" y="2566"/>
              <a:ext cx="9" cy="7"/>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1" y="2"/>
                    <a:pt x="3" y="1"/>
                    <a:pt x="4"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8" name="Freeform 236"/>
            <p:cNvSpPr>
              <a:spLocks/>
            </p:cNvSpPr>
            <p:nvPr/>
          </p:nvSpPr>
          <p:spPr bwMode="auto">
            <a:xfrm>
              <a:off x="3050" y="2523"/>
              <a:ext cx="5" cy="7"/>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2"/>
                    <a:pt x="0" y="3"/>
                  </a:cubicBezTo>
                  <a:cubicBezTo>
                    <a:pt x="0" y="2"/>
                    <a:pt x="1" y="1"/>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9" name="Freeform 237"/>
            <p:cNvSpPr>
              <a:spLocks/>
            </p:cNvSpPr>
            <p:nvPr/>
          </p:nvSpPr>
          <p:spPr bwMode="auto">
            <a:xfrm>
              <a:off x="3000" y="2573"/>
              <a:ext cx="8" cy="5"/>
            </a:xfrm>
            <a:custGeom>
              <a:avLst/>
              <a:gdLst>
                <a:gd name="T0" fmla="*/ 2 w 3"/>
                <a:gd name="T1" fmla="*/ 1 h 2"/>
                <a:gd name="T2" fmla="*/ 3 w 3"/>
                <a:gd name="T3" fmla="*/ 0 h 2"/>
                <a:gd name="T4" fmla="*/ 0 w 3"/>
                <a:gd name="T5" fmla="*/ 2 h 2"/>
                <a:gd name="T6" fmla="*/ 2 w 3"/>
                <a:gd name="T7" fmla="*/ 1 h 2"/>
              </a:gdLst>
              <a:ahLst/>
              <a:cxnLst>
                <a:cxn ang="0">
                  <a:pos x="T0" y="T1"/>
                </a:cxn>
                <a:cxn ang="0">
                  <a:pos x="T2" y="T3"/>
                </a:cxn>
                <a:cxn ang="0">
                  <a:pos x="T4" y="T5"/>
                </a:cxn>
                <a:cxn ang="0">
                  <a:pos x="T6" y="T7"/>
                </a:cxn>
              </a:cxnLst>
              <a:rect l="0" t="0" r="r" b="b"/>
              <a:pathLst>
                <a:path w="3" h="2">
                  <a:moveTo>
                    <a:pt x="2" y="1"/>
                  </a:moveTo>
                  <a:cubicBezTo>
                    <a:pt x="3" y="0"/>
                    <a:pt x="3" y="0"/>
                    <a:pt x="3" y="0"/>
                  </a:cubicBezTo>
                  <a:cubicBezTo>
                    <a:pt x="2" y="1"/>
                    <a:pt x="1" y="2"/>
                    <a:pt x="0" y="2"/>
                  </a:cubicBezTo>
                  <a:cubicBezTo>
                    <a:pt x="1" y="2"/>
                    <a:pt x="1" y="1"/>
                    <a:pt x="2" y="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0" name="Freeform 238"/>
            <p:cNvSpPr>
              <a:spLocks/>
            </p:cNvSpPr>
            <p:nvPr/>
          </p:nvSpPr>
          <p:spPr bwMode="auto">
            <a:xfrm>
              <a:off x="3017" y="2547"/>
              <a:ext cx="19" cy="16"/>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3" y="5"/>
                    <a:pt x="5" y="2"/>
                    <a:pt x="8" y="0"/>
                  </a:cubicBezTo>
                  <a:cubicBezTo>
                    <a:pt x="5" y="3"/>
                    <a:pt x="3" y="5"/>
                    <a:pt x="0" y="7"/>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1" name="Freeform 239"/>
            <p:cNvSpPr>
              <a:spLocks/>
            </p:cNvSpPr>
            <p:nvPr/>
          </p:nvSpPr>
          <p:spPr bwMode="auto">
            <a:xfrm>
              <a:off x="2925" y="2580"/>
              <a:ext cx="75" cy="31"/>
            </a:xfrm>
            <a:custGeom>
              <a:avLst/>
              <a:gdLst>
                <a:gd name="T0" fmla="*/ 0 w 32"/>
                <a:gd name="T1" fmla="*/ 13 h 13"/>
                <a:gd name="T2" fmla="*/ 32 w 32"/>
                <a:gd name="T3" fmla="*/ 0 h 13"/>
                <a:gd name="T4" fmla="*/ 16 w 32"/>
                <a:gd name="T5" fmla="*/ 8 h 13"/>
                <a:gd name="T6" fmla="*/ 0 w 32"/>
                <a:gd name="T7" fmla="*/ 13 h 13"/>
              </a:gdLst>
              <a:ahLst/>
              <a:cxnLst>
                <a:cxn ang="0">
                  <a:pos x="T0" y="T1"/>
                </a:cxn>
                <a:cxn ang="0">
                  <a:pos x="T2" y="T3"/>
                </a:cxn>
                <a:cxn ang="0">
                  <a:pos x="T4" y="T5"/>
                </a:cxn>
                <a:cxn ang="0">
                  <a:pos x="T6" y="T7"/>
                </a:cxn>
              </a:cxnLst>
              <a:rect l="0" t="0" r="r" b="b"/>
              <a:pathLst>
                <a:path w="32" h="13">
                  <a:moveTo>
                    <a:pt x="0" y="13"/>
                  </a:moveTo>
                  <a:cubicBezTo>
                    <a:pt x="12" y="11"/>
                    <a:pt x="23" y="6"/>
                    <a:pt x="32" y="0"/>
                  </a:cubicBezTo>
                  <a:cubicBezTo>
                    <a:pt x="27" y="3"/>
                    <a:pt x="22" y="5"/>
                    <a:pt x="16" y="8"/>
                  </a:cubicBezTo>
                  <a:cubicBezTo>
                    <a:pt x="10" y="10"/>
                    <a:pt x="6" y="12"/>
                    <a:pt x="0" y="13"/>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2" name="Freeform 240"/>
            <p:cNvSpPr>
              <a:spLocks/>
            </p:cNvSpPr>
            <p:nvPr/>
          </p:nvSpPr>
          <p:spPr bwMode="auto">
            <a:xfrm>
              <a:off x="3008" y="25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3" name="Freeform 241"/>
            <p:cNvSpPr>
              <a:spLocks/>
            </p:cNvSpPr>
            <p:nvPr/>
          </p:nvSpPr>
          <p:spPr bwMode="auto">
            <a:xfrm>
              <a:off x="3008" y="25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4" name="Freeform 242"/>
            <p:cNvSpPr>
              <a:spLocks/>
            </p:cNvSpPr>
            <p:nvPr/>
          </p:nvSpPr>
          <p:spPr bwMode="auto">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5" name="Freeform 243"/>
            <p:cNvSpPr>
              <a:spLocks/>
            </p:cNvSpPr>
            <p:nvPr/>
          </p:nvSpPr>
          <p:spPr bwMode="auto">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6" name="Freeform 244"/>
            <p:cNvSpPr>
              <a:spLocks/>
            </p:cNvSpPr>
            <p:nvPr/>
          </p:nvSpPr>
          <p:spPr bwMode="auto">
            <a:xfrm>
              <a:off x="3036" y="2535"/>
              <a:ext cx="9" cy="12"/>
            </a:xfrm>
            <a:custGeom>
              <a:avLst/>
              <a:gdLst>
                <a:gd name="T0" fmla="*/ 4 w 4"/>
                <a:gd name="T1" fmla="*/ 0 h 5"/>
                <a:gd name="T2" fmla="*/ 3 w 4"/>
                <a:gd name="T3" fmla="*/ 1 h 5"/>
                <a:gd name="T4" fmla="*/ 0 w 4"/>
                <a:gd name="T5" fmla="*/ 5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4" y="0"/>
                    <a:pt x="4" y="1"/>
                    <a:pt x="3" y="1"/>
                  </a:cubicBezTo>
                  <a:cubicBezTo>
                    <a:pt x="2" y="2"/>
                    <a:pt x="1" y="4"/>
                    <a:pt x="0" y="5"/>
                  </a:cubicBezTo>
                  <a:cubicBezTo>
                    <a:pt x="0" y="5"/>
                    <a:pt x="0" y="5"/>
                    <a:pt x="0" y="5"/>
                  </a:cubicBezTo>
                  <a:cubicBezTo>
                    <a:pt x="1" y="3"/>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7" name="Freeform 245"/>
            <p:cNvSpPr>
              <a:spLocks/>
            </p:cNvSpPr>
            <p:nvPr/>
          </p:nvSpPr>
          <p:spPr bwMode="auto">
            <a:xfrm>
              <a:off x="3036" y="2530"/>
              <a:ext cx="14" cy="17"/>
            </a:xfrm>
            <a:custGeom>
              <a:avLst/>
              <a:gdLst>
                <a:gd name="T0" fmla="*/ 6 w 6"/>
                <a:gd name="T1" fmla="*/ 0 h 7"/>
                <a:gd name="T2" fmla="*/ 0 w 6"/>
                <a:gd name="T3" fmla="*/ 7 h 7"/>
                <a:gd name="T4" fmla="*/ 0 w 6"/>
                <a:gd name="T5" fmla="*/ 7 h 7"/>
                <a:gd name="T6" fmla="*/ 3 w 6"/>
                <a:gd name="T7" fmla="*/ 3 h 7"/>
                <a:gd name="T8" fmla="*/ 4 w 6"/>
                <a:gd name="T9" fmla="*/ 2 h 7"/>
                <a:gd name="T10" fmla="*/ 6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6" y="0"/>
                  </a:moveTo>
                  <a:cubicBezTo>
                    <a:pt x="4" y="2"/>
                    <a:pt x="2" y="5"/>
                    <a:pt x="0" y="7"/>
                  </a:cubicBezTo>
                  <a:cubicBezTo>
                    <a:pt x="0" y="7"/>
                    <a:pt x="0" y="7"/>
                    <a:pt x="0" y="7"/>
                  </a:cubicBezTo>
                  <a:cubicBezTo>
                    <a:pt x="1" y="6"/>
                    <a:pt x="2" y="4"/>
                    <a:pt x="3" y="3"/>
                  </a:cubicBezTo>
                  <a:cubicBezTo>
                    <a:pt x="4" y="3"/>
                    <a:pt x="4" y="2"/>
                    <a:pt x="4" y="2"/>
                  </a:cubicBezTo>
                  <a:cubicBezTo>
                    <a:pt x="5" y="1"/>
                    <a:pt x="5" y="0"/>
                    <a:pt x="6"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8" name="Freeform 246"/>
            <p:cNvSpPr>
              <a:spLocks/>
            </p:cNvSpPr>
            <p:nvPr/>
          </p:nvSpPr>
          <p:spPr bwMode="auto">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9" name="Freeform 247"/>
            <p:cNvSpPr>
              <a:spLocks/>
            </p:cNvSpPr>
            <p:nvPr/>
          </p:nvSpPr>
          <p:spPr bwMode="auto">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0" name="Freeform 248"/>
            <p:cNvSpPr>
              <a:spLocks/>
            </p:cNvSpPr>
            <p:nvPr/>
          </p:nvSpPr>
          <p:spPr bwMode="auto">
            <a:xfrm>
              <a:off x="3055" y="252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1" name="Freeform 249"/>
            <p:cNvSpPr>
              <a:spLocks noEditPoints="1"/>
            </p:cNvSpPr>
            <p:nvPr/>
          </p:nvSpPr>
          <p:spPr bwMode="auto">
            <a:xfrm>
              <a:off x="2899" y="2613"/>
              <a:ext cx="12" cy="2"/>
            </a:xfrm>
            <a:custGeom>
              <a:avLst/>
              <a:gdLst>
                <a:gd name="T0" fmla="*/ 4 w 5"/>
                <a:gd name="T1" fmla="*/ 1 h 1"/>
                <a:gd name="T2" fmla="*/ 0 w 5"/>
                <a:gd name="T3" fmla="*/ 1 h 1"/>
                <a:gd name="T4" fmla="*/ 0 w 5"/>
                <a:gd name="T5" fmla="*/ 1 h 1"/>
                <a:gd name="T6" fmla="*/ 4 w 5"/>
                <a:gd name="T7" fmla="*/ 1 h 1"/>
                <a:gd name="T8" fmla="*/ 5 w 5"/>
                <a:gd name="T9" fmla="*/ 0 h 1"/>
                <a:gd name="T10" fmla="*/ 5 w 5"/>
                <a:gd name="T11" fmla="*/ 0 h 1"/>
                <a:gd name="T12" fmla="*/ 4 w 5"/>
                <a:gd name="T13" fmla="*/ 1 h 1"/>
                <a:gd name="T14" fmla="*/ 4 w 5"/>
                <a:gd name="T15" fmla="*/ 1 h 1"/>
                <a:gd name="T16" fmla="*/ 5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4" y="1"/>
                  </a:moveTo>
                  <a:cubicBezTo>
                    <a:pt x="3" y="1"/>
                    <a:pt x="2" y="1"/>
                    <a:pt x="0" y="1"/>
                  </a:cubicBezTo>
                  <a:cubicBezTo>
                    <a:pt x="0" y="1"/>
                    <a:pt x="0" y="1"/>
                    <a:pt x="0" y="1"/>
                  </a:cubicBezTo>
                  <a:cubicBezTo>
                    <a:pt x="2" y="1"/>
                    <a:pt x="3" y="1"/>
                    <a:pt x="4" y="1"/>
                  </a:cubicBezTo>
                  <a:moveTo>
                    <a:pt x="5" y="0"/>
                  </a:moveTo>
                  <a:cubicBezTo>
                    <a:pt x="5" y="0"/>
                    <a:pt x="5" y="0"/>
                    <a:pt x="5" y="0"/>
                  </a:cubicBezTo>
                  <a:cubicBezTo>
                    <a:pt x="5" y="1"/>
                    <a:pt x="4" y="1"/>
                    <a:pt x="4" y="1"/>
                  </a:cubicBezTo>
                  <a:cubicBezTo>
                    <a:pt x="4" y="1"/>
                    <a:pt x="4" y="1"/>
                    <a:pt x="4" y="1"/>
                  </a:cubicBezTo>
                  <a:cubicBezTo>
                    <a:pt x="4" y="1"/>
                    <a:pt x="5" y="1"/>
                    <a:pt x="5"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2" name="Freeform 250"/>
            <p:cNvSpPr>
              <a:spLocks/>
            </p:cNvSpPr>
            <p:nvPr/>
          </p:nvSpPr>
          <p:spPr bwMode="auto">
            <a:xfrm>
              <a:off x="2915" y="2611"/>
              <a:ext cx="10"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1"/>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3" name="Freeform 251"/>
            <p:cNvSpPr>
              <a:spLocks/>
            </p:cNvSpPr>
            <p:nvPr/>
          </p:nvSpPr>
          <p:spPr bwMode="auto">
            <a:xfrm>
              <a:off x="2899" y="2299"/>
              <a:ext cx="196" cy="316"/>
            </a:xfrm>
            <a:custGeom>
              <a:avLst/>
              <a:gdLst>
                <a:gd name="T0" fmla="*/ 66 w 83"/>
                <a:gd name="T1" fmla="*/ 95 h 134"/>
                <a:gd name="T2" fmla="*/ 67 w 83"/>
                <a:gd name="T3" fmla="*/ 94 h 134"/>
                <a:gd name="T4" fmla="*/ 69 w 83"/>
                <a:gd name="T5" fmla="*/ 90 h 134"/>
                <a:gd name="T6" fmla="*/ 73 w 83"/>
                <a:gd name="T7" fmla="*/ 82 h 134"/>
                <a:gd name="T8" fmla="*/ 82 w 83"/>
                <a:gd name="T9" fmla="*/ 13 h 134"/>
                <a:gd name="T10" fmla="*/ 80 w 83"/>
                <a:gd name="T11" fmla="*/ 0 h 134"/>
                <a:gd name="T12" fmla="*/ 14 w 83"/>
                <a:gd name="T13" fmla="*/ 126 h 134"/>
                <a:gd name="T14" fmla="*/ 0 w 83"/>
                <a:gd name="T15" fmla="*/ 134 h 134"/>
                <a:gd name="T16" fmla="*/ 5 w 83"/>
                <a:gd name="T17" fmla="*/ 133 h 134"/>
                <a:gd name="T18" fmla="*/ 7 w 83"/>
                <a:gd name="T19" fmla="*/ 133 h 134"/>
                <a:gd name="T20" fmla="*/ 11 w 83"/>
                <a:gd name="T21" fmla="*/ 132 h 134"/>
                <a:gd name="T22" fmla="*/ 27 w 83"/>
                <a:gd name="T23" fmla="*/ 127 h 134"/>
                <a:gd name="T24" fmla="*/ 43 w 83"/>
                <a:gd name="T25" fmla="*/ 119 h 134"/>
                <a:gd name="T26" fmla="*/ 43 w 83"/>
                <a:gd name="T27" fmla="*/ 118 h 134"/>
                <a:gd name="T28" fmla="*/ 46 w 83"/>
                <a:gd name="T29" fmla="*/ 116 h 134"/>
                <a:gd name="T30" fmla="*/ 46 w 83"/>
                <a:gd name="T31" fmla="*/ 116 h 134"/>
                <a:gd name="T32" fmla="*/ 50 w 83"/>
                <a:gd name="T33" fmla="*/ 113 h 134"/>
                <a:gd name="T34" fmla="*/ 50 w 83"/>
                <a:gd name="T35" fmla="*/ 112 h 134"/>
                <a:gd name="T36" fmla="*/ 58 w 83"/>
                <a:gd name="T37" fmla="*/ 105 h 134"/>
                <a:gd name="T38" fmla="*/ 64 w 83"/>
                <a:gd name="T39" fmla="*/ 98 h 134"/>
                <a:gd name="T40" fmla="*/ 66 w 83"/>
                <a:gd name="T41" fmla="*/ 9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34">
                  <a:moveTo>
                    <a:pt x="66" y="95"/>
                  </a:moveTo>
                  <a:cubicBezTo>
                    <a:pt x="66" y="95"/>
                    <a:pt x="66" y="95"/>
                    <a:pt x="67" y="94"/>
                  </a:cubicBezTo>
                  <a:cubicBezTo>
                    <a:pt x="67" y="93"/>
                    <a:pt x="68" y="92"/>
                    <a:pt x="69" y="90"/>
                  </a:cubicBezTo>
                  <a:cubicBezTo>
                    <a:pt x="71" y="87"/>
                    <a:pt x="72" y="85"/>
                    <a:pt x="73" y="82"/>
                  </a:cubicBezTo>
                  <a:cubicBezTo>
                    <a:pt x="80" y="63"/>
                    <a:pt x="83" y="41"/>
                    <a:pt x="82" y="13"/>
                  </a:cubicBezTo>
                  <a:cubicBezTo>
                    <a:pt x="81" y="8"/>
                    <a:pt x="81" y="4"/>
                    <a:pt x="80" y="0"/>
                  </a:cubicBez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4" name="Freeform 252"/>
            <p:cNvSpPr>
              <a:spLocks/>
            </p:cNvSpPr>
            <p:nvPr/>
          </p:nvSpPr>
          <p:spPr bwMode="auto">
            <a:xfrm>
              <a:off x="2899" y="2299"/>
              <a:ext cx="194" cy="316"/>
            </a:xfrm>
            <a:custGeom>
              <a:avLst/>
              <a:gdLst>
                <a:gd name="T0" fmla="*/ 80 w 82"/>
                <a:gd name="T1" fmla="*/ 0 h 134"/>
                <a:gd name="T2" fmla="*/ 14 w 82"/>
                <a:gd name="T3" fmla="*/ 126 h 134"/>
                <a:gd name="T4" fmla="*/ 0 w 82"/>
                <a:gd name="T5" fmla="*/ 134 h 134"/>
                <a:gd name="T6" fmla="*/ 5 w 82"/>
                <a:gd name="T7" fmla="*/ 133 h 134"/>
                <a:gd name="T8" fmla="*/ 7 w 82"/>
                <a:gd name="T9" fmla="*/ 133 h 134"/>
                <a:gd name="T10" fmla="*/ 11 w 82"/>
                <a:gd name="T11" fmla="*/ 132 h 134"/>
                <a:gd name="T12" fmla="*/ 27 w 82"/>
                <a:gd name="T13" fmla="*/ 127 h 134"/>
                <a:gd name="T14" fmla="*/ 43 w 82"/>
                <a:gd name="T15" fmla="*/ 119 h 134"/>
                <a:gd name="T16" fmla="*/ 43 w 82"/>
                <a:gd name="T17" fmla="*/ 118 h 134"/>
                <a:gd name="T18" fmla="*/ 46 w 82"/>
                <a:gd name="T19" fmla="*/ 116 h 134"/>
                <a:gd name="T20" fmla="*/ 46 w 82"/>
                <a:gd name="T21" fmla="*/ 116 h 134"/>
                <a:gd name="T22" fmla="*/ 50 w 82"/>
                <a:gd name="T23" fmla="*/ 113 h 134"/>
                <a:gd name="T24" fmla="*/ 50 w 82"/>
                <a:gd name="T25" fmla="*/ 112 h 134"/>
                <a:gd name="T26" fmla="*/ 58 w 82"/>
                <a:gd name="T27" fmla="*/ 105 h 134"/>
                <a:gd name="T28" fmla="*/ 64 w 82"/>
                <a:gd name="T29" fmla="*/ 98 h 134"/>
                <a:gd name="T30" fmla="*/ 66 w 82"/>
                <a:gd name="T31" fmla="*/ 95 h 134"/>
                <a:gd name="T32" fmla="*/ 67 w 82"/>
                <a:gd name="T33" fmla="*/ 94 h 134"/>
                <a:gd name="T34" fmla="*/ 69 w 82"/>
                <a:gd name="T35" fmla="*/ 90 h 134"/>
                <a:gd name="T36" fmla="*/ 73 w 82"/>
                <a:gd name="T37" fmla="*/ 82 h 134"/>
                <a:gd name="T38" fmla="*/ 82 w 82"/>
                <a:gd name="T39" fmla="*/ 27 h 134"/>
                <a:gd name="T40" fmla="*/ 82 w 82"/>
                <a:gd name="T41" fmla="*/ 13 h 134"/>
                <a:gd name="T42" fmla="*/ 80 w 82"/>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34">
                  <a:moveTo>
                    <a:pt x="80" y="0"/>
                  </a:move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cubicBezTo>
                    <a:pt x="66" y="95"/>
                    <a:pt x="66" y="95"/>
                    <a:pt x="67" y="94"/>
                  </a:cubicBezTo>
                  <a:cubicBezTo>
                    <a:pt x="67" y="93"/>
                    <a:pt x="68" y="92"/>
                    <a:pt x="69" y="90"/>
                  </a:cubicBezTo>
                  <a:cubicBezTo>
                    <a:pt x="71" y="87"/>
                    <a:pt x="72" y="85"/>
                    <a:pt x="73" y="82"/>
                  </a:cubicBezTo>
                  <a:cubicBezTo>
                    <a:pt x="79" y="67"/>
                    <a:pt x="82" y="49"/>
                    <a:pt x="82" y="27"/>
                  </a:cubicBezTo>
                  <a:cubicBezTo>
                    <a:pt x="82" y="23"/>
                    <a:pt x="82" y="18"/>
                    <a:pt x="82" y="13"/>
                  </a:cubicBezTo>
                  <a:cubicBezTo>
                    <a:pt x="81" y="8"/>
                    <a:pt x="81" y="4"/>
                    <a:pt x="80"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9" name="Freeform 253"/>
            <p:cNvSpPr>
              <a:spLocks/>
            </p:cNvSpPr>
            <p:nvPr/>
          </p:nvSpPr>
          <p:spPr bwMode="auto">
            <a:xfrm>
              <a:off x="2674" y="2044"/>
              <a:ext cx="85" cy="269"/>
            </a:xfrm>
            <a:custGeom>
              <a:avLst/>
              <a:gdLst>
                <a:gd name="T0" fmla="*/ 36 w 36"/>
                <a:gd name="T1" fmla="*/ 0 h 114"/>
                <a:gd name="T2" fmla="*/ 0 w 36"/>
                <a:gd name="T3" fmla="*/ 107 h 114"/>
                <a:gd name="T4" fmla="*/ 5 w 36"/>
                <a:gd name="T5" fmla="*/ 114 h 114"/>
                <a:gd name="T6" fmla="*/ 22 w 36"/>
                <a:gd name="T7" fmla="*/ 80 h 114"/>
                <a:gd name="T8" fmla="*/ 36 w 36"/>
                <a:gd name="T9" fmla="*/ 0 h 114"/>
              </a:gdLst>
              <a:ahLst/>
              <a:cxnLst>
                <a:cxn ang="0">
                  <a:pos x="T0" y="T1"/>
                </a:cxn>
                <a:cxn ang="0">
                  <a:pos x="T2" y="T3"/>
                </a:cxn>
                <a:cxn ang="0">
                  <a:pos x="T4" y="T5"/>
                </a:cxn>
                <a:cxn ang="0">
                  <a:pos x="T6" y="T7"/>
                </a:cxn>
                <a:cxn ang="0">
                  <a:pos x="T8" y="T9"/>
                </a:cxn>
              </a:cxnLst>
              <a:rect l="0" t="0" r="r" b="b"/>
              <a:pathLst>
                <a:path w="36" h="114">
                  <a:moveTo>
                    <a:pt x="36" y="0"/>
                  </a:moveTo>
                  <a:cubicBezTo>
                    <a:pt x="36" y="0"/>
                    <a:pt x="10" y="51"/>
                    <a:pt x="0" y="107"/>
                  </a:cubicBezTo>
                  <a:cubicBezTo>
                    <a:pt x="1" y="110"/>
                    <a:pt x="3" y="112"/>
                    <a:pt x="5" y="114"/>
                  </a:cubicBezTo>
                  <a:cubicBezTo>
                    <a:pt x="9" y="102"/>
                    <a:pt x="15" y="91"/>
                    <a:pt x="22" y="80"/>
                  </a:cubicBezTo>
                  <a:cubicBezTo>
                    <a:pt x="25" y="33"/>
                    <a:pt x="36" y="0"/>
                    <a:pt x="36"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1" name="Freeform 254"/>
            <p:cNvSpPr>
              <a:spLocks/>
            </p:cNvSpPr>
            <p:nvPr/>
          </p:nvSpPr>
          <p:spPr bwMode="auto">
            <a:xfrm>
              <a:off x="2660" y="2297"/>
              <a:ext cx="26" cy="155"/>
            </a:xfrm>
            <a:custGeom>
              <a:avLst/>
              <a:gdLst>
                <a:gd name="T0" fmla="*/ 6 w 11"/>
                <a:gd name="T1" fmla="*/ 0 h 66"/>
                <a:gd name="T2" fmla="*/ 4 w 11"/>
                <a:gd name="T3" fmla="*/ 66 h 66"/>
                <a:gd name="T4" fmla="*/ 3 w 11"/>
                <a:gd name="T5" fmla="*/ 40 h 66"/>
                <a:gd name="T6" fmla="*/ 11 w 11"/>
                <a:gd name="T7" fmla="*/ 7 h 66"/>
                <a:gd name="T8" fmla="*/ 6 w 11"/>
                <a:gd name="T9" fmla="*/ 0 h 66"/>
              </a:gdLst>
              <a:ahLst/>
              <a:cxnLst>
                <a:cxn ang="0">
                  <a:pos x="T0" y="T1"/>
                </a:cxn>
                <a:cxn ang="0">
                  <a:pos x="T2" y="T3"/>
                </a:cxn>
                <a:cxn ang="0">
                  <a:pos x="T4" y="T5"/>
                </a:cxn>
                <a:cxn ang="0">
                  <a:pos x="T6" y="T7"/>
                </a:cxn>
                <a:cxn ang="0">
                  <a:pos x="T8" y="T9"/>
                </a:cxn>
              </a:cxnLst>
              <a:rect l="0" t="0" r="r" b="b"/>
              <a:pathLst>
                <a:path w="11" h="66">
                  <a:moveTo>
                    <a:pt x="6" y="0"/>
                  </a:moveTo>
                  <a:cubicBezTo>
                    <a:pt x="2" y="23"/>
                    <a:pt x="0" y="46"/>
                    <a:pt x="4" y="66"/>
                  </a:cubicBezTo>
                  <a:cubicBezTo>
                    <a:pt x="3" y="58"/>
                    <a:pt x="2" y="49"/>
                    <a:pt x="3" y="40"/>
                  </a:cubicBezTo>
                  <a:cubicBezTo>
                    <a:pt x="4" y="28"/>
                    <a:pt x="7" y="18"/>
                    <a:pt x="11" y="7"/>
                  </a:cubicBezTo>
                  <a:cubicBezTo>
                    <a:pt x="9" y="5"/>
                    <a:pt x="7" y="3"/>
                    <a:pt x="6" y="0"/>
                  </a:cubicBezTo>
                </a:path>
              </a:pathLst>
            </a:custGeom>
            <a:solidFill>
              <a:srgbClr val="00C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2" name="Freeform 255"/>
            <p:cNvSpPr>
              <a:spLocks/>
            </p:cNvSpPr>
            <p:nvPr/>
          </p:nvSpPr>
          <p:spPr bwMode="auto">
            <a:xfrm>
              <a:off x="2662" y="2233"/>
              <a:ext cx="237" cy="385"/>
            </a:xfrm>
            <a:custGeom>
              <a:avLst/>
              <a:gdLst>
                <a:gd name="T0" fmla="*/ 30 w 100"/>
                <a:gd name="T1" fmla="*/ 56 h 163"/>
                <a:gd name="T2" fmla="*/ 28 w 100"/>
                <a:gd name="T3" fmla="*/ 0 h 163"/>
                <a:gd name="T4" fmla="*/ 1 w 100"/>
                <a:gd name="T5" fmla="*/ 66 h 163"/>
                <a:gd name="T6" fmla="*/ 33 w 100"/>
                <a:gd name="T7" fmla="*/ 145 h 163"/>
                <a:gd name="T8" fmla="*/ 63 w 100"/>
                <a:gd name="T9" fmla="*/ 159 h 163"/>
                <a:gd name="T10" fmla="*/ 100 w 100"/>
                <a:gd name="T11" fmla="*/ 162 h 163"/>
                <a:gd name="T12" fmla="*/ 30 w 100"/>
                <a:gd name="T13" fmla="*/ 56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30" y="56"/>
                  </a:moveTo>
                  <a:cubicBezTo>
                    <a:pt x="27" y="38"/>
                    <a:pt x="27" y="16"/>
                    <a:pt x="28" y="0"/>
                  </a:cubicBezTo>
                  <a:cubicBezTo>
                    <a:pt x="16" y="19"/>
                    <a:pt x="2" y="43"/>
                    <a:pt x="1" y="66"/>
                  </a:cubicBezTo>
                  <a:cubicBezTo>
                    <a:pt x="0" y="97"/>
                    <a:pt x="8" y="126"/>
                    <a:pt x="33" y="145"/>
                  </a:cubicBezTo>
                  <a:cubicBezTo>
                    <a:pt x="41" y="152"/>
                    <a:pt x="51" y="156"/>
                    <a:pt x="63" y="159"/>
                  </a:cubicBezTo>
                  <a:cubicBezTo>
                    <a:pt x="75" y="162"/>
                    <a:pt x="88" y="163"/>
                    <a:pt x="100" y="162"/>
                  </a:cubicBezTo>
                  <a:cubicBezTo>
                    <a:pt x="40" y="123"/>
                    <a:pt x="30" y="56"/>
                    <a:pt x="30" y="56"/>
                  </a:cubicBezTo>
                  <a:close/>
                </a:path>
              </a:pathLst>
            </a:custGeom>
            <a:solidFill>
              <a:srgbClr val="EDCA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271" y="2613660"/>
            <a:ext cx="9525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09" y="2810639"/>
            <a:ext cx="1173072" cy="1632488"/>
          </a:xfrm>
          <a:prstGeom prst="rect">
            <a:avLst/>
          </a:prstGeom>
        </p:spPr>
      </p:pic>
    </p:spTree>
    <p:extLst>
      <p:ext uri="{BB962C8B-B14F-4D97-AF65-F5344CB8AC3E}">
        <p14:creationId xmlns:p14="http://schemas.microsoft.com/office/powerpoint/2010/main" val="362361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Free presentation software Templates</a:t>
            </a:r>
            <a:endParaRPr lang="en-US" dirty="0"/>
          </a:p>
        </p:txBody>
      </p:sp>
      <p:sp>
        <p:nvSpPr>
          <p:cNvPr id="9" name="Text Placeholder 8"/>
          <p:cNvSpPr>
            <a:spLocks noGrp="1"/>
          </p:cNvSpPr>
          <p:nvPr>
            <p:ph type="body" idx="10"/>
          </p:nvPr>
        </p:nvSpPr>
        <p:spPr/>
        <p:txBody>
          <a:bodyPr>
            <a:noAutofit/>
          </a:bodyPr>
          <a:lstStyle/>
          <a:p>
            <a:r>
              <a:rPr lang="en-US" dirty="0" smtClean="0"/>
              <a:t>Duarte, Inc. created two templates for you to download. </a:t>
            </a:r>
            <a:r>
              <a:rPr lang="en-US" dirty="0"/>
              <a:t>You can use them as-is or </a:t>
            </a:r>
            <a:r>
              <a:rPr lang="en-US" dirty="0" smtClean="0"/>
              <a:t/>
            </a:r>
            <a:br>
              <a:rPr lang="en-US" dirty="0" smtClean="0"/>
            </a:br>
            <a:r>
              <a:rPr lang="en-US" dirty="0" smtClean="0"/>
              <a:t>as </a:t>
            </a:r>
            <a:r>
              <a:rPr lang="en-US" dirty="0"/>
              <a:t>inspiration for your own </a:t>
            </a:r>
            <a:r>
              <a:rPr lang="en-US" dirty="0" smtClean="0"/>
              <a:t>slidedoc template</a:t>
            </a:r>
            <a:r>
              <a:rPr lang="en-US" dirty="0"/>
              <a:t>. Visit </a:t>
            </a:r>
            <a:r>
              <a:rPr lang="en-US" u="sng" dirty="0" smtClean="0">
                <a:hlinkClick r:id="rId2"/>
              </a:rPr>
              <a:t>www.slidedocs.com</a:t>
            </a:r>
            <a:r>
              <a:rPr lang="en-US" dirty="0" smtClean="0"/>
              <a:t> to </a:t>
            </a:r>
            <a:r>
              <a:rPr lang="en-US" dirty="0"/>
              <a:t>receive free </a:t>
            </a:r>
            <a:r>
              <a:rPr lang="en-US" dirty="0" smtClean="0"/>
              <a:t/>
            </a:r>
            <a:br>
              <a:rPr lang="en-US" dirty="0" smtClean="0"/>
            </a:br>
            <a:r>
              <a:rPr lang="en-US" dirty="0" smtClean="0"/>
              <a:t>slidedoc templates.</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151627" y="2759208"/>
            <a:ext cx="1483392" cy="111254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151628"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151628"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5517629" y="275920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gray">
          <a:xfrm>
            <a:off x="5517629"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5517629"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9" name="Rectangle 28"/>
          <p:cNvSpPr/>
          <p:nvPr/>
        </p:nvSpPr>
        <p:spPr>
          <a:xfrm>
            <a:off x="551912" y="2760671"/>
            <a:ext cx="1413620" cy="1395767"/>
          </a:xfrm>
          <a:prstGeom prst="rect">
            <a:avLst/>
          </a:prstGeom>
        </p:spPr>
        <p:txBody>
          <a:bodyPr wrap="square">
            <a:spAutoFit/>
          </a:bodyPr>
          <a:lstStyle/>
          <a:p>
            <a:pPr marL="0" lvl="3" indent="-1588" algn="r">
              <a:lnSpc>
                <a:spcPct val="110000"/>
              </a:lnSpc>
              <a:buFont typeface="Calibri" panose="020F0502020204030204" pitchFamily="34" charset="0"/>
              <a:buChar char="​"/>
            </a:pPr>
            <a:r>
              <a:rPr lang="en-US" sz="1100" i="1" dirty="0" smtClean="0">
                <a:solidFill>
                  <a:schemeClr val="accent2"/>
                </a:solidFill>
              </a:rPr>
              <a:t>Each template has a unique look to it. Notice how they look more like printed collateral than a projected slide presentation.</a:t>
            </a:r>
            <a:endParaRPr lang="en-US" sz="1100" i="1" dirty="0">
              <a:solidFill>
                <a:schemeClr val="accent2"/>
              </a:solidFill>
            </a:endParaRPr>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3817016"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gray">
          <a:xfrm>
            <a:off x="3817016"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gray">
          <a:xfrm>
            <a:off x="7201029"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bwMode="gray">
          <a:xfrm>
            <a:off x="7201029"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gray">
          <a:xfrm>
            <a:off x="3817016" y="2759961"/>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gray">
          <a:xfrm>
            <a:off x="7201029" y="2751415"/>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47" name="Straight Connector 46"/>
          <p:cNvCxnSpPr/>
          <p:nvPr/>
        </p:nvCxnSpPr>
        <p:spPr>
          <a:xfrm>
            <a:off x="551912" y="4172130"/>
            <a:ext cx="132031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409017" y="2759961"/>
            <a:ext cx="0" cy="363854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19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Make slidedocs easy to identify</a:t>
            </a:r>
            <a:endParaRPr lang="en-US" dirty="0"/>
          </a:p>
        </p:txBody>
      </p:sp>
      <p:sp>
        <p:nvSpPr>
          <p:cNvPr id="13" name="Content Placeholder 12"/>
          <p:cNvSpPr>
            <a:spLocks noGrp="1"/>
          </p:cNvSpPr>
          <p:nvPr>
            <p:ph idx="1"/>
          </p:nvPr>
        </p:nvSpPr>
        <p:spPr/>
        <p:txBody>
          <a:bodyPr/>
          <a:lstStyle/>
          <a:p>
            <a:pPr lvl="2">
              <a:spcAft>
                <a:spcPts val="1200"/>
              </a:spcAft>
            </a:pPr>
            <a:r>
              <a:rPr lang="en-US" sz="1500" i="1" dirty="0">
                <a:solidFill>
                  <a:schemeClr val="accent3"/>
                </a:solidFill>
                <a:latin typeface="+mn-lt"/>
              </a:rPr>
              <a:t>As an organization, you may want to develop two distinctly different templates for presentations and slidedocs. It will </a:t>
            </a:r>
            <a:r>
              <a:rPr lang="en-US" sz="1500" i="1" dirty="0" smtClean="0">
                <a:solidFill>
                  <a:schemeClr val="accent3"/>
                </a:solidFill>
                <a:latin typeface="+mn-lt"/>
              </a:rPr>
              <a:t>be easy </a:t>
            </a:r>
            <a:br>
              <a:rPr lang="en-US" sz="1500" i="1" dirty="0" smtClean="0">
                <a:solidFill>
                  <a:schemeClr val="accent3"/>
                </a:solidFill>
                <a:latin typeface="+mn-lt"/>
              </a:rPr>
            </a:br>
            <a:r>
              <a:rPr lang="en-US" sz="1500" i="1" dirty="0" smtClean="0">
                <a:solidFill>
                  <a:schemeClr val="accent3"/>
                </a:solidFill>
                <a:latin typeface="+mn-lt"/>
              </a:rPr>
              <a:t>for </a:t>
            </a:r>
            <a:r>
              <a:rPr lang="en-US" sz="1500" i="1" dirty="0">
                <a:solidFill>
                  <a:schemeClr val="accent3"/>
                </a:solidFill>
                <a:latin typeface="+mn-lt"/>
              </a:rPr>
              <a:t>your employees to identify whether their content is to be read or presented.</a:t>
            </a:r>
          </a:p>
          <a:p>
            <a:pPr lvl="2">
              <a:buNone/>
            </a:pPr>
            <a:r>
              <a:rPr lang="en-US" dirty="0" smtClean="0"/>
              <a:t>Each organization should make it self-evident which templates should be used for presentations (slides to be projected), and which ones should be used for slidedocs (pages to be read). </a:t>
            </a:r>
            <a:br>
              <a:rPr lang="en-US" dirty="0" smtClean="0"/>
            </a:br>
            <a:r>
              <a:rPr lang="en-US" dirty="0" smtClean="0"/>
              <a:t>This practice will make it easier for employees to quickly identify which tool to use for the job.</a:t>
            </a:r>
          </a:p>
          <a:p>
            <a:pPr lvl="2"/>
            <a:r>
              <a:rPr lang="en-US" dirty="0" smtClean="0"/>
              <a:t>The following pages offer different ways you could distinguish </a:t>
            </a:r>
            <a:br>
              <a:rPr lang="en-US" dirty="0" smtClean="0"/>
            </a:br>
            <a:r>
              <a:rPr lang="en-US" dirty="0" smtClean="0"/>
              <a:t>a presentation from a slidedoc. You could use one or a combination of the distinguishing identifiers to help your organization communicate effectively.</a:t>
            </a:r>
          </a:p>
        </p:txBody>
      </p:sp>
      <p:pic>
        <p:nvPicPr>
          <p:cNvPr id="22" name="Content Placeholder 21"/>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4754813" y="1817080"/>
            <a:ext cx="3822200" cy="4581153"/>
          </a:xfrm>
        </p:spPr>
      </p:pic>
    </p:spTree>
    <p:extLst>
      <p:ext uri="{BB962C8B-B14F-4D97-AF65-F5344CB8AC3E}">
        <p14:creationId xmlns:p14="http://schemas.microsoft.com/office/powerpoint/2010/main" val="8194958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make slidedocs distinct</a:t>
            </a:r>
            <a:endParaRPr lang="en-US" dirty="0"/>
          </a:p>
        </p:txBody>
      </p:sp>
      <p:sp>
        <p:nvSpPr>
          <p:cNvPr id="5" name="Content Placeholder 4"/>
          <p:cNvSpPr>
            <a:spLocks noGrp="1"/>
          </p:cNvSpPr>
          <p:nvPr>
            <p:ph idx="1"/>
          </p:nvPr>
        </p:nvSpPr>
        <p:spPr>
          <a:xfrm>
            <a:off x="457732" y="4038600"/>
            <a:ext cx="2640628" cy="2360611"/>
          </a:xfrm>
        </p:spPr>
        <p:txBody>
          <a:bodyPr/>
          <a:lstStyle/>
          <a:p>
            <a:pPr lvl="2"/>
            <a:r>
              <a:rPr lang="en-US" sz="1200" dirty="0">
                <a:solidFill>
                  <a:srgbClr val="696969"/>
                </a:solidFill>
                <a:latin typeface="Arial"/>
              </a:rPr>
              <a:t>The 4:3 aspect ratio works well for slidedocs to read on devices and prints well on letter size paper. You might choose this option for a slidedoc and keep a 16:9 version of a template for presentations. More projectors are using the wider aspect ratio which make it great for corporate presentations.</a:t>
            </a:r>
          </a:p>
        </p:txBody>
      </p:sp>
      <p:sp>
        <p:nvSpPr>
          <p:cNvPr id="8" name="Text Placeholder 7"/>
          <p:cNvSpPr>
            <a:spLocks noGrp="1"/>
          </p:cNvSpPr>
          <p:nvPr>
            <p:ph type="body" idx="10"/>
          </p:nvPr>
        </p:nvSpPr>
        <p:spPr/>
        <p:txBody>
          <a:bodyPr/>
          <a:lstStyle/>
          <a:p>
            <a:r>
              <a:rPr lang="en-US" dirty="0" smtClean="0"/>
              <a:t>Below are choices that help differentiate between slidedocs and presentations.</a:t>
            </a:r>
            <a:br>
              <a:rPr lang="en-US" dirty="0" smtClean="0"/>
            </a:br>
            <a:r>
              <a:rPr lang="en-US" dirty="0" smtClean="0"/>
              <a:t>You can choose one or multiple.</a:t>
            </a:r>
            <a:endParaRPr lang="en-US" dirty="0"/>
          </a:p>
        </p:txBody>
      </p:sp>
      <p:sp>
        <p:nvSpPr>
          <p:cNvPr id="7" name="Content Placeholder 6"/>
          <p:cNvSpPr>
            <a:spLocks noGrp="1"/>
          </p:cNvSpPr>
          <p:nvPr>
            <p:ph idx="11"/>
          </p:nvPr>
        </p:nvSpPr>
        <p:spPr>
          <a:xfrm>
            <a:off x="3256668" y="4038600"/>
            <a:ext cx="2640628" cy="2360611"/>
          </a:xfrm>
        </p:spPr>
        <p:txBody>
          <a:bodyPr/>
          <a:lstStyle/>
          <a:p>
            <a:pPr lvl="2"/>
            <a:r>
              <a:rPr lang="en-US" sz="1200" dirty="0">
                <a:solidFill>
                  <a:srgbClr val="696969"/>
                </a:solidFill>
                <a:latin typeface="Arial"/>
              </a:rPr>
              <a:t>Another possible way to differentiate between the slidedocs and slides is to use portrait mode for slidedocs, which allows it to mimic a traditional document, and use landscape mode for projected presentations. This is not a hard rule, just an optional way to help distinguish the differences.</a:t>
            </a:r>
          </a:p>
        </p:txBody>
      </p:sp>
      <p:sp>
        <p:nvSpPr>
          <p:cNvPr id="9" name="Content Placeholder 8"/>
          <p:cNvSpPr>
            <a:spLocks noGrp="1"/>
          </p:cNvSpPr>
          <p:nvPr>
            <p:ph idx="12"/>
          </p:nvPr>
        </p:nvSpPr>
        <p:spPr>
          <a:xfrm>
            <a:off x="6043787" y="4038600"/>
            <a:ext cx="2640628" cy="2360611"/>
          </a:xfrm>
        </p:spPr>
        <p:txBody>
          <a:bodyPr/>
          <a:lstStyle/>
          <a:p>
            <a:pPr lvl="2"/>
            <a:r>
              <a:rPr lang="en-US" sz="1200" dirty="0">
                <a:solidFill>
                  <a:srgbClr val="696969"/>
                </a:solidFill>
                <a:latin typeface="Arial"/>
              </a:rPr>
              <a:t>Since animations can only be viewed in slideshow mode, using them in presentations makes perfect sense. Eliminating animations and builds in a slidedoc is a good rule of thumb since they are usually printed and need to be clear of all artifacts from animations that obscures any content.</a:t>
            </a:r>
          </a:p>
        </p:txBody>
      </p:sp>
      <p:grpSp>
        <p:nvGrpSpPr>
          <p:cNvPr id="2" name="Group 1"/>
          <p:cNvGrpSpPr/>
          <p:nvPr/>
        </p:nvGrpSpPr>
        <p:grpSpPr bwMode="gray">
          <a:xfrm>
            <a:off x="446702" y="2748933"/>
            <a:ext cx="993814" cy="745360"/>
            <a:chOff x="444372" y="2281474"/>
            <a:chExt cx="993814" cy="745360"/>
          </a:xfrm>
        </p:grpSpPr>
        <p:sp>
          <p:nvSpPr>
            <p:cNvPr id="11" name="Rounded Rectangle 10"/>
            <p:cNvSpPr/>
            <p:nvPr/>
          </p:nvSpPr>
          <p:spPr bwMode="gray">
            <a:xfrm>
              <a:off x="444372" y="2281474"/>
              <a:ext cx="993814" cy="745360"/>
            </a:xfrm>
            <a:prstGeom prst="roundRect">
              <a:avLst>
                <a:gd name="adj" fmla="val 2301"/>
              </a:avLst>
            </a:prstGeom>
            <a:solidFill>
              <a:schemeClr val="accent2"/>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3" name="TextBox 12"/>
            <p:cNvSpPr txBox="1"/>
            <p:nvPr/>
          </p:nvSpPr>
          <p:spPr bwMode="gray">
            <a:xfrm>
              <a:off x="680297" y="2470796"/>
              <a:ext cx="466970" cy="287258"/>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600" b="0" dirty="0">
                  <a:solidFill>
                    <a:schemeClr val="bg1"/>
                  </a:solidFill>
                </a:rPr>
                <a:t>4:3</a:t>
              </a:r>
            </a:p>
          </p:txBody>
        </p:sp>
      </p:grpSp>
      <p:grpSp>
        <p:nvGrpSpPr>
          <p:cNvPr id="3" name="Group 2"/>
          <p:cNvGrpSpPr/>
          <p:nvPr/>
        </p:nvGrpSpPr>
        <p:grpSpPr bwMode="gray">
          <a:xfrm>
            <a:off x="1263456" y="3077604"/>
            <a:ext cx="1292413" cy="732406"/>
            <a:chOff x="4572272" y="2291302"/>
            <a:chExt cx="1292413" cy="732406"/>
          </a:xfrm>
        </p:grpSpPr>
        <p:sp>
          <p:nvSpPr>
            <p:cNvPr id="15" name="Rounded Rectangle 14"/>
            <p:cNvSpPr/>
            <p:nvPr/>
          </p:nvSpPr>
          <p:spPr bwMode="gray">
            <a:xfrm>
              <a:off x="4572272" y="2291302"/>
              <a:ext cx="1292413" cy="732406"/>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6" name="TextBox 15"/>
            <p:cNvSpPr txBox="1"/>
            <p:nvPr/>
          </p:nvSpPr>
          <p:spPr bwMode="gray">
            <a:xfrm>
              <a:off x="4942248" y="2510588"/>
              <a:ext cx="496808" cy="295466"/>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600" b="0" dirty="0">
                  <a:solidFill>
                    <a:srgbClr val="FFFFFF"/>
                  </a:solidFill>
                </a:rPr>
                <a:t>16:9</a:t>
              </a:r>
            </a:p>
          </p:txBody>
        </p:sp>
      </p:grpSp>
      <p:sp>
        <p:nvSpPr>
          <p:cNvPr id="17" name="Content Placeholder 13"/>
          <p:cNvSpPr txBox="1">
            <a:spLocks/>
          </p:cNvSpPr>
          <p:nvPr/>
        </p:nvSpPr>
        <p:spPr>
          <a:xfrm>
            <a:off x="446702"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Aspect ratio</a:t>
            </a:r>
          </a:p>
        </p:txBody>
      </p:sp>
      <p:sp>
        <p:nvSpPr>
          <p:cNvPr id="47" name="Content Placeholder 13"/>
          <p:cNvSpPr txBox="1">
            <a:spLocks/>
          </p:cNvSpPr>
          <p:nvPr/>
        </p:nvSpPr>
        <p:spPr>
          <a:xfrm>
            <a:off x="3252655"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Orientation</a:t>
            </a:r>
          </a:p>
        </p:txBody>
      </p:sp>
      <p:sp>
        <p:nvSpPr>
          <p:cNvPr id="50" name="Content Placeholder 13"/>
          <p:cNvSpPr txBox="1">
            <a:spLocks/>
          </p:cNvSpPr>
          <p:nvPr/>
        </p:nvSpPr>
        <p:spPr>
          <a:xfrm>
            <a:off x="6040678"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Animation</a:t>
            </a:r>
          </a:p>
        </p:txBody>
      </p:sp>
      <p:grpSp>
        <p:nvGrpSpPr>
          <p:cNvPr id="51" name="Group 50"/>
          <p:cNvGrpSpPr/>
          <p:nvPr/>
        </p:nvGrpSpPr>
        <p:grpSpPr bwMode="gray">
          <a:xfrm>
            <a:off x="3253729" y="2748933"/>
            <a:ext cx="740322" cy="990765"/>
            <a:chOff x="701813" y="3762863"/>
            <a:chExt cx="740322" cy="990765"/>
          </a:xfrm>
        </p:grpSpPr>
        <p:sp>
          <p:nvSpPr>
            <p:cNvPr id="52" name="Rounded Rectangle 51"/>
            <p:cNvSpPr/>
            <p:nvPr/>
          </p:nvSpPr>
          <p:spPr bwMode="gray">
            <a:xfrm rot="16200000">
              <a:off x="578426" y="3886250"/>
              <a:ext cx="987096" cy="740322"/>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53" name="TextBox 52"/>
            <p:cNvSpPr txBox="1"/>
            <p:nvPr/>
          </p:nvSpPr>
          <p:spPr bwMode="gray">
            <a:xfrm>
              <a:off x="775584" y="3811539"/>
              <a:ext cx="616450" cy="215444"/>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200" b="0" i="0" dirty="0" smtClean="0">
                  <a:solidFill>
                    <a:srgbClr val="FFFFFF"/>
                  </a:solidFill>
                  <a:latin typeface="+mj-lt"/>
                </a:rPr>
                <a:t>portrait</a:t>
              </a:r>
              <a:endParaRPr lang="en-US" sz="1200" b="0" i="0" dirty="0">
                <a:solidFill>
                  <a:srgbClr val="FFFFFF"/>
                </a:solidFill>
                <a:latin typeface="+mj-lt"/>
              </a:endParaRPr>
            </a:p>
          </p:txBody>
        </p:sp>
        <p:sp>
          <p:nvSpPr>
            <p:cNvPr id="54" name="Freeform 5"/>
            <p:cNvSpPr>
              <a:spLocks/>
            </p:cNvSpPr>
            <p:nvPr/>
          </p:nvSpPr>
          <p:spPr bwMode="gray">
            <a:xfrm>
              <a:off x="880214" y="4131944"/>
              <a:ext cx="420437" cy="621684"/>
            </a:xfrm>
            <a:custGeom>
              <a:avLst/>
              <a:gdLst>
                <a:gd name="T0" fmla="*/ 141 w 155"/>
                <a:gd name="T1" fmla="*/ 229 h 230"/>
                <a:gd name="T2" fmla="*/ 143 w 155"/>
                <a:gd name="T3" fmla="*/ 213 h 230"/>
                <a:gd name="T4" fmla="*/ 152 w 155"/>
                <a:gd name="T5" fmla="*/ 190 h 230"/>
                <a:gd name="T6" fmla="*/ 155 w 155"/>
                <a:gd name="T7" fmla="*/ 174 h 230"/>
                <a:gd name="T8" fmla="*/ 149 w 155"/>
                <a:gd name="T9" fmla="*/ 140 h 230"/>
                <a:gd name="T10" fmla="*/ 146 w 155"/>
                <a:gd name="T11" fmla="*/ 115 h 230"/>
                <a:gd name="T12" fmla="*/ 138 w 155"/>
                <a:gd name="T13" fmla="*/ 87 h 230"/>
                <a:gd name="T14" fmla="*/ 95 w 155"/>
                <a:gd name="T15" fmla="*/ 66 h 230"/>
                <a:gd name="T16" fmla="*/ 85 w 155"/>
                <a:gd name="T17" fmla="*/ 59 h 230"/>
                <a:gd name="T18" fmla="*/ 83 w 155"/>
                <a:gd name="T19" fmla="*/ 45 h 230"/>
                <a:gd name="T20" fmla="*/ 85 w 155"/>
                <a:gd name="T21" fmla="*/ 33 h 230"/>
                <a:gd name="T22" fmla="*/ 82 w 155"/>
                <a:gd name="T23" fmla="*/ 22 h 230"/>
                <a:gd name="T24" fmla="*/ 67 w 155"/>
                <a:gd name="T25" fmla="*/ 3 h 230"/>
                <a:gd name="T26" fmla="*/ 32 w 155"/>
                <a:gd name="T27" fmla="*/ 20 h 230"/>
                <a:gd name="T28" fmla="*/ 34 w 155"/>
                <a:gd name="T29" fmla="*/ 33 h 230"/>
                <a:gd name="T30" fmla="*/ 34 w 155"/>
                <a:gd name="T31" fmla="*/ 35 h 230"/>
                <a:gd name="T32" fmla="*/ 43 w 155"/>
                <a:gd name="T33" fmla="*/ 56 h 230"/>
                <a:gd name="T34" fmla="*/ 49 w 155"/>
                <a:gd name="T35" fmla="*/ 79 h 230"/>
                <a:gd name="T36" fmla="*/ 31 w 155"/>
                <a:gd name="T37" fmla="*/ 93 h 230"/>
                <a:gd name="T38" fmla="*/ 16 w 155"/>
                <a:gd name="T39" fmla="*/ 110 h 230"/>
                <a:gd name="T40" fmla="*/ 14 w 155"/>
                <a:gd name="T41" fmla="*/ 133 h 230"/>
                <a:gd name="T42" fmla="*/ 9 w 155"/>
                <a:gd name="T43" fmla="*/ 142 h 230"/>
                <a:gd name="T44" fmla="*/ 10 w 155"/>
                <a:gd name="T45" fmla="*/ 158 h 230"/>
                <a:gd name="T46" fmla="*/ 8 w 155"/>
                <a:gd name="T47" fmla="*/ 185 h 230"/>
                <a:gd name="T48" fmla="*/ 4 w 155"/>
                <a:gd name="T49" fmla="*/ 199 h 230"/>
                <a:gd name="T50" fmla="*/ 0 w 155"/>
                <a:gd name="T51" fmla="*/ 229 h 230"/>
                <a:gd name="T52" fmla="*/ 30 w 155"/>
                <a:gd name="T53" fmla="*/ 229 h 230"/>
                <a:gd name="T54" fmla="*/ 141 w 155"/>
                <a:gd name="T55"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230">
                  <a:moveTo>
                    <a:pt x="141" y="229"/>
                  </a:moveTo>
                  <a:cubicBezTo>
                    <a:pt x="141" y="223"/>
                    <a:pt x="141" y="219"/>
                    <a:pt x="143" y="213"/>
                  </a:cubicBezTo>
                  <a:cubicBezTo>
                    <a:pt x="145" y="205"/>
                    <a:pt x="149" y="198"/>
                    <a:pt x="152" y="190"/>
                  </a:cubicBezTo>
                  <a:cubicBezTo>
                    <a:pt x="154" y="184"/>
                    <a:pt x="155" y="179"/>
                    <a:pt x="155" y="174"/>
                  </a:cubicBezTo>
                  <a:cubicBezTo>
                    <a:pt x="154" y="162"/>
                    <a:pt x="150" y="152"/>
                    <a:pt x="149" y="140"/>
                  </a:cubicBezTo>
                  <a:cubicBezTo>
                    <a:pt x="148" y="132"/>
                    <a:pt x="146" y="123"/>
                    <a:pt x="146" y="115"/>
                  </a:cubicBezTo>
                  <a:cubicBezTo>
                    <a:pt x="146" y="105"/>
                    <a:pt x="146" y="94"/>
                    <a:pt x="138" y="87"/>
                  </a:cubicBezTo>
                  <a:cubicBezTo>
                    <a:pt x="125" y="76"/>
                    <a:pt x="107" y="77"/>
                    <a:pt x="95" y="66"/>
                  </a:cubicBezTo>
                  <a:cubicBezTo>
                    <a:pt x="91" y="63"/>
                    <a:pt x="88" y="63"/>
                    <a:pt x="85" y="59"/>
                  </a:cubicBezTo>
                  <a:cubicBezTo>
                    <a:pt x="83" y="55"/>
                    <a:pt x="82" y="49"/>
                    <a:pt x="83" y="45"/>
                  </a:cubicBezTo>
                  <a:cubicBezTo>
                    <a:pt x="84" y="41"/>
                    <a:pt x="85" y="38"/>
                    <a:pt x="85" y="33"/>
                  </a:cubicBezTo>
                  <a:cubicBezTo>
                    <a:pt x="84" y="29"/>
                    <a:pt x="82" y="26"/>
                    <a:pt x="82" y="22"/>
                  </a:cubicBezTo>
                  <a:cubicBezTo>
                    <a:pt x="80" y="14"/>
                    <a:pt x="75" y="6"/>
                    <a:pt x="67" y="3"/>
                  </a:cubicBezTo>
                  <a:cubicBezTo>
                    <a:pt x="56" y="0"/>
                    <a:pt x="35" y="7"/>
                    <a:pt x="32" y="20"/>
                  </a:cubicBezTo>
                  <a:cubicBezTo>
                    <a:pt x="32" y="24"/>
                    <a:pt x="34" y="29"/>
                    <a:pt x="34" y="33"/>
                  </a:cubicBezTo>
                  <a:cubicBezTo>
                    <a:pt x="34" y="35"/>
                    <a:pt x="34" y="35"/>
                    <a:pt x="34" y="35"/>
                  </a:cubicBezTo>
                  <a:cubicBezTo>
                    <a:pt x="34" y="45"/>
                    <a:pt x="38" y="48"/>
                    <a:pt x="43" y="56"/>
                  </a:cubicBezTo>
                  <a:cubicBezTo>
                    <a:pt x="47" y="63"/>
                    <a:pt x="53" y="71"/>
                    <a:pt x="49" y="79"/>
                  </a:cubicBezTo>
                  <a:cubicBezTo>
                    <a:pt x="46" y="85"/>
                    <a:pt x="37" y="90"/>
                    <a:pt x="31" y="93"/>
                  </a:cubicBezTo>
                  <a:cubicBezTo>
                    <a:pt x="25" y="96"/>
                    <a:pt x="19" y="104"/>
                    <a:pt x="16" y="110"/>
                  </a:cubicBezTo>
                  <a:cubicBezTo>
                    <a:pt x="13" y="115"/>
                    <a:pt x="14" y="125"/>
                    <a:pt x="14" y="133"/>
                  </a:cubicBezTo>
                  <a:cubicBezTo>
                    <a:pt x="14" y="136"/>
                    <a:pt x="9" y="138"/>
                    <a:pt x="9" y="142"/>
                  </a:cubicBezTo>
                  <a:cubicBezTo>
                    <a:pt x="9" y="147"/>
                    <a:pt x="10" y="152"/>
                    <a:pt x="10" y="158"/>
                  </a:cubicBezTo>
                  <a:cubicBezTo>
                    <a:pt x="10" y="166"/>
                    <a:pt x="11" y="177"/>
                    <a:pt x="8" y="185"/>
                  </a:cubicBezTo>
                  <a:cubicBezTo>
                    <a:pt x="7" y="190"/>
                    <a:pt x="5" y="195"/>
                    <a:pt x="4" y="199"/>
                  </a:cubicBezTo>
                  <a:cubicBezTo>
                    <a:pt x="2" y="209"/>
                    <a:pt x="6" y="219"/>
                    <a:pt x="0" y="229"/>
                  </a:cubicBezTo>
                  <a:cubicBezTo>
                    <a:pt x="10" y="230"/>
                    <a:pt x="20" y="229"/>
                    <a:pt x="30" y="229"/>
                  </a:cubicBezTo>
                  <a:cubicBezTo>
                    <a:pt x="67" y="229"/>
                    <a:pt x="104" y="229"/>
                    <a:pt x="141" y="2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p:cNvGrpSpPr/>
          <p:nvPr/>
        </p:nvGrpSpPr>
        <p:grpSpPr bwMode="gray">
          <a:xfrm>
            <a:off x="4120701" y="2985345"/>
            <a:ext cx="987096" cy="742478"/>
            <a:chOff x="4652114" y="3735352"/>
            <a:chExt cx="987096" cy="742478"/>
          </a:xfrm>
        </p:grpSpPr>
        <p:sp>
          <p:nvSpPr>
            <p:cNvPr id="56" name="Rounded Rectangle 55"/>
            <p:cNvSpPr/>
            <p:nvPr/>
          </p:nvSpPr>
          <p:spPr bwMode="gray">
            <a:xfrm>
              <a:off x="4652114" y="3735352"/>
              <a:ext cx="987096" cy="740322"/>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57" name="TextBox 56"/>
            <p:cNvSpPr txBox="1"/>
            <p:nvPr/>
          </p:nvSpPr>
          <p:spPr bwMode="gray">
            <a:xfrm>
              <a:off x="4734956" y="3769324"/>
              <a:ext cx="821412"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landscape</a:t>
              </a:r>
            </a:p>
          </p:txBody>
        </p:sp>
        <p:grpSp>
          <p:nvGrpSpPr>
            <p:cNvPr id="58" name="Group 57"/>
            <p:cNvGrpSpPr/>
            <p:nvPr/>
          </p:nvGrpSpPr>
          <p:grpSpPr bwMode="gray">
            <a:xfrm>
              <a:off x="4690992" y="4082513"/>
              <a:ext cx="909340" cy="395317"/>
              <a:chOff x="4753450" y="4017588"/>
              <a:chExt cx="1106500" cy="481028"/>
            </a:xfrm>
          </p:grpSpPr>
          <p:sp>
            <p:nvSpPr>
              <p:cNvPr id="59" name="AutoShape 4"/>
              <p:cNvSpPr>
                <a:spLocks noChangeAspect="1" noChangeArrowheads="1" noTextEdit="1"/>
              </p:cNvSpPr>
              <p:nvPr/>
            </p:nvSpPr>
            <p:spPr bwMode="gray">
              <a:xfrm>
                <a:off x="5052105" y="4150492"/>
                <a:ext cx="423273" cy="3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Isosceles Triangle 59"/>
              <p:cNvSpPr/>
              <p:nvPr/>
            </p:nvSpPr>
            <p:spPr bwMode="gray">
              <a:xfrm>
                <a:off x="4753450" y="4163365"/>
                <a:ext cx="541765" cy="335251"/>
              </a:xfrm>
              <a:prstGeom prst="triangle">
                <a:avLst/>
              </a:prstGeom>
              <a:solidFill>
                <a:srgbClr val="647F00"/>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Isosceles Triangle 60"/>
              <p:cNvSpPr/>
              <p:nvPr/>
            </p:nvSpPr>
            <p:spPr bwMode="gray">
              <a:xfrm>
                <a:off x="4875589" y="4017588"/>
                <a:ext cx="895302" cy="481028"/>
              </a:xfrm>
              <a:prstGeom prst="triangle">
                <a:avLst/>
              </a:prstGeom>
              <a:solidFill>
                <a:schemeClr val="accent2">
                  <a:lumMod val="75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Isosceles Triangle 61"/>
              <p:cNvSpPr/>
              <p:nvPr/>
            </p:nvSpPr>
            <p:spPr bwMode="gray">
              <a:xfrm>
                <a:off x="5347055" y="4163365"/>
                <a:ext cx="512895" cy="335251"/>
              </a:xfrm>
              <a:prstGeom prst="triangle">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67" name="Group 66"/>
          <p:cNvGrpSpPr/>
          <p:nvPr/>
        </p:nvGrpSpPr>
        <p:grpSpPr bwMode="gray">
          <a:xfrm>
            <a:off x="5989003" y="2748933"/>
            <a:ext cx="1059474" cy="745360"/>
            <a:chOff x="399179" y="5431469"/>
            <a:chExt cx="1059474" cy="745360"/>
          </a:xfrm>
        </p:grpSpPr>
        <p:sp>
          <p:nvSpPr>
            <p:cNvPr id="68" name="Rounded Rectangle 67"/>
            <p:cNvSpPr/>
            <p:nvPr/>
          </p:nvSpPr>
          <p:spPr bwMode="gray">
            <a:xfrm>
              <a:off x="444372" y="5431469"/>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69" name="TextBox 68"/>
            <p:cNvSpPr txBox="1"/>
            <p:nvPr/>
          </p:nvSpPr>
          <p:spPr bwMode="gray">
            <a:xfrm>
              <a:off x="399179" y="5503256"/>
              <a:ext cx="1059474"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static</a:t>
              </a:r>
            </a:p>
          </p:txBody>
        </p:sp>
        <p:sp>
          <p:nvSpPr>
            <p:cNvPr id="70" name="Oval 69"/>
            <p:cNvSpPr/>
            <p:nvPr/>
          </p:nvSpPr>
          <p:spPr bwMode="gray">
            <a:xfrm>
              <a:off x="568103" y="5875150"/>
              <a:ext cx="203200" cy="20320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1" name="Group 70"/>
          <p:cNvGrpSpPr/>
          <p:nvPr/>
        </p:nvGrpSpPr>
        <p:grpSpPr bwMode="gray">
          <a:xfrm>
            <a:off x="7113054" y="2985345"/>
            <a:ext cx="1059474" cy="745360"/>
            <a:chOff x="4845531" y="5425181"/>
            <a:chExt cx="1059474" cy="745360"/>
          </a:xfrm>
        </p:grpSpPr>
        <p:sp>
          <p:nvSpPr>
            <p:cNvPr id="72" name="Rounded Rectangle 71"/>
            <p:cNvSpPr/>
            <p:nvPr/>
          </p:nvSpPr>
          <p:spPr bwMode="gray">
            <a:xfrm>
              <a:off x="4878361" y="5425181"/>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73" name="TextBox 72"/>
            <p:cNvSpPr txBox="1"/>
            <p:nvPr/>
          </p:nvSpPr>
          <p:spPr bwMode="gray">
            <a:xfrm>
              <a:off x="4845531" y="5493385"/>
              <a:ext cx="1059474"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animates</a:t>
              </a:r>
            </a:p>
          </p:txBody>
        </p:sp>
        <p:cxnSp>
          <p:nvCxnSpPr>
            <p:cNvPr id="74" name="Straight Arrow Connector 73"/>
            <p:cNvCxnSpPr/>
            <p:nvPr/>
          </p:nvCxnSpPr>
          <p:spPr bwMode="gray">
            <a:xfrm>
              <a:off x="5007521" y="5973575"/>
              <a:ext cx="509675" cy="0"/>
            </a:xfrm>
            <a:prstGeom prst="straightConnector1">
              <a:avLst/>
            </a:prstGeom>
            <a:ln w="12700" cmpd="sng">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5568330" y="5871023"/>
              <a:ext cx="203200" cy="20320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5307329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bwMode="gray">
          <a:xfrm>
            <a:off x="6010772" y="2762702"/>
            <a:ext cx="1017238" cy="745360"/>
            <a:chOff x="451885" y="5667824"/>
            <a:chExt cx="1017238" cy="745360"/>
          </a:xfrm>
        </p:grpSpPr>
        <p:sp>
          <p:nvSpPr>
            <p:cNvPr id="104" name="Rounded Rectangle 103"/>
            <p:cNvSpPr/>
            <p:nvPr/>
          </p:nvSpPr>
          <p:spPr bwMode="gray">
            <a:xfrm>
              <a:off x="451885" y="5667824"/>
              <a:ext cx="1017238" cy="745360"/>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05" name="TextBox 104"/>
            <p:cNvSpPr txBox="1"/>
            <p:nvPr/>
          </p:nvSpPr>
          <p:spPr bwMode="gray">
            <a:xfrm>
              <a:off x="523199" y="5705081"/>
              <a:ext cx="743531" cy="338554"/>
            </a:xfrm>
            <a:prstGeom prst="rect">
              <a:avLst/>
            </a:prstGeom>
            <a:noFill/>
            <a:ln>
              <a:noFill/>
            </a:ln>
          </p:spPr>
          <p:txBody>
            <a:bodyPr wrap="square" lIns="0" rtlCol="0">
              <a:spAutoFit/>
            </a:bodyPr>
            <a:lstStyle/>
            <a:p>
              <a:r>
                <a:rPr lang="en-US" sz="800" dirty="0" smtClean="0">
                  <a:solidFill>
                    <a:srgbClr val="FFFFFF"/>
                  </a:solidFill>
                  <a:latin typeface="Arial"/>
                  <a:cs typeface="Arial"/>
                </a:rPr>
                <a:t>Table of Contents</a:t>
              </a:r>
              <a:endParaRPr lang="en-US" sz="800" dirty="0">
                <a:solidFill>
                  <a:srgbClr val="FFFFFF"/>
                </a:solidFill>
                <a:latin typeface="Arial"/>
                <a:cs typeface="Arial"/>
              </a:endParaRPr>
            </a:p>
          </p:txBody>
        </p:sp>
        <p:grpSp>
          <p:nvGrpSpPr>
            <p:cNvPr id="106" name="Group 105"/>
            <p:cNvGrpSpPr/>
            <p:nvPr/>
          </p:nvGrpSpPr>
          <p:grpSpPr bwMode="gray">
            <a:xfrm>
              <a:off x="549208" y="6072049"/>
              <a:ext cx="177855" cy="225807"/>
              <a:chOff x="-1384241" y="6429689"/>
              <a:chExt cx="288183" cy="239534"/>
            </a:xfrm>
            <a:solidFill>
              <a:schemeClr val="bg1"/>
            </a:solidFill>
          </p:grpSpPr>
          <p:sp>
            <p:nvSpPr>
              <p:cNvPr id="115" name="Rectangle 114"/>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6" name="Rectangle 115"/>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7" name="Rectangle 116"/>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107" name="Group 106"/>
            <p:cNvGrpSpPr/>
            <p:nvPr/>
          </p:nvGrpSpPr>
          <p:grpSpPr bwMode="gray">
            <a:xfrm>
              <a:off x="881392" y="6072049"/>
              <a:ext cx="177855" cy="225807"/>
              <a:chOff x="-1384241" y="6429689"/>
              <a:chExt cx="288183" cy="239534"/>
            </a:xfrm>
            <a:solidFill>
              <a:schemeClr val="bg1"/>
            </a:solidFill>
          </p:grpSpPr>
          <p:sp>
            <p:nvSpPr>
              <p:cNvPr id="112" name="Rectangle 111"/>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3" name="Rectangle 112"/>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4" name="Rectangle 113"/>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108" name="Group 107"/>
            <p:cNvGrpSpPr/>
            <p:nvPr/>
          </p:nvGrpSpPr>
          <p:grpSpPr bwMode="gray">
            <a:xfrm>
              <a:off x="1213576" y="6072049"/>
              <a:ext cx="177855" cy="225807"/>
              <a:chOff x="-1384241" y="6429689"/>
              <a:chExt cx="288183" cy="239534"/>
            </a:xfrm>
            <a:solidFill>
              <a:schemeClr val="bg1"/>
            </a:solidFill>
          </p:grpSpPr>
          <p:sp>
            <p:nvSpPr>
              <p:cNvPr id="109" name="Rectangle 108"/>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0" name="Rectangle 109"/>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18" name="Group 117"/>
          <p:cNvGrpSpPr/>
          <p:nvPr/>
        </p:nvGrpSpPr>
        <p:grpSpPr bwMode="gray">
          <a:xfrm>
            <a:off x="1492183" y="2990349"/>
            <a:ext cx="1059474" cy="745360"/>
            <a:chOff x="4878679" y="5705021"/>
            <a:chExt cx="1059474" cy="745360"/>
          </a:xfrm>
        </p:grpSpPr>
        <p:grpSp>
          <p:nvGrpSpPr>
            <p:cNvPr id="119" name="Group 118"/>
            <p:cNvGrpSpPr/>
            <p:nvPr/>
          </p:nvGrpSpPr>
          <p:grpSpPr bwMode="gray">
            <a:xfrm>
              <a:off x="4878679" y="5705021"/>
              <a:ext cx="1059474" cy="745360"/>
              <a:chOff x="4608136" y="3659757"/>
              <a:chExt cx="1059474" cy="745360"/>
            </a:xfrm>
          </p:grpSpPr>
          <p:sp>
            <p:nvSpPr>
              <p:cNvPr id="122" name="Rounded Rectangle 121"/>
              <p:cNvSpPr/>
              <p:nvPr/>
            </p:nvSpPr>
            <p:spPr bwMode="gray">
              <a:xfrm>
                <a:off x="4648481" y="3659757"/>
                <a:ext cx="993814" cy="745360"/>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2"/>
                  </a:solidFill>
                  <a:latin typeface="Georgia" pitchFamily="18" charset="0"/>
                </a:endParaRPr>
              </a:p>
            </p:txBody>
          </p:sp>
          <p:sp>
            <p:nvSpPr>
              <p:cNvPr id="123" name="TextBox 122"/>
              <p:cNvSpPr txBox="1"/>
              <p:nvPr/>
            </p:nvSpPr>
            <p:spPr bwMode="gray">
              <a:xfrm>
                <a:off x="4608136" y="3896188"/>
                <a:ext cx="1059474" cy="215444"/>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200" b="0" i="0" dirty="0" smtClean="0">
                    <a:solidFill>
                      <a:schemeClr val="bg1">
                        <a:lumMod val="95000"/>
                      </a:schemeClr>
                    </a:solidFill>
                    <a:latin typeface="Arial"/>
                    <a:cs typeface="Arial"/>
                  </a:rPr>
                  <a:t>BIG IDEA</a:t>
                </a:r>
              </a:p>
            </p:txBody>
          </p:sp>
        </p:grpSp>
        <p:cxnSp>
          <p:nvCxnSpPr>
            <p:cNvPr id="120" name="Straight Connector 119"/>
            <p:cNvCxnSpPr/>
            <p:nvPr/>
          </p:nvCxnSpPr>
          <p:spPr bwMode="gray">
            <a:xfrm>
              <a:off x="5093172" y="5910663"/>
              <a:ext cx="646492" cy="0"/>
            </a:xfrm>
            <a:prstGeom prst="line">
              <a:avLst/>
            </a:prstGeom>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gray">
            <a:xfrm>
              <a:off x="5093172" y="6189610"/>
              <a:ext cx="646492" cy="0"/>
            </a:xfrm>
            <a:prstGeom prst="line">
              <a:avLst/>
            </a:prstGeom>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p:txBody>
          <a:bodyPr/>
          <a:lstStyle/>
          <a:p>
            <a:r>
              <a:rPr lang="en-US" dirty="0" smtClean="0"/>
              <a:t>make slidedocs distinct</a:t>
            </a:r>
            <a:endParaRPr lang="en-US" dirty="0"/>
          </a:p>
        </p:txBody>
      </p:sp>
      <p:sp>
        <p:nvSpPr>
          <p:cNvPr id="8" name="Text Placeholder 7"/>
          <p:cNvSpPr>
            <a:spLocks noGrp="1"/>
          </p:cNvSpPr>
          <p:nvPr>
            <p:ph type="body" idx="10"/>
          </p:nvPr>
        </p:nvSpPr>
        <p:spPr/>
        <p:txBody>
          <a:bodyPr/>
          <a:lstStyle/>
          <a:p>
            <a:r>
              <a:rPr lang="en-US" dirty="0"/>
              <a:t>Below are choices that help differentiate between slidedocs and presentations.</a:t>
            </a:r>
            <a:br>
              <a:rPr lang="en-US" dirty="0"/>
            </a:br>
            <a:r>
              <a:rPr lang="en-US" dirty="0"/>
              <a:t>You can choose one or multiple.</a:t>
            </a:r>
          </a:p>
        </p:txBody>
      </p:sp>
      <p:sp>
        <p:nvSpPr>
          <p:cNvPr id="12" name="TextBox 11"/>
          <p:cNvSpPr txBox="1"/>
          <p:nvPr/>
        </p:nvSpPr>
        <p:spPr>
          <a:xfrm>
            <a:off x="457200" y="4041648"/>
            <a:ext cx="2458224" cy="2472472"/>
          </a:xfrm>
          <a:prstGeom prst="rect">
            <a:avLst/>
          </a:prstGeom>
          <a:noFill/>
        </p:spPr>
        <p:txBody>
          <a:bodyPr wrap="square" lIns="0" tIns="0" rIns="0" bIns="0" rtlCol="0">
            <a:spAutoFit/>
          </a:bodyPr>
          <a:lstStyle/>
          <a:p>
            <a:pPr lvl="0">
              <a:lnSpc>
                <a:spcPct val="120000"/>
              </a:lnSpc>
              <a:spcAft>
                <a:spcPts val="1000"/>
              </a:spcAft>
            </a:pPr>
            <a:r>
              <a:rPr lang="en-US" sz="1200" dirty="0" smtClean="0">
                <a:solidFill>
                  <a:srgbClr val="696969"/>
                </a:solidFill>
                <a:latin typeface="Arial"/>
              </a:rPr>
              <a:t>Since slidedocs are to be read, the layouts </a:t>
            </a:r>
            <a:r>
              <a:rPr lang="en-US" sz="1200" dirty="0">
                <a:solidFill>
                  <a:srgbClr val="696969"/>
                </a:solidFill>
                <a:latin typeface="Arial"/>
              </a:rPr>
              <a:t>should have a much longer word count and denser graphical content as a default</a:t>
            </a:r>
            <a:r>
              <a:rPr lang="en-US" sz="1200" dirty="0" smtClean="0">
                <a:solidFill>
                  <a:srgbClr val="696969"/>
                </a:solidFill>
                <a:latin typeface="Arial"/>
              </a:rPr>
              <a:t>.</a:t>
            </a:r>
          </a:p>
          <a:p>
            <a:pPr lvl="0">
              <a:lnSpc>
                <a:spcPct val="120000"/>
              </a:lnSpc>
              <a:spcAft>
                <a:spcPts val="1000"/>
              </a:spcAft>
            </a:pPr>
            <a:r>
              <a:rPr lang="en-US" sz="1200" dirty="0" smtClean="0">
                <a:solidFill>
                  <a:srgbClr val="696969"/>
                </a:solidFill>
                <a:latin typeface="Arial"/>
              </a:rPr>
              <a:t>Whereas presentations are conceptual and used to amplify the spoken word through simple, emotive concepts, a slide may </a:t>
            </a:r>
            <a:br>
              <a:rPr lang="en-US" sz="1200" dirty="0" smtClean="0">
                <a:solidFill>
                  <a:srgbClr val="696969"/>
                </a:solidFill>
                <a:latin typeface="Arial"/>
              </a:rPr>
            </a:br>
            <a:r>
              <a:rPr lang="en-US" sz="1200" dirty="0" smtClean="0">
                <a:solidFill>
                  <a:srgbClr val="696969"/>
                </a:solidFill>
                <a:latin typeface="Arial"/>
              </a:rPr>
              <a:t>have only one word.</a:t>
            </a:r>
            <a:endParaRPr lang="en-US" sz="1200" dirty="0">
              <a:solidFill>
                <a:srgbClr val="696969"/>
              </a:solidFill>
              <a:latin typeface="Arial"/>
            </a:endParaRPr>
          </a:p>
          <a:p>
            <a:pPr lvl="0">
              <a:lnSpc>
                <a:spcPct val="120000"/>
              </a:lnSpc>
              <a:spcAft>
                <a:spcPts val="1000"/>
              </a:spcAft>
            </a:pPr>
            <a:endParaRPr lang="en-US" sz="1200" dirty="0">
              <a:solidFill>
                <a:srgbClr val="696969"/>
              </a:solidFill>
              <a:latin typeface="Arial"/>
            </a:endParaRPr>
          </a:p>
        </p:txBody>
      </p:sp>
      <p:sp>
        <p:nvSpPr>
          <p:cNvPr id="17" name="Content Placeholder 13"/>
          <p:cNvSpPr txBox="1">
            <a:spLocks/>
          </p:cNvSpPr>
          <p:nvPr/>
        </p:nvSpPr>
        <p:spPr>
          <a:xfrm>
            <a:off x="446702"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Word density</a:t>
            </a:r>
          </a:p>
        </p:txBody>
      </p:sp>
      <p:sp>
        <p:nvSpPr>
          <p:cNvPr id="44" name="TextBox 43"/>
          <p:cNvSpPr txBox="1"/>
          <p:nvPr/>
        </p:nvSpPr>
        <p:spPr>
          <a:xfrm>
            <a:off x="3252655" y="4041648"/>
            <a:ext cx="2458224" cy="2694071"/>
          </a:xfrm>
          <a:prstGeom prst="rect">
            <a:avLst/>
          </a:prstGeom>
          <a:noFill/>
        </p:spPr>
        <p:txBody>
          <a:bodyPr wrap="square" lIns="0" tIns="0" rIns="0" bIns="0" rtlCol="0">
            <a:spAutoFit/>
          </a:bodyPr>
          <a:lstStyle/>
          <a:p>
            <a:pPr lvl="0">
              <a:lnSpc>
                <a:spcPct val="120000"/>
              </a:lnSpc>
              <a:spcAft>
                <a:spcPts val="1000"/>
              </a:spcAft>
            </a:pPr>
            <a:r>
              <a:rPr lang="en-US" sz="1200" dirty="0" smtClean="0">
                <a:solidFill>
                  <a:srgbClr val="696969"/>
                </a:solidFill>
                <a:latin typeface="Arial"/>
              </a:rPr>
              <a:t>Often slidedocs are printed or read onscreen. It’s best if the </a:t>
            </a:r>
            <a:r>
              <a:rPr lang="en-US" sz="1200" dirty="0">
                <a:solidFill>
                  <a:srgbClr val="696969"/>
                </a:solidFill>
                <a:latin typeface="Arial"/>
              </a:rPr>
              <a:t>background </a:t>
            </a:r>
            <a:r>
              <a:rPr lang="en-US" sz="1200" dirty="0" smtClean="0">
                <a:solidFill>
                  <a:srgbClr val="696969"/>
                </a:solidFill>
                <a:latin typeface="Arial"/>
              </a:rPr>
              <a:t>is a </a:t>
            </a:r>
            <a:r>
              <a:rPr lang="en-US" sz="1200" dirty="0">
                <a:solidFill>
                  <a:srgbClr val="696969"/>
                </a:solidFill>
                <a:latin typeface="Arial"/>
              </a:rPr>
              <a:t>white or a </a:t>
            </a:r>
            <a:r>
              <a:rPr lang="en-US" sz="1200" dirty="0" smtClean="0">
                <a:solidFill>
                  <a:srgbClr val="696969"/>
                </a:solidFill>
                <a:latin typeface="Arial"/>
              </a:rPr>
              <a:t>light color </a:t>
            </a:r>
            <a:r>
              <a:rPr lang="en-US" sz="1200" dirty="0">
                <a:solidFill>
                  <a:srgbClr val="696969"/>
                </a:solidFill>
                <a:latin typeface="Arial"/>
              </a:rPr>
              <a:t>to make it </a:t>
            </a:r>
            <a:r>
              <a:rPr lang="en-US" sz="1200" dirty="0" smtClean="0">
                <a:solidFill>
                  <a:srgbClr val="696969"/>
                </a:solidFill>
                <a:latin typeface="Arial"/>
              </a:rPr>
              <a:t>easy on the eye to read and also print-friendly.</a:t>
            </a:r>
          </a:p>
          <a:p>
            <a:pPr lvl="0">
              <a:lnSpc>
                <a:spcPct val="120000"/>
              </a:lnSpc>
              <a:spcAft>
                <a:spcPts val="1000"/>
              </a:spcAft>
            </a:pPr>
            <a:r>
              <a:rPr lang="en-US" sz="1200" dirty="0" smtClean="0">
                <a:solidFill>
                  <a:srgbClr val="696969"/>
                </a:solidFill>
                <a:latin typeface="Arial"/>
              </a:rPr>
              <a:t>If you want to make a distinction using color, you could project your slides on </a:t>
            </a:r>
            <a:r>
              <a:rPr lang="en-US" sz="1200" dirty="0">
                <a:solidFill>
                  <a:srgbClr val="696969"/>
                </a:solidFill>
                <a:latin typeface="Arial"/>
              </a:rPr>
              <a:t>a dark background with light </a:t>
            </a:r>
            <a:r>
              <a:rPr lang="en-US" sz="1200" dirty="0" smtClean="0">
                <a:solidFill>
                  <a:srgbClr val="696969"/>
                </a:solidFill>
                <a:latin typeface="Arial"/>
              </a:rPr>
              <a:t>text. This creates </a:t>
            </a:r>
            <a:r>
              <a:rPr lang="en-US" sz="1200" dirty="0">
                <a:solidFill>
                  <a:srgbClr val="696969"/>
                </a:solidFill>
                <a:latin typeface="Arial"/>
              </a:rPr>
              <a:t>a more formal presentation </a:t>
            </a:r>
            <a:r>
              <a:rPr lang="en-US" sz="1200" dirty="0" smtClean="0">
                <a:solidFill>
                  <a:srgbClr val="696969"/>
                </a:solidFill>
                <a:latin typeface="Arial"/>
              </a:rPr>
              <a:t>setting.</a:t>
            </a:r>
            <a:endParaRPr lang="en-US" sz="1200" dirty="0">
              <a:solidFill>
                <a:srgbClr val="696969"/>
              </a:solidFill>
              <a:latin typeface="Arial"/>
            </a:endParaRPr>
          </a:p>
          <a:p>
            <a:pPr lvl="0">
              <a:lnSpc>
                <a:spcPct val="120000"/>
              </a:lnSpc>
              <a:spcAft>
                <a:spcPts val="1000"/>
              </a:spcAft>
            </a:pPr>
            <a:endParaRPr lang="en-US" sz="1200" dirty="0">
              <a:solidFill>
                <a:srgbClr val="696969"/>
              </a:solidFill>
              <a:latin typeface="Arial"/>
            </a:endParaRPr>
          </a:p>
        </p:txBody>
      </p:sp>
      <p:sp>
        <p:nvSpPr>
          <p:cNvPr id="47" name="Content Placeholder 13"/>
          <p:cNvSpPr txBox="1">
            <a:spLocks/>
          </p:cNvSpPr>
          <p:nvPr/>
        </p:nvSpPr>
        <p:spPr>
          <a:xfrm>
            <a:off x="3252655"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Background color</a:t>
            </a:r>
          </a:p>
        </p:txBody>
      </p:sp>
      <p:sp>
        <p:nvSpPr>
          <p:cNvPr id="49" name="TextBox 48"/>
          <p:cNvSpPr txBox="1"/>
          <p:nvPr/>
        </p:nvSpPr>
        <p:spPr>
          <a:xfrm>
            <a:off x="6040678" y="4041648"/>
            <a:ext cx="2458224" cy="2472472"/>
          </a:xfrm>
          <a:prstGeom prst="rect">
            <a:avLst/>
          </a:prstGeom>
          <a:noFill/>
        </p:spPr>
        <p:txBody>
          <a:bodyPr wrap="square" lIns="0" tIns="0" rIns="0" bIns="0" rtlCol="0">
            <a:spAutoFit/>
          </a:bodyPr>
          <a:lstStyle/>
          <a:p>
            <a:pPr>
              <a:lnSpc>
                <a:spcPct val="120000"/>
              </a:lnSpc>
              <a:spcAft>
                <a:spcPts val="1000"/>
              </a:spcAft>
            </a:pPr>
            <a:r>
              <a:rPr lang="en-US" sz="1200" dirty="0">
                <a:solidFill>
                  <a:srgbClr val="696969"/>
                </a:solidFill>
                <a:latin typeface="Arial"/>
              </a:rPr>
              <a:t>S</a:t>
            </a:r>
            <a:r>
              <a:rPr lang="en-US" sz="1200" dirty="0" smtClean="0">
                <a:solidFill>
                  <a:srgbClr val="696969"/>
                </a:solidFill>
                <a:latin typeface="Arial"/>
              </a:rPr>
              <a:t>everal features of a slidedoc are inspired by books and dense documents. Layouts can </a:t>
            </a:r>
            <a:r>
              <a:rPr lang="en-US" sz="1200" dirty="0">
                <a:solidFill>
                  <a:srgbClr val="696969"/>
                </a:solidFill>
                <a:latin typeface="Arial"/>
              </a:rPr>
              <a:t>have </a:t>
            </a:r>
            <a:r>
              <a:rPr lang="en-US" sz="1200" dirty="0" smtClean="0">
                <a:solidFill>
                  <a:srgbClr val="696969"/>
                </a:solidFill>
                <a:latin typeface="Arial"/>
              </a:rPr>
              <a:t>up to 175 words and other document features </a:t>
            </a:r>
            <a:r>
              <a:rPr lang="en-US" sz="1200" dirty="0">
                <a:solidFill>
                  <a:srgbClr val="696969"/>
                </a:solidFill>
                <a:latin typeface="Arial"/>
              </a:rPr>
              <a:t>like a table of </a:t>
            </a:r>
            <a:r>
              <a:rPr lang="en-US" sz="1200" dirty="0" smtClean="0">
                <a:solidFill>
                  <a:srgbClr val="696969"/>
                </a:solidFill>
                <a:latin typeface="Arial"/>
              </a:rPr>
              <a:t>contents, page numbers, </a:t>
            </a:r>
            <a:r>
              <a:rPr lang="en-US" sz="1200" dirty="0">
                <a:solidFill>
                  <a:srgbClr val="696969"/>
                </a:solidFill>
                <a:latin typeface="Arial"/>
              </a:rPr>
              <a:t>and section </a:t>
            </a:r>
            <a:r>
              <a:rPr lang="en-US" sz="1200" dirty="0" smtClean="0">
                <a:solidFill>
                  <a:srgbClr val="696969"/>
                </a:solidFill>
                <a:latin typeface="Arial"/>
              </a:rPr>
              <a:t>heads.</a:t>
            </a:r>
          </a:p>
          <a:p>
            <a:pPr lvl="0">
              <a:lnSpc>
                <a:spcPct val="120000"/>
              </a:lnSpc>
              <a:spcAft>
                <a:spcPts val="1000"/>
              </a:spcAft>
            </a:pPr>
            <a:r>
              <a:rPr lang="en-US" sz="1200" dirty="0">
                <a:solidFill>
                  <a:srgbClr val="696969"/>
                </a:solidFill>
                <a:latin typeface="Arial"/>
              </a:rPr>
              <a:t>Presentations </a:t>
            </a:r>
            <a:r>
              <a:rPr lang="en-US" sz="1200" dirty="0" smtClean="0">
                <a:solidFill>
                  <a:srgbClr val="696969"/>
                </a:solidFill>
                <a:latin typeface="Arial"/>
              </a:rPr>
              <a:t>are more visual than words and usually have only cinematic emotive visuals.</a:t>
            </a:r>
            <a:endParaRPr lang="en-US" sz="1200" dirty="0">
              <a:solidFill>
                <a:srgbClr val="696969"/>
              </a:solidFill>
              <a:latin typeface="Arial"/>
            </a:endParaRPr>
          </a:p>
          <a:p>
            <a:pPr>
              <a:lnSpc>
                <a:spcPct val="120000"/>
              </a:lnSpc>
              <a:spcAft>
                <a:spcPts val="1000"/>
              </a:spcAft>
            </a:pPr>
            <a:endParaRPr lang="en-US" sz="1200" dirty="0">
              <a:solidFill>
                <a:schemeClr val="tx2"/>
              </a:solidFill>
              <a:latin typeface="+mj-lt"/>
            </a:endParaRPr>
          </a:p>
        </p:txBody>
      </p:sp>
      <p:sp>
        <p:nvSpPr>
          <p:cNvPr id="50" name="Content Placeholder 13"/>
          <p:cNvSpPr txBox="1">
            <a:spLocks/>
          </p:cNvSpPr>
          <p:nvPr/>
        </p:nvSpPr>
        <p:spPr>
          <a:xfrm>
            <a:off x="6040678"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Document-like features</a:t>
            </a:r>
          </a:p>
        </p:txBody>
      </p:sp>
      <p:grpSp>
        <p:nvGrpSpPr>
          <p:cNvPr id="38" name="Group 37"/>
          <p:cNvGrpSpPr/>
          <p:nvPr/>
        </p:nvGrpSpPr>
        <p:grpSpPr bwMode="gray">
          <a:xfrm>
            <a:off x="425222" y="2709359"/>
            <a:ext cx="995693" cy="732370"/>
            <a:chOff x="425222" y="2230074"/>
            <a:chExt cx="995693" cy="732370"/>
          </a:xfrm>
        </p:grpSpPr>
        <p:sp>
          <p:nvSpPr>
            <p:cNvPr id="39" name="Rounded Rectangle 38"/>
            <p:cNvSpPr/>
            <p:nvPr/>
          </p:nvSpPr>
          <p:spPr bwMode="gray">
            <a:xfrm>
              <a:off x="444371" y="2230074"/>
              <a:ext cx="976544" cy="73237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grpSp>
          <p:nvGrpSpPr>
            <p:cNvPr id="40" name="Group 39"/>
            <p:cNvGrpSpPr/>
            <p:nvPr/>
          </p:nvGrpSpPr>
          <p:grpSpPr bwMode="gray">
            <a:xfrm>
              <a:off x="933196" y="2779623"/>
              <a:ext cx="409809" cy="39987"/>
              <a:chOff x="1322803" y="2228268"/>
              <a:chExt cx="501614" cy="39987"/>
            </a:xfrm>
            <a:solidFill>
              <a:schemeClr val="bg1"/>
            </a:solidFill>
          </p:grpSpPr>
          <p:sp>
            <p:nvSpPr>
              <p:cNvPr id="90" name="Rounded Rectangle 89"/>
              <p:cNvSpPr/>
              <p:nvPr/>
            </p:nvSpPr>
            <p:spPr bwMode="gray">
              <a:xfrm>
                <a:off x="1677263"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1" name="Rounded Rectangle 90"/>
              <p:cNvSpPr/>
              <p:nvPr/>
            </p:nvSpPr>
            <p:spPr bwMode="gray">
              <a:xfrm>
                <a:off x="1322803"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2" name="Rounded Rectangle 91"/>
              <p:cNvSpPr/>
              <p:nvPr/>
            </p:nvSpPr>
            <p:spPr bwMode="gray">
              <a:xfrm>
                <a:off x="1500576"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cxnSp>
          <p:nvCxnSpPr>
            <p:cNvPr id="41" name="Straight Connector 40"/>
            <p:cNvCxnSpPr/>
            <p:nvPr/>
          </p:nvCxnSpPr>
          <p:spPr bwMode="gray">
            <a:xfrm flipH="1">
              <a:off x="1137356" y="2575604"/>
              <a:ext cx="303" cy="6341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gray">
            <a:xfrm>
              <a:off x="1063795" y="2643776"/>
              <a:ext cx="147425" cy="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gray">
            <a:xfrm>
              <a:off x="1066176" y="2640643"/>
              <a:ext cx="0" cy="106601"/>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1206663" y="2640643"/>
              <a:ext cx="0" cy="106601"/>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984005" y="2749250"/>
              <a:ext cx="298889" cy="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986386" y="2746117"/>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126873" y="2750472"/>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279811" y="2745813"/>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bwMode="gray">
            <a:xfrm>
              <a:off x="1077396" y="2555047"/>
              <a:ext cx="120222" cy="39987"/>
            </a:xfrm>
            <a:prstGeom prst="round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66" name="TextBox 65"/>
            <p:cNvSpPr txBox="1"/>
            <p:nvPr/>
          </p:nvSpPr>
          <p:spPr bwMode="gray">
            <a:xfrm>
              <a:off x="425222" y="2258168"/>
              <a:ext cx="945396" cy="230832"/>
            </a:xfrm>
            <a:prstGeom prst="rect">
              <a:avLst/>
            </a:prstGeom>
            <a:noFill/>
            <a:ln>
              <a:noFill/>
            </a:ln>
          </p:spPr>
          <p:txBody>
            <a:bodyPr wrap="square" rtlCol="0">
              <a:spAutoFit/>
            </a:bodyPr>
            <a:lstStyle/>
            <a:p>
              <a:r>
                <a:rPr lang="en-US" sz="900" dirty="0" smtClean="0">
                  <a:solidFill>
                    <a:srgbClr val="FFFFFF"/>
                  </a:solidFill>
                  <a:latin typeface="Arial"/>
                  <a:cs typeface="Arial"/>
                </a:rPr>
                <a:t>One Concept</a:t>
              </a:r>
              <a:endParaRPr lang="en-US" sz="900" dirty="0">
                <a:solidFill>
                  <a:srgbClr val="FFFFFF"/>
                </a:solidFill>
                <a:latin typeface="Arial"/>
                <a:cs typeface="Arial"/>
              </a:endParaRPr>
            </a:p>
          </p:txBody>
        </p:sp>
        <p:grpSp>
          <p:nvGrpSpPr>
            <p:cNvPr id="77" name="Group 76"/>
            <p:cNvGrpSpPr/>
            <p:nvPr/>
          </p:nvGrpSpPr>
          <p:grpSpPr bwMode="gray">
            <a:xfrm>
              <a:off x="520472" y="2533145"/>
              <a:ext cx="330346" cy="43406"/>
              <a:chOff x="956348" y="2121713"/>
              <a:chExt cx="330346" cy="43406"/>
            </a:xfrm>
          </p:grpSpPr>
          <p:cxnSp>
            <p:nvCxnSpPr>
              <p:cNvPr id="88" name="Straight Connector 87"/>
              <p:cNvCxnSpPr/>
              <p:nvPr/>
            </p:nvCxnSpPr>
            <p:spPr bwMode="gray">
              <a:xfrm>
                <a:off x="956348" y="2121713"/>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gray">
              <a:xfrm>
                <a:off x="956348" y="2165119"/>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bwMode="gray">
            <a:xfrm>
              <a:off x="520472" y="2663792"/>
              <a:ext cx="331356" cy="196277"/>
              <a:chOff x="956348" y="2252360"/>
              <a:chExt cx="331356" cy="196277"/>
            </a:xfrm>
          </p:grpSpPr>
          <p:cxnSp>
            <p:nvCxnSpPr>
              <p:cNvPr id="82" name="Straight Connector 81"/>
              <p:cNvCxnSpPr/>
              <p:nvPr/>
            </p:nvCxnSpPr>
            <p:spPr bwMode="gray">
              <a:xfrm>
                <a:off x="956348" y="225236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gray">
              <a:xfrm>
                <a:off x="956348" y="2291615"/>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gray">
              <a:xfrm>
                <a:off x="956348" y="233087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a:off x="956348" y="2370125"/>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gray">
              <a:xfrm>
                <a:off x="956348" y="240938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gray">
              <a:xfrm>
                <a:off x="957358" y="2448637"/>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bwMode="gray">
            <a:xfrm>
              <a:off x="1006651" y="2673688"/>
              <a:ext cx="263131" cy="39987"/>
              <a:chOff x="1426999" y="2164507"/>
              <a:chExt cx="322077" cy="39987"/>
            </a:xfrm>
            <a:solidFill>
              <a:schemeClr val="bg1"/>
            </a:solidFill>
          </p:grpSpPr>
          <p:sp>
            <p:nvSpPr>
              <p:cNvPr id="80" name="Rounded Rectangle 79"/>
              <p:cNvSpPr/>
              <p:nvPr/>
            </p:nvSpPr>
            <p:spPr bwMode="gray">
              <a:xfrm>
                <a:off x="1426999" y="2164507"/>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1" name="Rounded Rectangle 80"/>
              <p:cNvSpPr/>
              <p:nvPr/>
            </p:nvSpPr>
            <p:spPr bwMode="gray">
              <a:xfrm>
                <a:off x="1601922" y="2164507"/>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grpSp>
      <p:grpSp>
        <p:nvGrpSpPr>
          <p:cNvPr id="93" name="Group 92"/>
          <p:cNvGrpSpPr/>
          <p:nvPr/>
        </p:nvGrpSpPr>
        <p:grpSpPr bwMode="gray">
          <a:xfrm>
            <a:off x="7132282" y="3029997"/>
            <a:ext cx="998181" cy="753040"/>
            <a:chOff x="4919927" y="2239666"/>
            <a:chExt cx="998181" cy="753040"/>
          </a:xfrm>
        </p:grpSpPr>
        <p:sp>
          <p:nvSpPr>
            <p:cNvPr id="94" name="Rounded Rectangle 93"/>
            <p:cNvSpPr/>
            <p:nvPr/>
          </p:nvSpPr>
          <p:spPr bwMode="gray">
            <a:xfrm>
              <a:off x="4924294" y="2239666"/>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pic>
          <p:nvPicPr>
            <p:cNvPr id="95" name="Picture 94" descr="LANDSCA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919927" y="2239981"/>
              <a:ext cx="996334" cy="752725"/>
            </a:xfrm>
            <a:prstGeom prst="rect">
              <a:avLst/>
            </a:prstGeom>
          </p:spPr>
        </p:pic>
      </p:grpSp>
      <p:grpSp>
        <p:nvGrpSpPr>
          <p:cNvPr id="97" name="Group 96"/>
          <p:cNvGrpSpPr/>
          <p:nvPr/>
        </p:nvGrpSpPr>
        <p:grpSpPr bwMode="gray">
          <a:xfrm>
            <a:off x="3252655" y="2657632"/>
            <a:ext cx="1059474" cy="745360"/>
            <a:chOff x="866490" y="3659757"/>
            <a:chExt cx="1059474" cy="745360"/>
          </a:xfrm>
        </p:grpSpPr>
        <p:sp>
          <p:nvSpPr>
            <p:cNvPr id="98" name="Rounded Rectangle 97"/>
            <p:cNvSpPr/>
            <p:nvPr/>
          </p:nvSpPr>
          <p:spPr bwMode="gray">
            <a:xfrm>
              <a:off x="906835" y="3659757"/>
              <a:ext cx="993814" cy="745360"/>
            </a:xfrm>
            <a:prstGeom prst="roundRect">
              <a:avLst>
                <a:gd name="adj" fmla="val 2301"/>
              </a:avLst>
            </a:prstGeom>
            <a:solidFill>
              <a:schemeClr val="bg2"/>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99" name="TextBox 98"/>
            <p:cNvSpPr txBox="1"/>
            <p:nvPr/>
          </p:nvSpPr>
          <p:spPr bwMode="gray">
            <a:xfrm>
              <a:off x="866490" y="3884653"/>
              <a:ext cx="1059474" cy="251351"/>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400" b="0" i="0" dirty="0" smtClean="0">
                  <a:solidFill>
                    <a:schemeClr val="tx2"/>
                  </a:solidFill>
                  <a:latin typeface="Arial"/>
                  <a:cs typeface="Arial"/>
                </a:rPr>
                <a:t>Light</a:t>
              </a:r>
            </a:p>
          </p:txBody>
        </p:sp>
      </p:grpSp>
      <p:grpSp>
        <p:nvGrpSpPr>
          <p:cNvPr id="100" name="Group 99"/>
          <p:cNvGrpSpPr/>
          <p:nvPr/>
        </p:nvGrpSpPr>
        <p:grpSpPr bwMode="gray">
          <a:xfrm>
            <a:off x="4094658" y="3058507"/>
            <a:ext cx="1059474" cy="745360"/>
            <a:chOff x="4608136" y="3659757"/>
            <a:chExt cx="1059474" cy="745360"/>
          </a:xfrm>
        </p:grpSpPr>
        <p:sp>
          <p:nvSpPr>
            <p:cNvPr id="101" name="Rounded Rectangle 100"/>
            <p:cNvSpPr/>
            <p:nvPr/>
          </p:nvSpPr>
          <p:spPr bwMode="gray">
            <a:xfrm>
              <a:off x="4648481" y="3659757"/>
              <a:ext cx="993814" cy="745360"/>
            </a:xfrm>
            <a:prstGeom prst="roundRect">
              <a:avLst>
                <a:gd name="adj" fmla="val 2301"/>
              </a:avLst>
            </a:prstGeom>
            <a:solidFill>
              <a:schemeClr val="tx1">
                <a:lumMod val="75000"/>
                <a:lumOff val="25000"/>
              </a:schemeClr>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2"/>
                </a:solidFill>
                <a:latin typeface="Georgia" pitchFamily="18" charset="0"/>
              </a:endParaRPr>
            </a:p>
          </p:txBody>
        </p:sp>
        <p:sp>
          <p:nvSpPr>
            <p:cNvPr id="102" name="TextBox 101"/>
            <p:cNvSpPr txBox="1"/>
            <p:nvPr/>
          </p:nvSpPr>
          <p:spPr bwMode="gray">
            <a:xfrm>
              <a:off x="4608136" y="3877138"/>
              <a:ext cx="1059474" cy="251351"/>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400" b="0" i="0" dirty="0" smtClean="0">
                  <a:solidFill>
                    <a:schemeClr val="bg1">
                      <a:lumMod val="95000"/>
                    </a:schemeClr>
                  </a:solidFill>
                  <a:latin typeface="Arial"/>
                  <a:cs typeface="Arial"/>
                </a:rPr>
                <a:t>Dark</a:t>
              </a:r>
            </a:p>
          </p:txBody>
        </p:sp>
      </p:grpSp>
    </p:spTree>
    <p:extLst>
      <p:ext uri="{BB962C8B-B14F-4D97-AF65-F5344CB8AC3E}">
        <p14:creationId xmlns:p14="http://schemas.microsoft.com/office/powerpoint/2010/main" val="37494384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Unified Visual System</a:t>
            </a:r>
            <a:endParaRPr lang="en-US" dirty="0"/>
          </a:p>
        </p:txBody>
      </p:sp>
      <p:sp>
        <p:nvSpPr>
          <p:cNvPr id="6" name="Content Placeholder 5"/>
          <p:cNvSpPr>
            <a:spLocks noGrp="1"/>
          </p:cNvSpPr>
          <p:nvPr>
            <p:ph idx="1"/>
          </p:nvPr>
        </p:nvSpPr>
        <p:spPr/>
        <p:txBody>
          <a:bodyPr/>
          <a:lstStyle/>
          <a:p>
            <a:r>
              <a:rPr lang="en-US" u="sng" dirty="0" smtClean="0">
                <a:hlinkClick r:id="rId2"/>
              </a:rPr>
              <a:t>Jennifer Aake</a:t>
            </a:r>
            <a:r>
              <a:rPr lang="en-US" dirty="0" smtClean="0">
                <a:hlinkClick r:id="rId2"/>
              </a:rPr>
              <a:t>r</a:t>
            </a:r>
            <a:r>
              <a:rPr lang="en-US" dirty="0" smtClean="0"/>
              <a:t> is the General Atlantic Professor of Marketing at Stanford GSB and</a:t>
            </a:r>
            <a:br>
              <a:rPr lang="en-US" dirty="0" smtClean="0"/>
            </a:br>
            <a:r>
              <a:rPr lang="en-US" dirty="0" smtClean="0"/>
              <a:t>teaches the “Power of Story.” The workbooks for her class are slidedocs. The following</a:t>
            </a:r>
            <a:br>
              <a:rPr lang="en-US" dirty="0" smtClean="0"/>
            </a:br>
            <a:r>
              <a:rPr lang="en-US" dirty="0" smtClean="0"/>
              <a:t>examples are designed by Brandon Ly and written by Barbara McCarthy. Notice how</a:t>
            </a:r>
            <a:br>
              <a:rPr lang="en-US" dirty="0" smtClean="0"/>
            </a:br>
            <a:r>
              <a:rPr lang="en-US" dirty="0" smtClean="0"/>
              <a:t>all the visuals are thematically similar. You’d be able to identify this as Aaker’s material,</a:t>
            </a:r>
            <a:br>
              <a:rPr lang="en-US" dirty="0" smtClean="0"/>
            </a:br>
            <a:r>
              <a:rPr lang="en-US" dirty="0" smtClean="0"/>
              <a:t>because of the handmade look to many of the visuals.</a:t>
            </a:r>
            <a:endParaRPr lang="en-US" dirty="0"/>
          </a:p>
        </p:txBody>
      </p:sp>
      <p:sp>
        <p:nvSpPr>
          <p:cNvPr id="7" name="Text Placeholder 6"/>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12205763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9" y="1134598"/>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smtClean="0">
                <a:solidFill>
                  <a:schemeClr val="tx1">
                    <a:lumMod val="75000"/>
                    <a:lumOff val="25000"/>
                  </a:schemeClr>
                </a:solidFill>
              </a:rPr>
              <a:t>The first </a:t>
            </a:r>
            <a:r>
              <a:rPr lang="en-US" dirty="0">
                <a:solidFill>
                  <a:schemeClr val="tx1">
                    <a:lumMod val="75000"/>
                    <a:lumOff val="25000"/>
                  </a:schemeClr>
                </a:solidFill>
              </a:rPr>
              <a:t>page looks like a book title and has the author’s name on it.</a:t>
            </a:r>
          </a:p>
        </p:txBody>
      </p:sp>
    </p:spTree>
    <p:extLst>
      <p:ext uri="{BB962C8B-B14F-4D97-AF65-F5344CB8AC3E}">
        <p14:creationId xmlns:p14="http://schemas.microsoft.com/office/powerpoint/2010/main" val="3072842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 are familiar</a:t>
            </a:r>
            <a:endParaRPr lang="en-US" dirty="0"/>
          </a:p>
        </p:txBody>
      </p:sp>
      <p:sp>
        <p:nvSpPr>
          <p:cNvPr id="3" name="Content Placeholder 2"/>
          <p:cNvSpPr>
            <a:spLocks noGrp="1"/>
          </p:cNvSpPr>
          <p:nvPr>
            <p:ph idx="1"/>
          </p:nvPr>
        </p:nvSpPr>
        <p:spPr/>
        <p:txBody>
          <a:bodyPr/>
          <a:lstStyle/>
          <a:p>
            <a:r>
              <a:rPr lang="en-US" dirty="0" smtClean="0"/>
              <a:t>There’s no doubt about it; we are a presentation culture. </a:t>
            </a:r>
            <a:br>
              <a:rPr lang="en-US" dirty="0" smtClean="0"/>
            </a:br>
            <a:r>
              <a:rPr lang="en-US" dirty="0" smtClean="0"/>
              <a:t>By some estimates, </a:t>
            </a:r>
            <a:br>
              <a:rPr lang="en-US" dirty="0" smtClean="0"/>
            </a:br>
            <a:r>
              <a:rPr lang="en-US" dirty="0" smtClean="0"/>
              <a:t>Microsoft’s PowerPoint</a:t>
            </a:r>
            <a:r>
              <a:rPr lang="en-US" baseline="30000" dirty="0" smtClean="0"/>
              <a:t>®</a:t>
            </a:r>
            <a:r>
              <a:rPr lang="en-US" dirty="0" smtClean="0"/>
              <a:t> has been installed on roughly </a:t>
            </a:r>
            <a:br>
              <a:rPr lang="en-US" dirty="0" smtClean="0"/>
            </a:br>
            <a:r>
              <a:rPr lang="en-US" u="sng" dirty="0" smtClean="0">
                <a:hlinkClick r:id="rId3"/>
              </a:rPr>
              <a:t>one billion computers</a:t>
            </a:r>
            <a:r>
              <a:rPr lang="en-US" dirty="0" smtClean="0"/>
              <a:t>. Plus, an average of 350 presentations are given every second of every day.</a:t>
            </a:r>
            <a:endParaRPr lang="en-US" dirty="0"/>
          </a:p>
        </p:txBody>
      </p:sp>
      <p:sp>
        <p:nvSpPr>
          <p:cNvPr id="5" name="Content Placeholder 4"/>
          <p:cNvSpPr>
            <a:spLocks noGrp="1"/>
          </p:cNvSpPr>
          <p:nvPr>
            <p:ph idx="11"/>
          </p:nvPr>
        </p:nvSpPr>
        <p:spPr/>
        <p:txBody>
          <a:bodyPr/>
          <a:lstStyle/>
          <a:p>
            <a:pPr lvl="2"/>
            <a:r>
              <a:rPr lang="en-US" dirty="0" smtClean="0"/>
              <a:t>We’ve adopted this behavior for a good reason: presentations are one of the best ways to communicate ideas, persuade an audience to adopt an idea, and pursue a course of action.</a:t>
            </a:r>
          </a:p>
          <a:p>
            <a:pPr lvl="2"/>
            <a:r>
              <a:rPr lang="en-US" dirty="0" smtClean="0"/>
              <a:t>Yet, many popular articles have grabbed headlines and won praise by calling for an </a:t>
            </a:r>
            <a:r>
              <a:rPr lang="en-US" u="sng" dirty="0">
                <a:hlinkClick r:id="rId4"/>
              </a:rPr>
              <a:t>end to presentations</a:t>
            </a:r>
            <a:r>
              <a:rPr lang="en-US" dirty="0" smtClean="0"/>
              <a:t>. </a:t>
            </a:r>
          </a:p>
          <a:p>
            <a:pPr lvl="2"/>
            <a:r>
              <a:rPr lang="en-US" dirty="0" smtClean="0"/>
              <a:t>While I wouldn’t go so far as to say “presentations are evil,” I do believe that we could do a better job of creating and using them.</a:t>
            </a:r>
          </a:p>
          <a:p>
            <a:pPr lvl="2"/>
            <a:r>
              <a:rPr lang="en-US" dirty="0" smtClean="0"/>
              <a:t>In fact, I’ve built a thriving business and written three best-selling books on how to make presentations more effective and enjoyable.</a:t>
            </a:r>
          </a:p>
        </p:txBody>
      </p:sp>
      <p:sp>
        <p:nvSpPr>
          <p:cNvPr id="6" name="Content Placeholder 5"/>
          <p:cNvSpPr>
            <a:spLocks noGrp="1"/>
          </p:cNvSpPr>
          <p:nvPr>
            <p:ph idx="12"/>
          </p:nvPr>
        </p:nvSpPr>
        <p:spPr>
          <a:xfrm>
            <a:off x="6043787" y="1816100"/>
            <a:ext cx="2640628" cy="4583111"/>
          </a:xfrm>
        </p:spPr>
        <p:txBody>
          <a:bodyPr/>
          <a:lstStyle/>
          <a:p>
            <a:pPr lvl="2"/>
            <a:r>
              <a:rPr lang="en-US" dirty="0" smtClean="0"/>
              <a:t>However, even the best presentation won’t work if it’s not delivered in the right context. Just like you wouldn’t give a </a:t>
            </a:r>
            <a:r>
              <a:rPr lang="en-US" u="sng" dirty="0" smtClean="0">
                <a:hlinkClick r:id="rId5"/>
              </a:rPr>
              <a:t>presentation to tell someone there’s a tiger behind him</a:t>
            </a:r>
            <a:r>
              <a:rPr lang="en-US" dirty="0" smtClean="0"/>
              <a:t>, there are certain business settings where a presentation isn’t the right approach. </a:t>
            </a:r>
          </a:p>
          <a:p>
            <a:pPr lvl="2"/>
            <a:r>
              <a:rPr lang="en-US" dirty="0" smtClean="0"/>
              <a:t>But most people do it anyway, because it’s what we know. And that’s where the trouble begins.</a:t>
            </a:r>
            <a:endParaRPr lang="en-US" dirty="0"/>
          </a:p>
        </p:txBody>
      </p:sp>
      <p:sp>
        <p:nvSpPr>
          <p:cNvPr id="13" name="TextBox 12"/>
          <p:cNvSpPr txBox="1"/>
          <p:nvPr/>
        </p:nvSpPr>
        <p:spPr>
          <a:xfrm>
            <a:off x="408508" y="5697091"/>
            <a:ext cx="5596066" cy="187837"/>
          </a:xfrm>
          <a:prstGeom prst="rect">
            <a:avLst/>
          </a:prstGeom>
        </p:spPr>
        <p:txBody>
          <a:bodyPr vert="horz" wrap="square" lIns="0" tIns="0" rIns="0" bIns="0" numCol="1" spcCol="228600" rtlCol="0">
            <a:noAutofit/>
          </a:bodyPr>
          <a:lstStyle/>
          <a:p>
            <a:pPr>
              <a:lnSpc>
                <a:spcPct val="150000"/>
              </a:lnSpc>
            </a:pPr>
            <a:endParaRPr lang="en-US" sz="700" spc="50" dirty="0">
              <a:solidFill>
                <a:schemeClr val="bg1">
                  <a:lumMod val="75000"/>
                </a:schemeClr>
              </a:solidFill>
              <a:latin typeface="+mj-lt"/>
            </a:endParaRPr>
          </a:p>
        </p:txBody>
      </p:sp>
    </p:spTree>
    <p:extLst>
      <p:ext uri="{BB962C8B-B14F-4D97-AF65-F5344CB8AC3E}">
        <p14:creationId xmlns:p14="http://schemas.microsoft.com/office/powerpoint/2010/main" val="3449331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Every chapter segue is consistently simple with a flood of bold gray color.</a:t>
            </a:r>
          </a:p>
        </p:txBody>
      </p:sp>
      <p:pic>
        <p:nvPicPr>
          <p:cNvPr id="14" name="Picture Placeholder 8"/>
          <p:cNvPicPr>
            <a:picLocks noChangeAspect="1"/>
          </p:cNvPicPr>
          <p:nvPr/>
        </p:nvPicPr>
        <p:blipFill>
          <a:blip r:embed="rId2" cstate="print">
            <a:extLst>
              <a:ext uri="{28A0092B-C50C-407E-A947-70E740481C1C}">
                <a14:useLocalDpi xmlns:a14="http://schemas.microsoft.com/office/drawing/2010/main" val="0"/>
              </a:ext>
            </a:extLst>
          </a:blip>
          <a:srcRect l="267" r="267"/>
          <a:stretch>
            <a:fillRect/>
          </a:stretch>
        </p:blipFill>
        <p:spPr bwMode="gray">
          <a:xfrm>
            <a:off x="1706428" y="1134597"/>
            <a:ext cx="5731141" cy="432435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29698738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copy is dense with clear segmentation and links. She uses other tactile elements like a story journal and pencil to continue the </a:t>
            </a:r>
            <a:r>
              <a:rPr lang="en-US" dirty="0" smtClean="0">
                <a:solidFill>
                  <a:schemeClr val="tx1">
                    <a:lumMod val="75000"/>
                    <a:lumOff val="25000"/>
                  </a:schemeClr>
                </a:solidFill>
              </a:rPr>
              <a:t>handmade theme of the </a:t>
            </a:r>
            <a:r>
              <a:rPr lang="en-US" dirty="0">
                <a:solidFill>
                  <a:schemeClr val="tx1">
                    <a:lumMod val="75000"/>
                    <a:lumOff val="25000"/>
                  </a:schemeClr>
                </a:solidFill>
              </a:rPr>
              <a:t>design language.</a:t>
            </a:r>
          </a:p>
        </p:txBody>
      </p:sp>
      <p:pic>
        <p:nvPicPr>
          <p:cNvPr id="14" name="Picture Placeholder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7" y="1134597"/>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5619339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Repeating the wood grain background, wood texture, and pencil </a:t>
            </a:r>
            <a:r>
              <a:rPr lang="en-US" dirty="0" smtClean="0">
                <a:solidFill>
                  <a:schemeClr val="tx1">
                    <a:lumMod val="75000"/>
                    <a:lumOff val="25000"/>
                  </a:schemeClr>
                </a:solidFill>
              </a:rPr>
              <a:t>element</a:t>
            </a:r>
            <a:br>
              <a:rPr lang="en-US" dirty="0" smtClean="0">
                <a:solidFill>
                  <a:schemeClr val="tx1">
                    <a:lumMod val="75000"/>
                    <a:lumOff val="25000"/>
                  </a:schemeClr>
                </a:solidFill>
              </a:rPr>
            </a:br>
            <a:r>
              <a:rPr lang="en-US" dirty="0" smtClean="0">
                <a:solidFill>
                  <a:schemeClr val="tx1">
                    <a:lumMod val="75000"/>
                    <a:lumOff val="25000"/>
                  </a:schemeClr>
                </a:solidFill>
              </a:rPr>
              <a:t>visually </a:t>
            </a:r>
            <a:r>
              <a:rPr lang="en-US" dirty="0">
                <a:solidFill>
                  <a:schemeClr val="tx1">
                    <a:lumMod val="75000"/>
                    <a:lumOff val="25000"/>
                  </a:schemeClr>
                </a:solidFill>
              </a:rPr>
              <a:t>signifies </a:t>
            </a:r>
            <a:r>
              <a:rPr lang="en-US" dirty="0" smtClean="0">
                <a:solidFill>
                  <a:schemeClr val="tx1">
                    <a:lumMod val="75000"/>
                    <a:lumOff val="25000"/>
                  </a:schemeClr>
                </a:solidFill>
              </a:rPr>
              <a:t>that these </a:t>
            </a:r>
            <a:r>
              <a:rPr lang="en-US" dirty="0">
                <a:solidFill>
                  <a:schemeClr val="tx1">
                    <a:lumMod val="75000"/>
                    <a:lumOff val="25000"/>
                  </a:schemeClr>
                </a:solidFill>
              </a:rPr>
              <a:t>pages go together.</a:t>
            </a:r>
          </a:p>
        </p:txBody>
      </p:sp>
      <p:pic>
        <p:nvPicPr>
          <p:cNvPr id="14" name="Picture Placeholder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6" y="1134596"/>
            <a:ext cx="5731141" cy="432435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4531768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When formatting should be done by a pro</a:t>
            </a:r>
            <a:endParaRPr lang="en-US" dirty="0"/>
          </a:p>
        </p:txBody>
      </p:sp>
      <p:sp>
        <p:nvSpPr>
          <p:cNvPr id="7" name="Content Placeholder 6"/>
          <p:cNvSpPr>
            <a:spLocks noGrp="1"/>
          </p:cNvSpPr>
          <p:nvPr>
            <p:ph idx="1"/>
          </p:nvPr>
        </p:nvSpPr>
        <p:spPr>
          <a:xfrm>
            <a:off x="457732" y="2612220"/>
            <a:ext cx="2640628" cy="3786991"/>
          </a:xfrm>
        </p:spPr>
        <p:txBody>
          <a:bodyPr/>
          <a:lstStyle/>
          <a:p>
            <a:r>
              <a:rPr lang="en-US" dirty="0" smtClean="0"/>
              <a:t>Creating beautiful and easy-to-read slidedocs isn’t always easy. There are times when you may need to bring in the professionals. There’s no shame in handing over your slidedoc to a professional for some extra love. That’s what they’re there for. </a:t>
            </a:r>
          </a:p>
          <a:p>
            <a:pPr lvl="2"/>
            <a:r>
              <a:rPr lang="en-US" dirty="0" smtClean="0"/>
              <a:t>But how do you know when it’s appropriate to consult an expert? To the right are some recommendations to save time and possibly a lot of frustration:</a:t>
            </a:r>
          </a:p>
        </p:txBody>
      </p:sp>
      <p:sp>
        <p:nvSpPr>
          <p:cNvPr id="9" name="Content Placeholder 8"/>
          <p:cNvSpPr>
            <a:spLocks noGrp="1"/>
          </p:cNvSpPr>
          <p:nvPr>
            <p:ph idx="11"/>
          </p:nvPr>
        </p:nvSpPr>
        <p:spPr>
          <a:xfrm>
            <a:off x="3256668" y="2612220"/>
            <a:ext cx="2640628" cy="3786991"/>
          </a:xfrm>
        </p:spPr>
        <p:txBody>
          <a:bodyPr/>
          <a:lstStyle/>
          <a:p>
            <a:pPr lvl="2"/>
            <a:r>
              <a:rPr lang="en-US" b="1" dirty="0" smtClean="0"/>
              <a:t>When in a </a:t>
            </a:r>
            <a:r>
              <a:rPr lang="en-US" b="1" u="sng" dirty="0" smtClean="0">
                <a:hlinkClick r:id="rId2"/>
              </a:rPr>
              <a:t>high-stakes situation</a:t>
            </a:r>
            <a:r>
              <a:rPr lang="en-US" b="1" dirty="0" smtClean="0"/>
              <a:t>:</a:t>
            </a:r>
            <a:br>
              <a:rPr lang="en-US" b="1" dirty="0" smtClean="0"/>
            </a:br>
            <a:r>
              <a:rPr lang="en-US" dirty="0" smtClean="0"/>
              <a:t>Do you need to land that account? And is this piece of slidedoc collateral key to getting your message across? Have a professional look at it.</a:t>
            </a:r>
            <a:endParaRPr lang="en-US" b="1" dirty="0" smtClean="0"/>
          </a:p>
          <a:p>
            <a:pPr lvl="2"/>
            <a:r>
              <a:rPr lang="en-US" b="1" dirty="0" smtClean="0"/>
              <a:t>When your templates need an upgrade: </a:t>
            </a:r>
            <a:r>
              <a:rPr lang="en-US" dirty="0" smtClean="0"/>
              <a:t>Is your template just not equipped to create slidedocs the way you need to? Don’t force-fit new masters, get a new template designed right. Designers build them within brand and are highly functional.</a:t>
            </a:r>
          </a:p>
          <a:p>
            <a:pPr lvl="2"/>
            <a:r>
              <a:rPr lang="en-US" b="1" dirty="0" smtClean="0"/>
              <a:t>When you have highly complex slides:</a:t>
            </a:r>
            <a:br>
              <a:rPr lang="en-US" b="1" dirty="0" smtClean="0"/>
            </a:br>
            <a:r>
              <a:rPr lang="en-US" dirty="0" smtClean="0"/>
              <a:t>Are you mixing a lot of type with detailed diagrams? Is your slide starting to look like you just threw a whole bunch of stuff on there? You know what to do.</a:t>
            </a:r>
            <a:endParaRPr lang="en-US" dirty="0"/>
          </a:p>
        </p:txBody>
      </p:sp>
      <p:sp>
        <p:nvSpPr>
          <p:cNvPr id="10" name="Content Placeholder 9"/>
          <p:cNvSpPr>
            <a:spLocks noGrp="1"/>
          </p:cNvSpPr>
          <p:nvPr>
            <p:ph idx="12"/>
          </p:nvPr>
        </p:nvSpPr>
        <p:spPr>
          <a:xfrm>
            <a:off x="6043787" y="2612220"/>
            <a:ext cx="2640628" cy="3786991"/>
          </a:xfrm>
        </p:spPr>
        <p:txBody>
          <a:bodyPr/>
          <a:lstStyle/>
          <a:p>
            <a:pPr lvl="2"/>
            <a:r>
              <a:rPr lang="en-US" b="1" dirty="0" smtClean="0"/>
              <a:t>When you need to save time:</a:t>
            </a:r>
            <a:br>
              <a:rPr lang="en-US" b="1" dirty="0" smtClean="0"/>
            </a:br>
            <a:r>
              <a:rPr lang="en-US" dirty="0" smtClean="0"/>
              <a:t>Your team gets paid to be innovative, </a:t>
            </a:r>
            <a:br>
              <a:rPr lang="en-US" dirty="0" smtClean="0"/>
            </a:br>
            <a:r>
              <a:rPr lang="en-US" dirty="0" smtClean="0"/>
              <a:t>not to layout slidedocs all day. Throw your great ideas on the slides and have professionals tidy them up.</a:t>
            </a:r>
          </a:p>
          <a:p>
            <a:pPr lvl="2"/>
            <a:r>
              <a:rPr lang="en-US" b="1" dirty="0" smtClean="0"/>
              <a:t>Slidedocs have too much content and you can’t cut it: </a:t>
            </a:r>
            <a:br>
              <a:rPr lang="en-US" b="1" dirty="0" smtClean="0"/>
            </a:br>
            <a:r>
              <a:rPr lang="en-US" dirty="0" smtClean="0"/>
              <a:t>A professional can help reframe content, spread it across pages, and rework material so it is succinct.</a:t>
            </a:r>
          </a:p>
          <a:p>
            <a:pPr lvl="3"/>
            <a:r>
              <a:rPr lang="en-US" i="1" dirty="0" smtClean="0"/>
              <a:t>A good question to ask yourself is </a:t>
            </a:r>
            <a:br>
              <a:rPr lang="en-US" i="1" dirty="0" smtClean="0"/>
            </a:br>
            <a:r>
              <a:rPr lang="en-US" i="1" dirty="0" smtClean="0"/>
              <a:t>whether the importance of your message outweighs the cost of hiring a design firm. If so, then hire an expert. They will know how to make your message clear and beautiful.</a:t>
            </a:r>
          </a:p>
        </p:txBody>
      </p:sp>
      <p:cxnSp>
        <p:nvCxnSpPr>
          <p:cNvPr id="13" name="Straight Connector 12"/>
          <p:cNvCxnSpPr/>
          <p:nvPr/>
        </p:nvCxnSpPr>
        <p:spPr>
          <a:xfrm>
            <a:off x="6043792" y="6075743"/>
            <a:ext cx="26406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6935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This slidedoc used to be ugly</a:t>
            </a:r>
            <a:endParaRPr lang="en-US" dirty="0"/>
          </a:p>
        </p:txBody>
      </p:sp>
      <p:sp>
        <p:nvSpPr>
          <p:cNvPr id="7" name="Content Placeholder 6"/>
          <p:cNvSpPr>
            <a:spLocks noGrp="1"/>
          </p:cNvSpPr>
          <p:nvPr>
            <p:ph idx="1"/>
          </p:nvPr>
        </p:nvSpPr>
        <p:spPr>
          <a:xfrm>
            <a:off x="457731" y="1816100"/>
            <a:ext cx="8226689" cy="4583111"/>
          </a:xfrm>
        </p:spPr>
        <p:txBody>
          <a:bodyPr/>
          <a:lstStyle/>
          <a:p>
            <a:pPr lvl="2"/>
            <a:r>
              <a:rPr lang="en-US" dirty="0" smtClean="0"/>
              <a:t>As the author, I poured all my time into the thinking, conceptualizing, and writing. Then, a designer took over. Designers are trained to read copy, amplify the most important parts by visualizing them, and add clear hierarchy. Everyone gets to play to their strengths. I spent my time innovating, and my team helped make it clear (and beautiful).</a:t>
            </a:r>
            <a:endParaRPr lang="en-US" dirty="0"/>
          </a:p>
        </p:txBody>
      </p:sp>
      <p:sp>
        <p:nvSpPr>
          <p:cNvPr id="8" name="Text Placeholder 7"/>
          <p:cNvSpPr>
            <a:spLocks noGrp="1"/>
          </p:cNvSpPr>
          <p:nvPr>
            <p:ph type="body" idx="10"/>
          </p:nvPr>
        </p:nvSpPr>
        <p:spPr/>
        <p:txBody>
          <a:bodyPr/>
          <a:lstStyle/>
          <a:p>
            <a:r>
              <a:rPr lang="en-US" dirty="0" smtClean="0"/>
              <a:t>Designers help amplify the content.</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2554010" y="2745242"/>
            <a:ext cx="1940865"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2553245" y="4636341"/>
            <a:ext cx="1941630"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50534" y="2748842"/>
            <a:ext cx="1939113"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49346" y="4640104"/>
            <a:ext cx="1940301"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747106" y="2749065"/>
            <a:ext cx="1939694"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6746499" y="4640105"/>
            <a:ext cx="1940301"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8" name="Rectangle 17"/>
          <p:cNvSpPr/>
          <p:nvPr/>
        </p:nvSpPr>
        <p:spPr>
          <a:xfrm>
            <a:off x="457731" y="2745242"/>
            <a:ext cx="1942372" cy="1421928"/>
          </a:xfrm>
          <a:prstGeom prst="rect">
            <a:avLst/>
          </a:prstGeom>
        </p:spPr>
        <p:txBody>
          <a:bodyPr wrap="square" lIns="0" tIns="0" rIns="0" bIns="0">
            <a:spAutoFit/>
          </a:bodyPr>
          <a:lstStyle/>
          <a:p>
            <a:pPr marL="1588" lvl="3" indent="-1588">
              <a:lnSpc>
                <a:spcPct val="120000"/>
              </a:lnSpc>
              <a:buFont typeface="Calibri" panose="020F0502020204030204" pitchFamily="34" charset="0"/>
              <a:buChar char="​"/>
            </a:pPr>
            <a:r>
              <a:rPr lang="en-US" sz="1100" i="1" dirty="0">
                <a:solidFill>
                  <a:schemeClr val="accent2"/>
                </a:solidFill>
              </a:rPr>
              <a:t>Before: </a:t>
            </a:r>
            <a:r>
              <a:rPr lang="en-US" sz="1100" i="1" dirty="0" smtClean="0">
                <a:solidFill>
                  <a:schemeClr val="accent2"/>
                </a:solidFill>
              </a:rPr>
              <a:t/>
            </a:r>
            <a:br>
              <a:rPr lang="en-US" sz="1100" i="1" dirty="0" smtClean="0">
                <a:solidFill>
                  <a:schemeClr val="accent2"/>
                </a:solidFill>
              </a:rPr>
            </a:br>
            <a:r>
              <a:rPr lang="en-US" sz="1100" dirty="0" smtClean="0">
                <a:solidFill>
                  <a:schemeClr val="tx2"/>
                </a:solidFill>
                <a:latin typeface="+mj-lt"/>
              </a:rPr>
              <a:t>My </a:t>
            </a:r>
            <a:r>
              <a:rPr lang="en-US" sz="1100" dirty="0">
                <a:solidFill>
                  <a:schemeClr val="tx2"/>
                </a:solidFill>
                <a:latin typeface="+mj-lt"/>
              </a:rPr>
              <a:t>design skills are limited. </a:t>
            </a:r>
            <a:r>
              <a:rPr lang="en-US" sz="1100" dirty="0" smtClean="0">
                <a:solidFill>
                  <a:schemeClr val="tx2"/>
                </a:solidFill>
                <a:latin typeface="+mj-lt"/>
              </a:rPr>
              <a:t/>
            </a:r>
            <a:br>
              <a:rPr lang="en-US" sz="1100" dirty="0" smtClean="0">
                <a:solidFill>
                  <a:schemeClr val="tx2"/>
                </a:solidFill>
                <a:latin typeface="+mj-lt"/>
              </a:rPr>
            </a:br>
            <a:r>
              <a:rPr lang="en-US" sz="1100" dirty="0" smtClean="0">
                <a:solidFill>
                  <a:schemeClr val="tx2"/>
                </a:solidFill>
                <a:latin typeface="+mj-lt"/>
              </a:rPr>
              <a:t>I </a:t>
            </a:r>
            <a:r>
              <a:rPr lang="en-US" sz="1100" dirty="0">
                <a:solidFill>
                  <a:schemeClr val="tx2"/>
                </a:solidFill>
                <a:latin typeface="+mj-lt"/>
              </a:rPr>
              <a:t>focus on copy first, then find visuals so designers can see what I’m trying to </a:t>
            </a:r>
            <a:r>
              <a:rPr lang="en-US" sz="1100" dirty="0" smtClean="0">
                <a:solidFill>
                  <a:schemeClr val="tx2"/>
                </a:solidFill>
                <a:latin typeface="+mj-lt"/>
              </a:rPr>
              <a:t>communicate</a:t>
            </a:r>
            <a:r>
              <a:rPr lang="en-US" sz="1100" dirty="0">
                <a:solidFill>
                  <a:schemeClr val="tx2"/>
                </a:solidFill>
                <a:latin typeface="+mj-lt"/>
              </a:rPr>
              <a:t>, and then they do their magic. </a:t>
            </a:r>
          </a:p>
        </p:txBody>
      </p:sp>
      <p:sp>
        <p:nvSpPr>
          <p:cNvPr id="19" name="Rectangle 18"/>
          <p:cNvSpPr/>
          <p:nvPr/>
        </p:nvSpPr>
        <p:spPr>
          <a:xfrm>
            <a:off x="457731" y="4636341"/>
            <a:ext cx="1942372" cy="1200137"/>
          </a:xfrm>
          <a:prstGeom prst="rect">
            <a:avLst/>
          </a:prstGeom>
        </p:spPr>
        <p:txBody>
          <a:bodyPr wrap="square" lIns="0" tIns="0" rIns="0" bIns="0">
            <a:spAutoFit/>
          </a:bodyPr>
          <a:lstStyle/>
          <a:p>
            <a:pPr marL="1588" lvl="3" indent="-1588">
              <a:lnSpc>
                <a:spcPct val="120000"/>
              </a:lnSpc>
              <a:buFont typeface="Calibri" panose="020F0502020204030204" pitchFamily="34" charset="0"/>
              <a:buChar char="​"/>
            </a:pPr>
            <a:r>
              <a:rPr lang="en-US" sz="1100" i="1" dirty="0">
                <a:solidFill>
                  <a:schemeClr val="accent2"/>
                </a:solidFill>
              </a:rPr>
              <a:t>After: </a:t>
            </a:r>
            <a:r>
              <a:rPr lang="en-US" sz="1100" i="1" dirty="0" smtClean="0">
                <a:solidFill>
                  <a:schemeClr val="accent2"/>
                </a:solidFill>
              </a:rPr>
              <a:t/>
            </a:r>
            <a:br>
              <a:rPr lang="en-US" sz="1100" i="1" dirty="0" smtClean="0">
                <a:solidFill>
                  <a:schemeClr val="accent2"/>
                </a:solidFill>
              </a:rPr>
            </a:br>
            <a:r>
              <a:rPr lang="en-US" sz="1100" dirty="0">
                <a:solidFill>
                  <a:schemeClr val="tx2"/>
                </a:solidFill>
                <a:latin typeface="+mj-lt"/>
              </a:rPr>
              <a:t>The team turns my words into pictures, clarifies thinking through diagrams, and lays out type and pictures in visually compelling ways. </a:t>
            </a:r>
          </a:p>
        </p:txBody>
      </p:sp>
    </p:spTree>
    <p:extLst>
      <p:ext uri="{BB962C8B-B14F-4D97-AF65-F5344CB8AC3E}">
        <p14:creationId xmlns:p14="http://schemas.microsoft.com/office/powerpoint/2010/main" val="21398225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Grids </a:t>
            </a:r>
            <a:r>
              <a:rPr lang="en-US" dirty="0" smtClean="0"/>
              <a:t>A</a:t>
            </a:r>
            <a:r>
              <a:rPr lang="en" dirty="0" smtClean="0"/>
              <a:t>dd </a:t>
            </a:r>
            <a:br>
              <a:rPr lang="en" dirty="0" smtClean="0"/>
            </a:br>
            <a:r>
              <a:rPr lang="en-US" dirty="0" smtClean="0"/>
              <a:t>S</a:t>
            </a:r>
            <a:r>
              <a:rPr lang="en" dirty="0" smtClean="0"/>
              <a:t>tructure</a:t>
            </a:r>
            <a:endParaRPr lang="en-US" dirty="0"/>
          </a:p>
        </p:txBody>
      </p:sp>
      <p:sp>
        <p:nvSpPr>
          <p:cNvPr id="3" name="Text Placeholder 2"/>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31808769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was made with structure</a:t>
            </a:r>
            <a:endParaRPr lang="en-US" dirty="0"/>
          </a:p>
        </p:txBody>
      </p:sp>
      <p:sp>
        <p:nvSpPr>
          <p:cNvPr id="8" name="Content Placeholder 7"/>
          <p:cNvSpPr>
            <a:spLocks noGrp="1"/>
          </p:cNvSpPr>
          <p:nvPr>
            <p:ph idx="1"/>
          </p:nvPr>
        </p:nvSpPr>
        <p:spPr>
          <a:xfrm>
            <a:off x="457732" y="2765425"/>
            <a:ext cx="2640628" cy="3633786"/>
          </a:xfrm>
        </p:spPr>
        <p:txBody>
          <a:bodyPr/>
          <a:lstStyle/>
          <a:p>
            <a:r>
              <a:rPr lang="en-US" dirty="0" smtClean="0"/>
              <a:t>Grids are everywhere in nature. Our skeletal system is what makes humans have a similar shape and structure. The leaf to the right has a strong vein structure. The grid system helps us identify things that are alike.</a:t>
            </a:r>
          </a:p>
          <a:p>
            <a:pPr lvl="2"/>
            <a:r>
              <a:rPr lang="en-US" dirty="0" smtClean="0"/>
              <a:t>Because slidedocs have dense content, grids serve a more important function for them than they do with slides. Grids provide structure from which to organize your images and text and keeps your layouts tidy.</a:t>
            </a:r>
          </a:p>
        </p:txBody>
      </p:sp>
      <p:sp>
        <p:nvSpPr>
          <p:cNvPr id="10" name="Content Placeholder 9"/>
          <p:cNvSpPr>
            <a:spLocks noGrp="1"/>
          </p:cNvSpPr>
          <p:nvPr>
            <p:ph idx="11"/>
          </p:nvPr>
        </p:nvSpPr>
        <p:spPr>
          <a:xfrm>
            <a:off x="3256668" y="2765425"/>
            <a:ext cx="2640628" cy="3633786"/>
          </a:xfrm>
        </p:spPr>
        <p:txBody>
          <a:bodyPr/>
          <a:lstStyle/>
          <a:p>
            <a:pPr lvl="2">
              <a:buNone/>
            </a:pPr>
            <a:r>
              <a:rPr lang="en-US" dirty="0" smtClean="0"/>
              <a:t>Grids help you determine the placement </a:t>
            </a:r>
            <a:br>
              <a:rPr lang="en-US" dirty="0" smtClean="0"/>
            </a:br>
            <a:r>
              <a:rPr lang="en-US" dirty="0" smtClean="0"/>
              <a:t>of images by giving them a spine to which they can align. Aligning images to a grid makes it feel like they have a sense of place, as if they have a space they “belong” in.</a:t>
            </a:r>
          </a:p>
          <a:p>
            <a:pPr lvl="2"/>
            <a:r>
              <a:rPr lang="en-US" dirty="0" smtClean="0"/>
              <a:t>Laying out the type within a grid determines the width of your text. In slidedocs, long text blocks should be arranged in columns. The grid determines how wide you make the columns.</a:t>
            </a:r>
          </a:p>
        </p:txBody>
      </p:sp>
      <p:pic>
        <p:nvPicPr>
          <p:cNvPr id="14" name="Picture 2" descr="http://4.bp.blogspot.com/-h1gA7OKgTSg/UD-q4sSYT0I/AAAAAAAAAU4/Hy2JWmpwhy8/s1600/Freeman_maple_leaf.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94" r="126"/>
          <a:stretch/>
        </p:blipFill>
        <p:spPr bwMode="auto">
          <a:xfrm rot="10800000" flipH="1">
            <a:off x="6556163" y="1134598"/>
            <a:ext cx="2589588" cy="57234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3256668" y="5240130"/>
            <a:ext cx="2640628" cy="835613"/>
            <a:chOff x="-5002935" y="5563598"/>
            <a:chExt cx="1787720" cy="835613"/>
          </a:xfrm>
        </p:grpSpPr>
        <p:sp>
          <p:nvSpPr>
            <p:cNvPr id="21" name="TextBox 20"/>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next page has an example of a magazine layout.  After that, you’ll see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the </a:t>
              </a:r>
              <a:r>
                <a:rPr lang="en-US" sz="1100" i="1" dirty="0">
                  <a:solidFill>
                    <a:schemeClr val="accent2"/>
                  </a:solidFill>
                </a:rPr>
                <a:t>underlying grid used to create it.</a:t>
              </a:r>
            </a:p>
          </p:txBody>
        </p:sp>
        <p:cxnSp>
          <p:nvCxnSpPr>
            <p:cNvPr id="22" name="Straight Connector 2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70084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GRIDS IN USE</a:t>
            </a:r>
            <a:endParaRPr lang="en-US" dirty="0"/>
          </a:p>
        </p:txBody>
      </p:sp>
      <p:sp>
        <p:nvSpPr>
          <p:cNvPr id="6" name="Content Placeholder 5"/>
          <p:cNvSpPr>
            <a:spLocks noGrp="1"/>
          </p:cNvSpPr>
          <p:nvPr>
            <p:ph idx="12"/>
          </p:nvPr>
        </p:nvSpPr>
        <p:spPr/>
        <p:txBody>
          <a:bodyPr/>
          <a:lstStyle/>
          <a:p>
            <a:r>
              <a:rPr lang="en-US" dirty="0" smtClean="0"/>
              <a:t>Publications have structure.</a:t>
            </a:r>
          </a:p>
          <a:p>
            <a:pPr lvl="2"/>
            <a:r>
              <a:rPr lang="en-US" dirty="0" smtClean="0"/>
              <a:t>On the left, we overlaid a grid over the structure of a magazine spread.</a:t>
            </a:r>
          </a:p>
          <a:p>
            <a:pPr lvl="2"/>
            <a:r>
              <a:rPr lang="en-US" dirty="0" smtClean="0"/>
              <a:t>This grid is constructed so you can insert text and place images anywhere within the grid, and it looks tidy.</a:t>
            </a:r>
          </a:p>
          <a:p>
            <a:pPr lvl="2"/>
            <a:r>
              <a:rPr lang="en-US" dirty="0" smtClean="0"/>
              <a:t>Each page in the article has images and text that fall neatly into this structural system and naturally look organized.</a:t>
            </a:r>
          </a:p>
          <a:p>
            <a:pPr lvl="2"/>
            <a:r>
              <a:rPr lang="en-US" dirty="0" smtClean="0"/>
              <a:t>Like publications, slidedocs also need to have a grid. Granted, the grid for this magazine article was developed by a professional designer and is more complex than you’ll need for a slidedoc. </a:t>
            </a:r>
          </a:p>
        </p:txBody>
      </p:sp>
      <p:sp>
        <p:nvSpPr>
          <p:cNvPr id="10" name="Text Placeholder 9"/>
          <p:cNvSpPr>
            <a:spLocks noGrp="1"/>
          </p:cNvSpPr>
          <p:nvPr>
            <p:ph type="body" sz="quarter" idx="14"/>
          </p:nvPr>
        </p:nvSpPr>
        <p:spPr/>
        <p:txBody>
          <a:bodyPr/>
          <a:lstStyle/>
          <a:p>
            <a:r>
              <a:rPr lang="en-US" dirty="0" smtClean="0"/>
              <a:t>Layout courtesy of: </a:t>
            </a:r>
            <a:r>
              <a:rPr lang="en-US" u="sng" dirty="0" smtClean="0">
                <a:hlinkClick r:id="rId2"/>
              </a:rPr>
              <a:t>http://content-magazine.com/welcome</a:t>
            </a:r>
            <a:r>
              <a:rPr lang="en-US" u="sng" dirty="0" smtClean="0"/>
              <a:t>/ </a:t>
            </a:r>
            <a:endParaRPr lang="en-US" u="sng" dirty="0"/>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tretch/>
        </p:blipFill>
        <p:spPr bwMode="gray">
          <a:xfrm>
            <a:off x="0" y="1139198"/>
            <a:ext cx="3934620" cy="5260014"/>
          </a:xfrm>
          <a:prstGeom prst="rect">
            <a:avLst/>
          </a:prstGeom>
          <a:ln>
            <a:solidFill>
              <a:schemeClr val="bg2"/>
            </a:solidFill>
          </a:ln>
        </p:spPr>
      </p:pic>
      <p:sp>
        <p:nvSpPr>
          <p:cNvPr id="9" name="Rectangle 8">
            <a:hlinkClick r:id="rId4"/>
          </p:cNvPr>
          <p:cNvSpPr/>
          <p:nvPr/>
        </p:nvSpPr>
        <p:spPr bwMode="gray">
          <a:xfrm>
            <a:off x="6043787" y="599217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DOWNLOAD 10% OF SLIDE:OLOGY FREE</a:t>
            </a:r>
            <a:endParaRPr lang="en-US" sz="850" cap="all" dirty="0">
              <a:solidFill>
                <a:schemeClr val="accent5"/>
              </a:solidFill>
              <a:latin typeface="+mj-lt"/>
            </a:endParaRPr>
          </a:p>
        </p:txBody>
      </p:sp>
      <p:sp>
        <p:nvSpPr>
          <p:cNvPr id="11" name="Rectangle 10"/>
          <p:cNvSpPr/>
          <p:nvPr/>
        </p:nvSpPr>
        <p:spPr bwMode="gray">
          <a:xfrm>
            <a:off x="5905183" y="5864777"/>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35782834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133" y="381423"/>
            <a:ext cx="8964754" cy="621420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728" y="0"/>
            <a:ext cx="9144000" cy="6858000"/>
            <a:chOff x="14728" y="0"/>
            <a:chExt cx="9144000" cy="6858000"/>
          </a:xfrm>
        </p:grpSpPr>
        <p:cxnSp>
          <p:nvCxnSpPr>
            <p:cNvPr id="11" name="Straight Connector 10"/>
            <p:cNvCxnSpPr/>
            <p:nvPr/>
          </p:nvCxnSpPr>
          <p:spPr>
            <a:xfrm>
              <a:off x="8701862" y="0"/>
              <a:ext cx="0" cy="685800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595" y="0"/>
              <a:ext cx="0" cy="685800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19755" y="463751"/>
              <a:ext cx="133946" cy="5940660"/>
              <a:chOff x="2439593" y="460786"/>
              <a:chExt cx="133946" cy="5929501"/>
            </a:xfrm>
          </p:grpSpPr>
          <p:cxnSp>
            <p:nvCxnSpPr>
              <p:cNvPr id="29" name="Straight Connector 28"/>
              <p:cNvCxnSpPr/>
              <p:nvPr/>
            </p:nvCxnSpPr>
            <p:spPr>
              <a:xfrm>
                <a:off x="24395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73539"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6610808" y="463751"/>
              <a:ext cx="133947" cy="5940660"/>
              <a:chOff x="4510764" y="463727"/>
              <a:chExt cx="133947" cy="5926560"/>
            </a:xfrm>
          </p:grpSpPr>
          <p:cxnSp>
            <p:nvCxnSpPr>
              <p:cNvPr id="27" name="Straight Connector 26"/>
              <p:cNvCxnSpPr/>
              <p:nvPr/>
            </p:nvCxnSpPr>
            <p:spPr>
              <a:xfrm>
                <a:off x="4510764" y="463727"/>
                <a:ext cx="0" cy="592656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44711" y="463727"/>
                <a:ext cx="0" cy="592656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71595" y="2356361"/>
              <a:ext cx="8230264" cy="131014"/>
              <a:chOff x="456867" y="1353825"/>
              <a:chExt cx="8230264" cy="131014"/>
            </a:xfrm>
          </p:grpSpPr>
          <p:cxnSp>
            <p:nvCxnSpPr>
              <p:cNvPr id="25" name="Straight Connector 24"/>
              <p:cNvCxnSpPr/>
              <p:nvPr/>
            </p:nvCxnSpPr>
            <p:spPr>
              <a:xfrm rot="16200000">
                <a:off x="4571999" y="-2761307"/>
                <a:ext cx="0" cy="8230264"/>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56867" y="1484838"/>
                <a:ext cx="8230264" cy="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72902" y="463751"/>
              <a:ext cx="2089746" cy="5940660"/>
              <a:chOff x="483793" y="460786"/>
              <a:chExt cx="2089746" cy="5929501"/>
            </a:xfrm>
          </p:grpSpPr>
          <p:cxnSp>
            <p:nvCxnSpPr>
              <p:cNvPr id="22" name="Straight Connector 21"/>
              <p:cNvCxnSpPr/>
              <p:nvPr/>
            </p:nvCxnSpPr>
            <p:spPr>
              <a:xfrm>
                <a:off x="24395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73539"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37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14728" y="6404410"/>
              <a:ext cx="9144000" cy="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4728" y="463350"/>
              <a:ext cx="9144000" cy="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71595" y="4380386"/>
              <a:ext cx="8230264" cy="131014"/>
              <a:chOff x="456867" y="1353825"/>
              <a:chExt cx="8230264" cy="131014"/>
            </a:xfrm>
          </p:grpSpPr>
          <p:cxnSp>
            <p:nvCxnSpPr>
              <p:cNvPr id="20" name="Straight Connector 19"/>
              <p:cNvCxnSpPr/>
              <p:nvPr/>
            </p:nvCxnSpPr>
            <p:spPr>
              <a:xfrm rot="16200000">
                <a:off x="4571999" y="-2761307"/>
                <a:ext cx="0" cy="8230264"/>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56867" y="1484838"/>
                <a:ext cx="8230264" cy="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smtClean="0"/>
              <a:t>Typical slidedoc 4x3 Grid</a:t>
            </a:r>
            <a:endParaRPr lang="en-US" dirty="0"/>
          </a:p>
        </p:txBody>
      </p:sp>
      <p:sp>
        <p:nvSpPr>
          <p:cNvPr id="8" name="TextBox 7"/>
          <p:cNvSpPr txBox="1"/>
          <p:nvPr/>
        </p:nvSpPr>
        <p:spPr>
          <a:xfrm>
            <a:off x="891709" y="5209046"/>
            <a:ext cx="1392882" cy="461665"/>
          </a:xfrm>
          <a:prstGeom prst="rect">
            <a:avLst/>
          </a:prstGeom>
          <a:noFill/>
        </p:spPr>
        <p:txBody>
          <a:bodyPr wrap="square" lIns="0" tIns="0" rIns="0" bIns="0" rtlCol="0">
            <a:spAutoFit/>
          </a:bodyPr>
          <a:lstStyle/>
          <a:p>
            <a:r>
              <a:rPr lang="en-US" sz="1500" i="1" dirty="0" smtClean="0">
                <a:solidFill>
                  <a:schemeClr val="accent2"/>
                </a:solidFill>
                <a:latin typeface="Georgia" pitchFamily="18" charset="0"/>
              </a:rPr>
              <a:t>4 squares horizontally</a:t>
            </a:r>
          </a:p>
        </p:txBody>
      </p:sp>
      <p:sp>
        <p:nvSpPr>
          <p:cNvPr id="9" name="TextBox 8"/>
          <p:cNvSpPr txBox="1"/>
          <p:nvPr/>
        </p:nvSpPr>
        <p:spPr>
          <a:xfrm>
            <a:off x="6545655" y="1261921"/>
            <a:ext cx="1021026" cy="461665"/>
          </a:xfrm>
          <a:prstGeom prst="rect">
            <a:avLst/>
          </a:prstGeom>
          <a:noFill/>
        </p:spPr>
        <p:txBody>
          <a:bodyPr wrap="square" lIns="0" tIns="0" rIns="0" bIns="0" rtlCol="0">
            <a:spAutoFit/>
          </a:bodyPr>
          <a:lstStyle>
            <a:defPPr>
              <a:defRPr lang="en-US"/>
            </a:defPPr>
            <a:lvl1pPr algn="ctr">
              <a:defRPr sz="1600" i="1">
                <a:solidFill>
                  <a:schemeClr val="accent3"/>
                </a:solidFill>
                <a:latin typeface="Georgia" pitchFamily="18" charset="0"/>
              </a:defRPr>
            </a:lvl1pPr>
          </a:lstStyle>
          <a:p>
            <a:pPr algn="r"/>
            <a:r>
              <a:rPr lang="en-US" sz="1500" dirty="0"/>
              <a:t>3 </a:t>
            </a:r>
            <a:r>
              <a:rPr lang="en-US" sz="1500" dirty="0" smtClean="0"/>
              <a:t>squares vertically</a:t>
            </a:r>
            <a:endParaRPr lang="en-US" sz="1500" dirty="0"/>
          </a:p>
        </p:txBody>
      </p:sp>
    </p:spTree>
    <p:extLst>
      <p:ext uri="{BB962C8B-B14F-4D97-AF65-F5344CB8AC3E}">
        <p14:creationId xmlns:p14="http://schemas.microsoft.com/office/powerpoint/2010/main" val="395471598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Grids create consistent organization</a:t>
            </a:r>
            <a:endParaRPr lang="en-US" dirty="0"/>
          </a:p>
        </p:txBody>
      </p:sp>
      <p:grpSp>
        <p:nvGrpSpPr>
          <p:cNvPr id="55" name="Group 54"/>
          <p:cNvGrpSpPr/>
          <p:nvPr/>
        </p:nvGrpSpPr>
        <p:grpSpPr bwMode="gray">
          <a:xfrm>
            <a:off x="457732" y="1816100"/>
            <a:ext cx="8203717" cy="4323874"/>
            <a:chOff x="465403" y="1555125"/>
            <a:chExt cx="8203717" cy="4323874"/>
          </a:xfrm>
        </p:grpSpPr>
        <p:sp>
          <p:nvSpPr>
            <p:cNvPr id="10" name="Right Arrow 9"/>
            <p:cNvSpPr/>
            <p:nvPr/>
          </p:nvSpPr>
          <p:spPr bwMode="gray">
            <a:xfrm>
              <a:off x="5711774" y="3828594"/>
              <a:ext cx="528889" cy="162654"/>
            </a:xfrm>
            <a:prstGeom prst="rightArrow">
              <a:avLst>
                <a:gd name="adj1" fmla="val 60811"/>
                <a:gd name="adj2" fmla="val 47297"/>
              </a:avLst>
            </a:prstGeom>
            <a:solidFill>
              <a:srgbClr val="E7B800"/>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Bent Arrow 10"/>
            <p:cNvSpPr/>
            <p:nvPr/>
          </p:nvSpPr>
          <p:spPr bwMode="gray">
            <a:xfrm rot="16200000" flipV="1">
              <a:off x="3059208" y="4648251"/>
              <a:ext cx="375363" cy="988457"/>
            </a:xfrm>
            <a:prstGeom prst="bentArrow">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Bent Arrow 11"/>
            <p:cNvSpPr/>
            <p:nvPr/>
          </p:nvSpPr>
          <p:spPr bwMode="gray">
            <a:xfrm rot="5400000">
              <a:off x="3059208" y="1914435"/>
              <a:ext cx="375363" cy="988457"/>
            </a:xfrm>
            <a:prstGeom prst="bentArrow">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5403" y="1945810"/>
              <a:ext cx="2286000" cy="17097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3120" y="2995135"/>
              <a:ext cx="2286000" cy="17117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5" name="TextBox 14"/>
            <p:cNvSpPr txBox="1"/>
            <p:nvPr/>
          </p:nvSpPr>
          <p:spPr bwMode="gray">
            <a:xfrm>
              <a:off x="465404" y="1555125"/>
              <a:ext cx="2225698" cy="385010"/>
            </a:xfrm>
            <a:prstGeom prst="rect">
              <a:avLst/>
            </a:prstGeom>
          </p:spPr>
          <p:txBody>
            <a:bodyPr vert="horz" wrap="square" lIns="0" tIns="0" rIns="0" bIns="0" numCol="1" spcCol="228600" rtlCol="0" anchor="ctr">
              <a:noAutofit/>
            </a:bodyPr>
            <a:lstStyle/>
            <a:p>
              <a:pPr>
                <a:lnSpc>
                  <a:spcPct val="110000"/>
                </a:lnSpc>
              </a:pPr>
              <a:r>
                <a:rPr lang="en-US" sz="1100" i="1" dirty="0">
                  <a:solidFill>
                    <a:schemeClr val="accent2"/>
                  </a:solidFill>
                </a:rPr>
                <a:t>Original content</a:t>
              </a:r>
            </a:p>
          </p:txBody>
        </p:sp>
        <p:sp>
          <p:nvSpPr>
            <p:cNvPr id="17" name="TextBox 16"/>
            <p:cNvSpPr txBox="1"/>
            <p:nvPr/>
          </p:nvSpPr>
          <p:spPr bwMode="gray">
            <a:xfrm>
              <a:off x="465403" y="3781491"/>
              <a:ext cx="2049522" cy="385010"/>
            </a:xfrm>
            <a:prstGeom prst="rect">
              <a:avLst/>
            </a:prstGeom>
          </p:spPr>
          <p:txBody>
            <a:bodyPr vert="horz" wrap="square" lIns="0" tIns="0" rIns="0" bIns="0" numCol="1" spcCol="228600" rtlCol="0" anchor="ctr">
              <a:noAutofit/>
            </a:bodyPr>
            <a:lstStyle/>
            <a:p>
              <a:pPr>
                <a:lnSpc>
                  <a:spcPct val="110000"/>
                </a:lnSpc>
              </a:pPr>
              <a:r>
                <a:rPr lang="en-US" sz="1100" i="1" dirty="0">
                  <a:solidFill>
                    <a:schemeClr val="accent2"/>
                  </a:solidFill>
                </a:rPr>
                <a:t>Identify grid</a:t>
              </a:r>
            </a:p>
          </p:txBody>
        </p:sp>
        <p:sp>
          <p:nvSpPr>
            <p:cNvPr id="18" name="Rectangle 17"/>
            <p:cNvSpPr>
              <a:spLocks noChangeAspect="1"/>
            </p:cNvSpPr>
            <p:nvPr/>
          </p:nvSpPr>
          <p:spPr bwMode="gray">
            <a:xfrm>
              <a:off x="465403" y="4164498"/>
              <a:ext cx="2286000" cy="1714501"/>
            </a:xfrm>
            <a:prstGeom prst="rect">
              <a:avLst/>
            </a:prstGeom>
            <a:solidFill>
              <a:schemeClr val="bg1"/>
            </a:solidFill>
            <a:ln>
              <a:solidFill>
                <a:schemeClr val="bg2"/>
              </a:solidFill>
            </a:ln>
            <a:effectLst>
              <a:outerShdw blurRad="6350" dist="38100" dir="3180000" algn="tl" rotWithShape="0">
                <a:prstClr val="black">
                  <a:alpha val="8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418733" y="2995135"/>
              <a:ext cx="2286000" cy="17117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1" name="Group 20"/>
            <p:cNvGrpSpPr>
              <a:grpSpLocks noChangeAspect="1"/>
            </p:cNvGrpSpPr>
            <p:nvPr/>
          </p:nvGrpSpPr>
          <p:grpSpPr bwMode="gray">
            <a:xfrm>
              <a:off x="465403" y="4164498"/>
              <a:ext cx="2286000" cy="1714500"/>
              <a:chOff x="14728" y="0"/>
              <a:chExt cx="9144000" cy="6858000"/>
            </a:xfrm>
          </p:grpSpPr>
          <p:cxnSp>
            <p:nvCxnSpPr>
              <p:cNvPr id="22" name="Straight Connector 21"/>
              <p:cNvCxnSpPr/>
              <p:nvPr/>
            </p:nvCxnSpPr>
            <p:spPr bwMode="gray">
              <a:xfrm>
                <a:off x="8701864"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gray">
              <a:xfrm>
                <a:off x="471595"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bwMode="gray">
              <a:xfrm>
                <a:off x="3125720" y="463751"/>
                <a:ext cx="133946" cy="5940660"/>
                <a:chOff x="2439593" y="460786"/>
                <a:chExt cx="133946" cy="5929501"/>
              </a:xfrm>
            </p:grpSpPr>
            <p:cxnSp>
              <p:nvCxnSpPr>
                <p:cNvPr id="36" name="Straight Connector 35"/>
                <p:cNvCxnSpPr/>
                <p:nvPr/>
              </p:nvCxnSpPr>
              <p:spPr bwMode="gray">
                <a:xfrm>
                  <a:off x="2439593"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gray">
                <a:xfrm>
                  <a:off x="2573539"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bwMode="gray">
              <a:xfrm>
                <a:off x="5913791" y="463751"/>
                <a:ext cx="133947" cy="5940660"/>
                <a:chOff x="4510764" y="463727"/>
                <a:chExt cx="133947" cy="5926560"/>
              </a:xfrm>
            </p:grpSpPr>
            <p:cxnSp>
              <p:nvCxnSpPr>
                <p:cNvPr id="34" name="Straight Connector 33"/>
                <p:cNvCxnSpPr/>
                <p:nvPr/>
              </p:nvCxnSpPr>
              <p:spPr bwMode="gray">
                <a:xfrm>
                  <a:off x="4510764"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gray">
                <a:xfrm>
                  <a:off x="4644711"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gray">
              <a:xfrm>
                <a:off x="471595" y="2356361"/>
                <a:ext cx="8230264" cy="131014"/>
                <a:chOff x="456867" y="1353825"/>
                <a:chExt cx="8230264" cy="131014"/>
              </a:xfrm>
            </p:grpSpPr>
            <p:cxnSp>
              <p:nvCxnSpPr>
                <p:cNvPr id="32" name="Straight Connector 31"/>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bwMode="gray">
              <a:xfrm>
                <a:off x="14728" y="640441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728" y="46335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bwMode="gray">
              <a:xfrm>
                <a:off x="471595" y="4380386"/>
                <a:ext cx="8230264" cy="131014"/>
                <a:chOff x="456867" y="1353825"/>
                <a:chExt cx="8230264" cy="131014"/>
              </a:xfrm>
            </p:grpSpPr>
            <p:cxnSp>
              <p:nvCxnSpPr>
                <p:cNvPr id="30" name="Straight Connector 29"/>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a:grpSpLocks noChangeAspect="1"/>
            </p:cNvGrpSpPr>
            <p:nvPr/>
          </p:nvGrpSpPr>
          <p:grpSpPr bwMode="gray">
            <a:xfrm>
              <a:off x="3418733" y="2991969"/>
              <a:ext cx="2286000" cy="1714500"/>
              <a:chOff x="14728" y="0"/>
              <a:chExt cx="9144000" cy="6858000"/>
            </a:xfrm>
          </p:grpSpPr>
          <p:cxnSp>
            <p:nvCxnSpPr>
              <p:cNvPr id="39" name="Straight Connector 38"/>
              <p:cNvCxnSpPr/>
              <p:nvPr/>
            </p:nvCxnSpPr>
            <p:spPr bwMode="gray">
              <a:xfrm>
                <a:off x="8701862"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a:off x="471595"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bwMode="gray">
              <a:xfrm>
                <a:off x="3125720" y="463751"/>
                <a:ext cx="133946" cy="5940660"/>
                <a:chOff x="2439593" y="460786"/>
                <a:chExt cx="133946" cy="5929501"/>
              </a:xfrm>
            </p:grpSpPr>
            <p:cxnSp>
              <p:nvCxnSpPr>
                <p:cNvPr id="53" name="Straight Connector 52"/>
                <p:cNvCxnSpPr/>
                <p:nvPr/>
              </p:nvCxnSpPr>
              <p:spPr bwMode="gray">
                <a:xfrm>
                  <a:off x="2439593"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2573539"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bwMode="gray">
              <a:xfrm>
                <a:off x="5913791" y="463751"/>
                <a:ext cx="133947" cy="5940660"/>
                <a:chOff x="4510764" y="463727"/>
                <a:chExt cx="133947" cy="5926560"/>
              </a:xfrm>
            </p:grpSpPr>
            <p:cxnSp>
              <p:nvCxnSpPr>
                <p:cNvPr id="51" name="Straight Connector 50"/>
                <p:cNvCxnSpPr/>
                <p:nvPr/>
              </p:nvCxnSpPr>
              <p:spPr bwMode="gray">
                <a:xfrm>
                  <a:off x="4510764"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4644711"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bwMode="gray">
              <a:xfrm>
                <a:off x="471595" y="2356361"/>
                <a:ext cx="8230264" cy="131014"/>
                <a:chOff x="456867" y="1353825"/>
                <a:chExt cx="8230264" cy="131014"/>
              </a:xfrm>
            </p:grpSpPr>
            <p:cxnSp>
              <p:nvCxnSpPr>
                <p:cNvPr id="49" name="Straight Connector 48"/>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bwMode="gray">
              <a:xfrm>
                <a:off x="14728" y="640441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14728" y="46335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gray">
              <a:xfrm>
                <a:off x="471595" y="4380386"/>
                <a:ext cx="8230264" cy="131014"/>
                <a:chOff x="456867" y="1353825"/>
                <a:chExt cx="8230264" cy="131014"/>
              </a:xfrm>
            </p:grpSpPr>
            <p:cxnSp>
              <p:nvCxnSpPr>
                <p:cNvPr id="47" name="Straight Connector 46"/>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grpSp>
      <p:sp>
        <p:nvSpPr>
          <p:cNvPr id="64" name="TextBox 63"/>
          <p:cNvSpPr txBox="1"/>
          <p:nvPr/>
        </p:nvSpPr>
        <p:spPr>
          <a:xfrm>
            <a:off x="6375449" y="2780351"/>
            <a:ext cx="1828268" cy="44929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Clean and organized result</a:t>
            </a:r>
          </a:p>
        </p:txBody>
      </p:sp>
      <p:sp>
        <p:nvSpPr>
          <p:cNvPr id="66" name="TextBox 65"/>
          <p:cNvSpPr txBox="1"/>
          <p:nvPr/>
        </p:nvSpPr>
        <p:spPr>
          <a:xfrm>
            <a:off x="3411062" y="2806820"/>
            <a:ext cx="1828268" cy="44929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Content flowed into grid</a:t>
            </a:r>
          </a:p>
        </p:txBody>
      </p:sp>
    </p:spTree>
    <p:extLst>
      <p:ext uri="{BB962C8B-B14F-4D97-AF65-F5344CB8AC3E}">
        <p14:creationId xmlns:p14="http://schemas.microsoft.com/office/powerpoint/2010/main" val="3564526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right tool for the right job</a:t>
            </a:r>
            <a:endParaRPr lang="en-US" dirty="0"/>
          </a:p>
        </p:txBody>
      </p:sp>
      <p:sp>
        <p:nvSpPr>
          <p:cNvPr id="9" name="Text Placeholder 8"/>
          <p:cNvSpPr>
            <a:spLocks noGrp="1"/>
          </p:cNvSpPr>
          <p:nvPr>
            <p:ph type="body" idx="10"/>
          </p:nvPr>
        </p:nvSpPr>
        <p:spPr/>
        <p:txBody>
          <a:bodyPr/>
          <a:lstStyle/>
          <a:p>
            <a:r>
              <a:rPr lang="en-US" dirty="0" smtClean="0"/>
              <a:t>Presentations play a vital role in many settings, but they need additional</a:t>
            </a:r>
            <a:br>
              <a:rPr lang="en-US" dirty="0" smtClean="0"/>
            </a:br>
            <a:r>
              <a:rPr lang="en-US" dirty="0" smtClean="0"/>
              <a:t>support through slidedocs to continue the momentum.</a:t>
            </a:r>
          </a:p>
        </p:txBody>
      </p:sp>
      <p:sp>
        <p:nvSpPr>
          <p:cNvPr id="18" name="TextBox 17"/>
          <p:cNvSpPr txBox="1"/>
          <p:nvPr/>
        </p:nvSpPr>
        <p:spPr bwMode="gray">
          <a:xfrm>
            <a:off x="6103623" y="2954090"/>
            <a:ext cx="1253066"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Conversation</a:t>
            </a:r>
            <a:endParaRPr lang="en-US" sz="1100" dirty="0">
              <a:solidFill>
                <a:schemeClr val="tx2"/>
              </a:solidFill>
              <a:latin typeface="+mj-lt"/>
            </a:endParaRPr>
          </a:p>
        </p:txBody>
      </p:sp>
      <p:grpSp>
        <p:nvGrpSpPr>
          <p:cNvPr id="19" name="Group 27"/>
          <p:cNvGrpSpPr>
            <a:grpSpLocks noChangeAspect="1"/>
          </p:cNvGrpSpPr>
          <p:nvPr/>
        </p:nvGrpSpPr>
        <p:grpSpPr bwMode="gray">
          <a:xfrm>
            <a:off x="6241059" y="2088661"/>
            <a:ext cx="978195" cy="691283"/>
            <a:chOff x="1863" y="1443"/>
            <a:chExt cx="2032" cy="1436"/>
          </a:xfrm>
        </p:grpSpPr>
        <p:sp>
          <p:nvSpPr>
            <p:cNvPr id="20" name="Freeform 28"/>
            <p:cNvSpPr>
              <a:spLocks/>
            </p:cNvSpPr>
            <p:nvPr/>
          </p:nvSpPr>
          <p:spPr bwMode="gray">
            <a:xfrm>
              <a:off x="2900" y="1443"/>
              <a:ext cx="995" cy="895"/>
            </a:xfrm>
            <a:custGeom>
              <a:avLst/>
              <a:gdLst>
                <a:gd name="T0" fmla="*/ 421 w 421"/>
                <a:gd name="T1" fmla="*/ 183 h 379"/>
                <a:gd name="T2" fmla="*/ 195 w 421"/>
                <a:gd name="T3" fmla="*/ 0 h 379"/>
                <a:gd name="T4" fmla="*/ 0 w 421"/>
                <a:gd name="T5" fmla="*/ 91 h 379"/>
                <a:gd name="T6" fmla="*/ 205 w 421"/>
                <a:gd name="T7" fmla="*/ 340 h 379"/>
                <a:gd name="T8" fmla="*/ 204 w 421"/>
                <a:gd name="T9" fmla="*/ 367 h 379"/>
                <a:gd name="T10" fmla="*/ 343 w 421"/>
                <a:gd name="T11" fmla="*/ 378 h 379"/>
                <a:gd name="T12" fmla="*/ 338 w 421"/>
                <a:gd name="T13" fmla="*/ 368 h 379"/>
                <a:gd name="T14" fmla="*/ 338 w 421"/>
                <a:gd name="T15" fmla="*/ 325 h 379"/>
                <a:gd name="T16" fmla="*/ 338 w 421"/>
                <a:gd name="T17" fmla="*/ 325 h 379"/>
                <a:gd name="T18" fmla="*/ 421 w 421"/>
                <a:gd name="T19" fmla="*/ 18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 h="379">
                  <a:moveTo>
                    <a:pt x="421" y="183"/>
                  </a:moveTo>
                  <a:cubicBezTo>
                    <a:pt x="421" y="82"/>
                    <a:pt x="320" y="0"/>
                    <a:pt x="195" y="0"/>
                  </a:cubicBezTo>
                  <a:cubicBezTo>
                    <a:pt x="112" y="0"/>
                    <a:pt x="39" y="37"/>
                    <a:pt x="0" y="91"/>
                  </a:cubicBezTo>
                  <a:cubicBezTo>
                    <a:pt x="120" y="131"/>
                    <a:pt x="205" y="228"/>
                    <a:pt x="205" y="340"/>
                  </a:cubicBezTo>
                  <a:cubicBezTo>
                    <a:pt x="205" y="349"/>
                    <a:pt x="205" y="358"/>
                    <a:pt x="204" y="367"/>
                  </a:cubicBezTo>
                  <a:cubicBezTo>
                    <a:pt x="248" y="370"/>
                    <a:pt x="319" y="375"/>
                    <a:pt x="343" y="378"/>
                  </a:cubicBezTo>
                  <a:cubicBezTo>
                    <a:pt x="343" y="378"/>
                    <a:pt x="357" y="379"/>
                    <a:pt x="338" y="368"/>
                  </a:cubicBezTo>
                  <a:cubicBezTo>
                    <a:pt x="329" y="364"/>
                    <a:pt x="310" y="343"/>
                    <a:pt x="338" y="325"/>
                  </a:cubicBezTo>
                  <a:cubicBezTo>
                    <a:pt x="338" y="325"/>
                    <a:pt x="338" y="325"/>
                    <a:pt x="338" y="325"/>
                  </a:cubicBezTo>
                  <a:cubicBezTo>
                    <a:pt x="389" y="291"/>
                    <a:pt x="421" y="240"/>
                    <a:pt x="421" y="18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9"/>
            <p:cNvSpPr>
              <a:spLocks/>
            </p:cNvSpPr>
            <p:nvPr/>
          </p:nvSpPr>
          <p:spPr bwMode="gray">
            <a:xfrm>
              <a:off x="1863" y="1648"/>
              <a:ext cx="1484" cy="1231"/>
            </a:xfrm>
            <a:custGeom>
              <a:avLst/>
              <a:gdLst>
                <a:gd name="T0" fmla="*/ 314 w 628"/>
                <a:gd name="T1" fmla="*/ 0 h 521"/>
                <a:gd name="T2" fmla="*/ 0 w 628"/>
                <a:gd name="T3" fmla="*/ 253 h 521"/>
                <a:gd name="T4" fmla="*/ 115 w 628"/>
                <a:gd name="T5" fmla="*/ 449 h 521"/>
                <a:gd name="T6" fmla="*/ 123 w 628"/>
                <a:gd name="T7" fmla="*/ 454 h 521"/>
                <a:gd name="T8" fmla="*/ 136 w 628"/>
                <a:gd name="T9" fmla="*/ 470 h 521"/>
                <a:gd name="T10" fmla="*/ 135 w 628"/>
                <a:gd name="T11" fmla="*/ 470 h 521"/>
                <a:gd name="T12" fmla="*/ 139 w 628"/>
                <a:gd name="T13" fmla="*/ 488 h 521"/>
                <a:gd name="T14" fmla="*/ 119 w 628"/>
                <a:gd name="T15" fmla="*/ 521 h 521"/>
                <a:gd name="T16" fmla="*/ 319 w 628"/>
                <a:gd name="T17" fmla="*/ 506 h 521"/>
                <a:gd name="T18" fmla="*/ 356 w 628"/>
                <a:gd name="T19" fmla="*/ 504 h 521"/>
                <a:gd name="T20" fmla="*/ 357 w 628"/>
                <a:gd name="T21" fmla="*/ 504 h 521"/>
                <a:gd name="T22" fmla="*/ 628 w 628"/>
                <a:gd name="T23" fmla="*/ 253 h 521"/>
                <a:gd name="T24" fmla="*/ 314 w 628"/>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521">
                  <a:moveTo>
                    <a:pt x="314" y="0"/>
                  </a:moveTo>
                  <a:cubicBezTo>
                    <a:pt x="141" y="0"/>
                    <a:pt x="0" y="114"/>
                    <a:pt x="0" y="253"/>
                  </a:cubicBezTo>
                  <a:cubicBezTo>
                    <a:pt x="0" y="329"/>
                    <a:pt x="42" y="400"/>
                    <a:pt x="115" y="449"/>
                  </a:cubicBezTo>
                  <a:cubicBezTo>
                    <a:pt x="123" y="454"/>
                    <a:pt x="123" y="454"/>
                    <a:pt x="123" y="454"/>
                  </a:cubicBezTo>
                  <a:cubicBezTo>
                    <a:pt x="127" y="458"/>
                    <a:pt x="132" y="464"/>
                    <a:pt x="136" y="470"/>
                  </a:cubicBezTo>
                  <a:cubicBezTo>
                    <a:pt x="135" y="470"/>
                    <a:pt x="135" y="470"/>
                    <a:pt x="135" y="470"/>
                  </a:cubicBezTo>
                  <a:cubicBezTo>
                    <a:pt x="139" y="476"/>
                    <a:pt x="140" y="483"/>
                    <a:pt x="139" y="488"/>
                  </a:cubicBezTo>
                  <a:cubicBezTo>
                    <a:pt x="139" y="503"/>
                    <a:pt x="128" y="515"/>
                    <a:pt x="119" y="521"/>
                  </a:cubicBezTo>
                  <a:cubicBezTo>
                    <a:pt x="168" y="516"/>
                    <a:pt x="262" y="510"/>
                    <a:pt x="319" y="506"/>
                  </a:cubicBezTo>
                  <a:cubicBezTo>
                    <a:pt x="332" y="506"/>
                    <a:pt x="344" y="505"/>
                    <a:pt x="356" y="504"/>
                  </a:cubicBezTo>
                  <a:cubicBezTo>
                    <a:pt x="357" y="504"/>
                    <a:pt x="357" y="504"/>
                    <a:pt x="357" y="504"/>
                  </a:cubicBezTo>
                  <a:cubicBezTo>
                    <a:pt x="512" y="487"/>
                    <a:pt x="628" y="379"/>
                    <a:pt x="628" y="253"/>
                  </a:cubicBezTo>
                  <a:cubicBezTo>
                    <a:pt x="628" y="114"/>
                    <a:pt x="487" y="0"/>
                    <a:pt x="31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31"/>
            <p:cNvSpPr>
              <a:spLocks noChangeShapeType="1"/>
            </p:cNvSpPr>
            <p:nvPr/>
          </p:nvSpPr>
          <p:spPr bwMode="gray">
            <a:xfrm>
              <a:off x="2390" y="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32"/>
            <p:cNvSpPr>
              <a:spLocks noChangeShapeType="1"/>
            </p:cNvSpPr>
            <p:nvPr/>
          </p:nvSpPr>
          <p:spPr bwMode="gray">
            <a:xfrm>
              <a:off x="2390" y="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4"/>
          <p:cNvGrpSpPr>
            <a:grpSpLocks noChangeAspect="1"/>
          </p:cNvGrpSpPr>
          <p:nvPr/>
        </p:nvGrpSpPr>
        <p:grpSpPr bwMode="gray">
          <a:xfrm>
            <a:off x="6193481" y="4937057"/>
            <a:ext cx="614444" cy="419835"/>
            <a:chOff x="2146" y="1658"/>
            <a:chExt cx="1465" cy="1001"/>
          </a:xfrm>
          <a:solidFill>
            <a:schemeClr val="accent4"/>
          </a:solidFill>
        </p:grpSpPr>
        <p:sp>
          <p:nvSpPr>
            <p:cNvPr id="25" name="Freeform 45"/>
            <p:cNvSpPr>
              <a:spLocks/>
            </p:cNvSpPr>
            <p:nvPr/>
          </p:nvSpPr>
          <p:spPr bwMode="gray">
            <a:xfrm>
              <a:off x="2189" y="2194"/>
              <a:ext cx="1377" cy="465"/>
            </a:xfrm>
            <a:custGeom>
              <a:avLst/>
              <a:gdLst>
                <a:gd name="T0" fmla="*/ 297 w 583"/>
                <a:gd name="T1" fmla="*/ 90 h 197"/>
                <a:gd name="T2" fmla="*/ 291 w 583"/>
                <a:gd name="T3" fmla="*/ 93 h 197"/>
                <a:gd name="T4" fmla="*/ 285 w 583"/>
                <a:gd name="T5" fmla="*/ 90 h 197"/>
                <a:gd name="T6" fmla="*/ 195 w 583"/>
                <a:gd name="T7" fmla="*/ 0 h 197"/>
                <a:gd name="T8" fmla="*/ 0 w 583"/>
                <a:gd name="T9" fmla="*/ 196 h 197"/>
                <a:gd name="T10" fmla="*/ 6 w 583"/>
                <a:gd name="T11" fmla="*/ 197 h 197"/>
                <a:gd name="T12" fmla="*/ 578 w 583"/>
                <a:gd name="T13" fmla="*/ 197 h 197"/>
                <a:gd name="T14" fmla="*/ 583 w 583"/>
                <a:gd name="T15" fmla="*/ 197 h 197"/>
                <a:gd name="T16" fmla="*/ 387 w 583"/>
                <a:gd name="T17" fmla="*/ 0 h 197"/>
                <a:gd name="T18" fmla="*/ 297 w 583"/>
                <a:gd name="T19"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97">
                  <a:moveTo>
                    <a:pt x="297" y="90"/>
                  </a:moveTo>
                  <a:cubicBezTo>
                    <a:pt x="295" y="92"/>
                    <a:pt x="293" y="93"/>
                    <a:pt x="291" y="93"/>
                  </a:cubicBezTo>
                  <a:cubicBezTo>
                    <a:pt x="289" y="93"/>
                    <a:pt x="287" y="92"/>
                    <a:pt x="285" y="90"/>
                  </a:cubicBezTo>
                  <a:cubicBezTo>
                    <a:pt x="195" y="0"/>
                    <a:pt x="195" y="0"/>
                    <a:pt x="195" y="0"/>
                  </a:cubicBezTo>
                  <a:cubicBezTo>
                    <a:pt x="0" y="196"/>
                    <a:pt x="0" y="196"/>
                    <a:pt x="0" y="196"/>
                  </a:cubicBezTo>
                  <a:cubicBezTo>
                    <a:pt x="2" y="197"/>
                    <a:pt x="4" y="197"/>
                    <a:pt x="6" y="197"/>
                  </a:cubicBezTo>
                  <a:cubicBezTo>
                    <a:pt x="578" y="197"/>
                    <a:pt x="578" y="197"/>
                    <a:pt x="578" y="197"/>
                  </a:cubicBezTo>
                  <a:cubicBezTo>
                    <a:pt x="580" y="197"/>
                    <a:pt x="581" y="197"/>
                    <a:pt x="583" y="197"/>
                  </a:cubicBezTo>
                  <a:cubicBezTo>
                    <a:pt x="387" y="0"/>
                    <a:pt x="387" y="0"/>
                    <a:pt x="387" y="0"/>
                  </a:cubicBezTo>
                  <a:lnTo>
                    <a:pt x="29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6"/>
            <p:cNvSpPr>
              <a:spLocks/>
            </p:cNvSpPr>
            <p:nvPr/>
          </p:nvSpPr>
          <p:spPr bwMode="gray">
            <a:xfrm>
              <a:off x="3129" y="1691"/>
              <a:ext cx="482" cy="947"/>
            </a:xfrm>
            <a:custGeom>
              <a:avLst/>
              <a:gdLst>
                <a:gd name="T0" fmla="*/ 199 w 204"/>
                <a:gd name="T1" fmla="*/ 401 h 401"/>
                <a:gd name="T2" fmla="*/ 204 w 204"/>
                <a:gd name="T3" fmla="*/ 386 h 401"/>
                <a:gd name="T4" fmla="*/ 204 w 204"/>
                <a:gd name="T5" fmla="*/ 10 h 401"/>
                <a:gd name="T6" fmla="*/ 202 w 204"/>
                <a:gd name="T7" fmla="*/ 0 h 401"/>
                <a:gd name="T8" fmla="*/ 0 w 204"/>
                <a:gd name="T9" fmla="*/ 202 h 401"/>
                <a:gd name="T10" fmla="*/ 199 w 204"/>
                <a:gd name="T11" fmla="*/ 401 h 401"/>
              </a:gdLst>
              <a:ahLst/>
              <a:cxnLst>
                <a:cxn ang="0">
                  <a:pos x="T0" y="T1"/>
                </a:cxn>
                <a:cxn ang="0">
                  <a:pos x="T2" y="T3"/>
                </a:cxn>
                <a:cxn ang="0">
                  <a:pos x="T4" y="T5"/>
                </a:cxn>
                <a:cxn ang="0">
                  <a:pos x="T6" y="T7"/>
                </a:cxn>
                <a:cxn ang="0">
                  <a:pos x="T8" y="T9"/>
                </a:cxn>
                <a:cxn ang="0">
                  <a:pos x="T10" y="T11"/>
                </a:cxn>
              </a:cxnLst>
              <a:rect l="0" t="0" r="r" b="b"/>
              <a:pathLst>
                <a:path w="204" h="401">
                  <a:moveTo>
                    <a:pt x="199" y="401"/>
                  </a:moveTo>
                  <a:cubicBezTo>
                    <a:pt x="202" y="397"/>
                    <a:pt x="204" y="392"/>
                    <a:pt x="204" y="386"/>
                  </a:cubicBezTo>
                  <a:cubicBezTo>
                    <a:pt x="204" y="10"/>
                    <a:pt x="204" y="10"/>
                    <a:pt x="204" y="10"/>
                  </a:cubicBezTo>
                  <a:cubicBezTo>
                    <a:pt x="204" y="6"/>
                    <a:pt x="203" y="3"/>
                    <a:pt x="202" y="0"/>
                  </a:cubicBezTo>
                  <a:cubicBezTo>
                    <a:pt x="0" y="202"/>
                    <a:pt x="0" y="202"/>
                    <a:pt x="0" y="202"/>
                  </a:cubicBezTo>
                  <a:lnTo>
                    <a:pt x="19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7"/>
            <p:cNvSpPr>
              <a:spLocks/>
            </p:cNvSpPr>
            <p:nvPr/>
          </p:nvSpPr>
          <p:spPr bwMode="gray">
            <a:xfrm>
              <a:off x="2146" y="1693"/>
              <a:ext cx="477" cy="942"/>
            </a:xfrm>
            <a:custGeom>
              <a:avLst/>
              <a:gdLst>
                <a:gd name="T0" fmla="*/ 2 w 202"/>
                <a:gd name="T1" fmla="*/ 0 h 399"/>
                <a:gd name="T2" fmla="*/ 0 w 202"/>
                <a:gd name="T3" fmla="*/ 9 h 399"/>
                <a:gd name="T4" fmla="*/ 0 w 202"/>
                <a:gd name="T5" fmla="*/ 385 h 399"/>
                <a:gd name="T6" fmla="*/ 4 w 202"/>
                <a:gd name="T7" fmla="*/ 399 h 399"/>
                <a:gd name="T8" fmla="*/ 202 w 202"/>
                <a:gd name="T9" fmla="*/ 201 h 399"/>
                <a:gd name="T10" fmla="*/ 2 w 202"/>
                <a:gd name="T11" fmla="*/ 0 h 399"/>
              </a:gdLst>
              <a:ahLst/>
              <a:cxnLst>
                <a:cxn ang="0">
                  <a:pos x="T0" y="T1"/>
                </a:cxn>
                <a:cxn ang="0">
                  <a:pos x="T2" y="T3"/>
                </a:cxn>
                <a:cxn ang="0">
                  <a:pos x="T4" y="T5"/>
                </a:cxn>
                <a:cxn ang="0">
                  <a:pos x="T6" y="T7"/>
                </a:cxn>
                <a:cxn ang="0">
                  <a:pos x="T8" y="T9"/>
                </a:cxn>
                <a:cxn ang="0">
                  <a:pos x="T10" y="T11"/>
                </a:cxn>
              </a:cxnLst>
              <a:rect l="0" t="0" r="r" b="b"/>
              <a:pathLst>
                <a:path w="202" h="399">
                  <a:moveTo>
                    <a:pt x="2" y="0"/>
                  </a:moveTo>
                  <a:cubicBezTo>
                    <a:pt x="1" y="3"/>
                    <a:pt x="0" y="6"/>
                    <a:pt x="0" y="9"/>
                  </a:cubicBezTo>
                  <a:cubicBezTo>
                    <a:pt x="0" y="385"/>
                    <a:pt x="0" y="385"/>
                    <a:pt x="0" y="385"/>
                  </a:cubicBezTo>
                  <a:cubicBezTo>
                    <a:pt x="0" y="390"/>
                    <a:pt x="2" y="395"/>
                    <a:pt x="4" y="399"/>
                  </a:cubicBezTo>
                  <a:cubicBezTo>
                    <a:pt x="202" y="201"/>
                    <a:pt x="202" y="201"/>
                    <a:pt x="202" y="20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
            <p:cNvSpPr>
              <a:spLocks/>
            </p:cNvSpPr>
            <p:nvPr/>
          </p:nvSpPr>
          <p:spPr bwMode="gray">
            <a:xfrm>
              <a:off x="2174" y="1658"/>
              <a:ext cx="1406" cy="699"/>
            </a:xfrm>
            <a:custGeom>
              <a:avLst/>
              <a:gdLst>
                <a:gd name="T0" fmla="*/ 291 w 595"/>
                <a:gd name="T1" fmla="*/ 293 h 296"/>
                <a:gd name="T2" fmla="*/ 297 w 595"/>
                <a:gd name="T3" fmla="*/ 296 h 296"/>
                <a:gd name="T4" fmla="*/ 303 w 595"/>
                <a:gd name="T5" fmla="*/ 293 h 296"/>
                <a:gd name="T6" fmla="*/ 595 w 595"/>
                <a:gd name="T7" fmla="*/ 3 h 296"/>
                <a:gd name="T8" fmla="*/ 584 w 595"/>
                <a:gd name="T9" fmla="*/ 0 h 296"/>
                <a:gd name="T10" fmla="*/ 12 w 595"/>
                <a:gd name="T11" fmla="*/ 0 h 296"/>
                <a:gd name="T12" fmla="*/ 0 w 595"/>
                <a:gd name="T13" fmla="*/ 3 h 296"/>
                <a:gd name="T14" fmla="*/ 291 w 595"/>
                <a:gd name="T15" fmla="*/ 293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296">
                  <a:moveTo>
                    <a:pt x="291" y="293"/>
                  </a:moveTo>
                  <a:cubicBezTo>
                    <a:pt x="293" y="295"/>
                    <a:pt x="295" y="296"/>
                    <a:pt x="297" y="296"/>
                  </a:cubicBezTo>
                  <a:cubicBezTo>
                    <a:pt x="299" y="296"/>
                    <a:pt x="301" y="295"/>
                    <a:pt x="303" y="293"/>
                  </a:cubicBezTo>
                  <a:cubicBezTo>
                    <a:pt x="595" y="3"/>
                    <a:pt x="595" y="3"/>
                    <a:pt x="595" y="3"/>
                  </a:cubicBezTo>
                  <a:cubicBezTo>
                    <a:pt x="591" y="1"/>
                    <a:pt x="588" y="0"/>
                    <a:pt x="584" y="0"/>
                  </a:cubicBezTo>
                  <a:cubicBezTo>
                    <a:pt x="12" y="0"/>
                    <a:pt x="12" y="0"/>
                    <a:pt x="12" y="0"/>
                  </a:cubicBezTo>
                  <a:cubicBezTo>
                    <a:pt x="8" y="0"/>
                    <a:pt x="4" y="1"/>
                    <a:pt x="0" y="3"/>
                  </a:cubicBezTo>
                  <a:lnTo>
                    <a:pt x="29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Box 28"/>
          <p:cNvSpPr txBox="1"/>
          <p:nvPr/>
        </p:nvSpPr>
        <p:spPr bwMode="gray">
          <a:xfrm>
            <a:off x="5874170" y="5511033"/>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E-mail</a:t>
            </a:r>
            <a:endParaRPr lang="en-US" sz="1100" dirty="0">
              <a:solidFill>
                <a:schemeClr val="tx2"/>
              </a:solidFill>
              <a:latin typeface="+mj-lt"/>
            </a:endParaRPr>
          </a:p>
        </p:txBody>
      </p:sp>
      <p:grpSp>
        <p:nvGrpSpPr>
          <p:cNvPr id="30" name="Group 52"/>
          <p:cNvGrpSpPr>
            <a:grpSpLocks noChangeAspect="1"/>
          </p:cNvGrpSpPr>
          <p:nvPr/>
        </p:nvGrpSpPr>
        <p:grpSpPr bwMode="gray">
          <a:xfrm>
            <a:off x="2123389" y="2021395"/>
            <a:ext cx="680825" cy="793313"/>
            <a:chOff x="2070" y="1223"/>
            <a:chExt cx="1616" cy="1883"/>
          </a:xfrm>
        </p:grpSpPr>
        <p:sp>
          <p:nvSpPr>
            <p:cNvPr id="31" name="Freeform 53"/>
            <p:cNvSpPr>
              <a:spLocks/>
            </p:cNvSpPr>
            <p:nvPr/>
          </p:nvSpPr>
          <p:spPr bwMode="gray">
            <a:xfrm>
              <a:off x="2155" y="1488"/>
              <a:ext cx="1464" cy="1001"/>
            </a:xfrm>
            <a:custGeom>
              <a:avLst/>
              <a:gdLst>
                <a:gd name="T0" fmla="*/ 620 w 620"/>
                <a:gd name="T1" fmla="*/ 400 h 424"/>
                <a:gd name="T2" fmla="*/ 596 w 620"/>
                <a:gd name="T3" fmla="*/ 424 h 424"/>
                <a:gd name="T4" fmla="*/ 24 w 620"/>
                <a:gd name="T5" fmla="*/ 424 h 424"/>
                <a:gd name="T6" fmla="*/ 0 w 620"/>
                <a:gd name="T7" fmla="*/ 400 h 424"/>
                <a:gd name="T8" fmla="*/ 0 w 620"/>
                <a:gd name="T9" fmla="*/ 24 h 424"/>
                <a:gd name="T10" fmla="*/ 24 w 620"/>
                <a:gd name="T11" fmla="*/ 0 h 424"/>
                <a:gd name="T12" fmla="*/ 596 w 620"/>
                <a:gd name="T13" fmla="*/ 0 h 424"/>
                <a:gd name="T14" fmla="*/ 620 w 620"/>
                <a:gd name="T15" fmla="*/ 24 h 424"/>
                <a:gd name="T16" fmla="*/ 620 w 620"/>
                <a:gd name="T17" fmla="*/ 40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424">
                  <a:moveTo>
                    <a:pt x="620" y="400"/>
                  </a:moveTo>
                  <a:cubicBezTo>
                    <a:pt x="620" y="413"/>
                    <a:pt x="609" y="424"/>
                    <a:pt x="596" y="424"/>
                  </a:cubicBezTo>
                  <a:cubicBezTo>
                    <a:pt x="24" y="424"/>
                    <a:pt x="24" y="424"/>
                    <a:pt x="24" y="424"/>
                  </a:cubicBezTo>
                  <a:cubicBezTo>
                    <a:pt x="11" y="424"/>
                    <a:pt x="0" y="413"/>
                    <a:pt x="0" y="400"/>
                  </a:cubicBezTo>
                  <a:cubicBezTo>
                    <a:pt x="0" y="24"/>
                    <a:pt x="0" y="24"/>
                    <a:pt x="0" y="24"/>
                  </a:cubicBezTo>
                  <a:cubicBezTo>
                    <a:pt x="0" y="11"/>
                    <a:pt x="11" y="0"/>
                    <a:pt x="24" y="0"/>
                  </a:cubicBezTo>
                  <a:cubicBezTo>
                    <a:pt x="596" y="0"/>
                    <a:pt x="596" y="0"/>
                    <a:pt x="596" y="0"/>
                  </a:cubicBezTo>
                  <a:cubicBezTo>
                    <a:pt x="609" y="0"/>
                    <a:pt x="620" y="11"/>
                    <a:pt x="620" y="24"/>
                  </a:cubicBezTo>
                  <a:lnTo>
                    <a:pt x="620" y="400"/>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2" name="Oval 54"/>
            <p:cNvSpPr>
              <a:spLocks noChangeArrowheads="1"/>
            </p:cNvSpPr>
            <p:nvPr/>
          </p:nvSpPr>
          <p:spPr bwMode="gray">
            <a:xfrm>
              <a:off x="3093" y="1804"/>
              <a:ext cx="392" cy="3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3" name="Oval 55"/>
            <p:cNvSpPr>
              <a:spLocks noChangeArrowheads="1"/>
            </p:cNvSpPr>
            <p:nvPr/>
          </p:nvSpPr>
          <p:spPr bwMode="gray">
            <a:xfrm>
              <a:off x="3128" y="1840"/>
              <a:ext cx="321" cy="321"/>
            </a:xfrm>
            <a:prstGeom prst="ellipse">
              <a:avLst/>
            </a:pr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4" name="Freeform 56"/>
            <p:cNvSpPr>
              <a:spLocks/>
            </p:cNvSpPr>
            <p:nvPr/>
          </p:nvSpPr>
          <p:spPr bwMode="gray">
            <a:xfrm>
              <a:off x="3109" y="1913"/>
              <a:ext cx="180" cy="154"/>
            </a:xfrm>
            <a:custGeom>
              <a:avLst/>
              <a:gdLst>
                <a:gd name="T0" fmla="*/ 0 w 180"/>
                <a:gd name="T1" fmla="*/ 154 h 154"/>
                <a:gd name="T2" fmla="*/ 180 w 180"/>
                <a:gd name="T3" fmla="*/ 88 h 154"/>
                <a:gd name="T4" fmla="*/ 14 w 180"/>
                <a:gd name="T5" fmla="*/ 0 h 154"/>
                <a:gd name="T6" fmla="*/ 0 w 180"/>
                <a:gd name="T7" fmla="*/ 154 h 154"/>
              </a:gdLst>
              <a:ahLst/>
              <a:cxnLst>
                <a:cxn ang="0">
                  <a:pos x="T0" y="T1"/>
                </a:cxn>
                <a:cxn ang="0">
                  <a:pos x="T2" y="T3"/>
                </a:cxn>
                <a:cxn ang="0">
                  <a:pos x="T4" y="T5"/>
                </a:cxn>
                <a:cxn ang="0">
                  <a:pos x="T6" y="T7"/>
                </a:cxn>
              </a:cxnLst>
              <a:rect l="0" t="0" r="r" b="b"/>
              <a:pathLst>
                <a:path w="180" h="154">
                  <a:moveTo>
                    <a:pt x="0" y="154"/>
                  </a:moveTo>
                  <a:lnTo>
                    <a:pt x="180" y="88"/>
                  </a:lnTo>
                  <a:lnTo>
                    <a:pt x="14" y="0"/>
                  </a:lnTo>
                  <a:lnTo>
                    <a:pt x="0"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5" name="Freeform 57"/>
            <p:cNvSpPr>
              <a:spLocks/>
            </p:cNvSpPr>
            <p:nvPr/>
          </p:nvSpPr>
          <p:spPr bwMode="gray">
            <a:xfrm>
              <a:off x="3109" y="1913"/>
              <a:ext cx="180" cy="154"/>
            </a:xfrm>
            <a:custGeom>
              <a:avLst/>
              <a:gdLst>
                <a:gd name="T0" fmla="*/ 0 w 180"/>
                <a:gd name="T1" fmla="*/ 154 h 154"/>
                <a:gd name="T2" fmla="*/ 180 w 180"/>
                <a:gd name="T3" fmla="*/ 88 h 154"/>
                <a:gd name="T4" fmla="*/ 14 w 180"/>
                <a:gd name="T5" fmla="*/ 0 h 154"/>
              </a:gdLst>
              <a:ahLst/>
              <a:cxnLst>
                <a:cxn ang="0">
                  <a:pos x="T0" y="T1"/>
                </a:cxn>
                <a:cxn ang="0">
                  <a:pos x="T2" y="T3"/>
                </a:cxn>
                <a:cxn ang="0">
                  <a:pos x="T4" y="T5"/>
                </a:cxn>
              </a:cxnLst>
              <a:rect l="0" t="0" r="r" b="b"/>
              <a:pathLst>
                <a:path w="180" h="154">
                  <a:moveTo>
                    <a:pt x="0" y="154"/>
                  </a:moveTo>
                  <a:lnTo>
                    <a:pt x="180" y="8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6" name="Freeform 58"/>
            <p:cNvSpPr>
              <a:spLocks/>
            </p:cNvSpPr>
            <p:nvPr/>
          </p:nvSpPr>
          <p:spPr bwMode="gray">
            <a:xfrm>
              <a:off x="3109" y="2234"/>
              <a:ext cx="378" cy="29"/>
            </a:xfrm>
            <a:custGeom>
              <a:avLst/>
              <a:gdLst>
                <a:gd name="T0" fmla="*/ 160 w 160"/>
                <a:gd name="T1" fmla="*/ 7 h 12"/>
                <a:gd name="T2" fmla="*/ 155 w 160"/>
                <a:gd name="T3" fmla="*/ 12 h 12"/>
                <a:gd name="T4" fmla="*/ 6 w 160"/>
                <a:gd name="T5" fmla="*/ 12 h 12"/>
                <a:gd name="T6" fmla="*/ 0 w 160"/>
                <a:gd name="T7" fmla="*/ 7 h 12"/>
                <a:gd name="T8" fmla="*/ 0 w 160"/>
                <a:gd name="T9" fmla="*/ 6 h 12"/>
                <a:gd name="T10" fmla="*/ 6 w 160"/>
                <a:gd name="T11" fmla="*/ 0 h 12"/>
                <a:gd name="T12" fmla="*/ 155 w 160"/>
                <a:gd name="T13" fmla="*/ 0 h 12"/>
                <a:gd name="T14" fmla="*/ 160 w 160"/>
                <a:gd name="T15" fmla="*/ 6 h 12"/>
                <a:gd name="T16" fmla="*/ 160 w 16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60" y="7"/>
                  </a:moveTo>
                  <a:cubicBezTo>
                    <a:pt x="160" y="10"/>
                    <a:pt x="158" y="12"/>
                    <a:pt x="155" y="12"/>
                  </a:cubicBezTo>
                  <a:cubicBezTo>
                    <a:pt x="6" y="12"/>
                    <a:pt x="6" y="12"/>
                    <a:pt x="6" y="12"/>
                  </a:cubicBezTo>
                  <a:cubicBezTo>
                    <a:pt x="2" y="12"/>
                    <a:pt x="0" y="10"/>
                    <a:pt x="0" y="7"/>
                  </a:cubicBezTo>
                  <a:cubicBezTo>
                    <a:pt x="0" y="6"/>
                    <a:pt x="0" y="6"/>
                    <a:pt x="0" y="6"/>
                  </a:cubicBezTo>
                  <a:cubicBezTo>
                    <a:pt x="0" y="2"/>
                    <a:pt x="2" y="0"/>
                    <a:pt x="6" y="0"/>
                  </a:cubicBezTo>
                  <a:cubicBezTo>
                    <a:pt x="155" y="0"/>
                    <a:pt x="155" y="0"/>
                    <a:pt x="155" y="0"/>
                  </a:cubicBezTo>
                  <a:cubicBezTo>
                    <a:pt x="158" y="0"/>
                    <a:pt x="160" y="2"/>
                    <a:pt x="160" y="6"/>
                  </a:cubicBezTo>
                  <a:lnTo>
                    <a:pt x="16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7" name="Freeform 59"/>
            <p:cNvSpPr>
              <a:spLocks/>
            </p:cNvSpPr>
            <p:nvPr/>
          </p:nvSpPr>
          <p:spPr bwMode="gray">
            <a:xfrm>
              <a:off x="3109" y="2291"/>
              <a:ext cx="378" cy="28"/>
            </a:xfrm>
            <a:custGeom>
              <a:avLst/>
              <a:gdLst>
                <a:gd name="T0" fmla="*/ 160 w 160"/>
                <a:gd name="T1" fmla="*/ 7 h 12"/>
                <a:gd name="T2" fmla="*/ 155 w 160"/>
                <a:gd name="T3" fmla="*/ 12 h 12"/>
                <a:gd name="T4" fmla="*/ 6 w 160"/>
                <a:gd name="T5" fmla="*/ 12 h 12"/>
                <a:gd name="T6" fmla="*/ 0 w 160"/>
                <a:gd name="T7" fmla="*/ 7 h 12"/>
                <a:gd name="T8" fmla="*/ 0 w 160"/>
                <a:gd name="T9" fmla="*/ 6 h 12"/>
                <a:gd name="T10" fmla="*/ 6 w 160"/>
                <a:gd name="T11" fmla="*/ 0 h 12"/>
                <a:gd name="T12" fmla="*/ 155 w 160"/>
                <a:gd name="T13" fmla="*/ 0 h 12"/>
                <a:gd name="T14" fmla="*/ 160 w 160"/>
                <a:gd name="T15" fmla="*/ 6 h 12"/>
                <a:gd name="T16" fmla="*/ 160 w 16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60" y="7"/>
                  </a:moveTo>
                  <a:cubicBezTo>
                    <a:pt x="160" y="10"/>
                    <a:pt x="158" y="12"/>
                    <a:pt x="155" y="12"/>
                  </a:cubicBezTo>
                  <a:cubicBezTo>
                    <a:pt x="6" y="12"/>
                    <a:pt x="6" y="12"/>
                    <a:pt x="6" y="12"/>
                  </a:cubicBezTo>
                  <a:cubicBezTo>
                    <a:pt x="2" y="12"/>
                    <a:pt x="0" y="10"/>
                    <a:pt x="0" y="7"/>
                  </a:cubicBezTo>
                  <a:cubicBezTo>
                    <a:pt x="0" y="6"/>
                    <a:pt x="0" y="6"/>
                    <a:pt x="0" y="6"/>
                  </a:cubicBezTo>
                  <a:cubicBezTo>
                    <a:pt x="0" y="2"/>
                    <a:pt x="2" y="0"/>
                    <a:pt x="6" y="0"/>
                  </a:cubicBezTo>
                  <a:cubicBezTo>
                    <a:pt x="155" y="0"/>
                    <a:pt x="155" y="0"/>
                    <a:pt x="155" y="0"/>
                  </a:cubicBezTo>
                  <a:cubicBezTo>
                    <a:pt x="158" y="0"/>
                    <a:pt x="160" y="2"/>
                    <a:pt x="160" y="6"/>
                  </a:cubicBezTo>
                  <a:lnTo>
                    <a:pt x="16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8" name="Freeform 60"/>
            <p:cNvSpPr>
              <a:spLocks/>
            </p:cNvSpPr>
            <p:nvPr/>
          </p:nvSpPr>
          <p:spPr bwMode="gray">
            <a:xfrm>
              <a:off x="2306" y="1620"/>
              <a:ext cx="680" cy="123"/>
            </a:xfrm>
            <a:custGeom>
              <a:avLst/>
              <a:gdLst>
                <a:gd name="T0" fmla="*/ 288 w 288"/>
                <a:gd name="T1" fmla="*/ 28 h 52"/>
                <a:gd name="T2" fmla="*/ 264 w 288"/>
                <a:gd name="T3" fmla="*/ 52 h 52"/>
                <a:gd name="T4" fmla="*/ 24 w 288"/>
                <a:gd name="T5" fmla="*/ 52 h 52"/>
                <a:gd name="T6" fmla="*/ 0 w 288"/>
                <a:gd name="T7" fmla="*/ 28 h 52"/>
                <a:gd name="T8" fmla="*/ 0 w 288"/>
                <a:gd name="T9" fmla="*/ 24 h 52"/>
                <a:gd name="T10" fmla="*/ 24 w 288"/>
                <a:gd name="T11" fmla="*/ 0 h 52"/>
                <a:gd name="T12" fmla="*/ 264 w 288"/>
                <a:gd name="T13" fmla="*/ 0 h 52"/>
                <a:gd name="T14" fmla="*/ 288 w 288"/>
                <a:gd name="T15" fmla="*/ 24 h 52"/>
                <a:gd name="T16" fmla="*/ 288 w 288"/>
                <a:gd name="T1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52">
                  <a:moveTo>
                    <a:pt x="288" y="28"/>
                  </a:moveTo>
                  <a:cubicBezTo>
                    <a:pt x="288" y="41"/>
                    <a:pt x="277" y="52"/>
                    <a:pt x="264" y="52"/>
                  </a:cubicBezTo>
                  <a:cubicBezTo>
                    <a:pt x="24" y="52"/>
                    <a:pt x="24" y="52"/>
                    <a:pt x="24" y="52"/>
                  </a:cubicBezTo>
                  <a:cubicBezTo>
                    <a:pt x="11" y="52"/>
                    <a:pt x="0" y="41"/>
                    <a:pt x="0" y="28"/>
                  </a:cubicBezTo>
                  <a:cubicBezTo>
                    <a:pt x="0" y="24"/>
                    <a:pt x="0" y="24"/>
                    <a:pt x="0" y="24"/>
                  </a:cubicBezTo>
                  <a:cubicBezTo>
                    <a:pt x="0" y="11"/>
                    <a:pt x="11" y="0"/>
                    <a:pt x="24" y="0"/>
                  </a:cubicBezTo>
                  <a:cubicBezTo>
                    <a:pt x="264" y="0"/>
                    <a:pt x="264" y="0"/>
                    <a:pt x="264" y="0"/>
                  </a:cubicBezTo>
                  <a:cubicBezTo>
                    <a:pt x="277" y="0"/>
                    <a:pt x="288" y="11"/>
                    <a:pt x="288" y="24"/>
                  </a:cubicBez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9" name="Freeform 61"/>
            <p:cNvSpPr>
              <a:spLocks/>
            </p:cNvSpPr>
            <p:nvPr/>
          </p:nvSpPr>
          <p:spPr bwMode="gray">
            <a:xfrm>
              <a:off x="2268" y="1866"/>
              <a:ext cx="76" cy="75"/>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0" name="Freeform 62"/>
            <p:cNvSpPr>
              <a:spLocks/>
            </p:cNvSpPr>
            <p:nvPr/>
          </p:nvSpPr>
          <p:spPr bwMode="gray">
            <a:xfrm>
              <a:off x="2268" y="1998"/>
              <a:ext cx="76" cy="76"/>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1" name="Freeform 63"/>
            <p:cNvSpPr>
              <a:spLocks/>
            </p:cNvSpPr>
            <p:nvPr/>
          </p:nvSpPr>
          <p:spPr bwMode="gray">
            <a:xfrm>
              <a:off x="2268" y="2130"/>
              <a:ext cx="76" cy="76"/>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2" name="Freeform 64"/>
            <p:cNvSpPr>
              <a:spLocks/>
            </p:cNvSpPr>
            <p:nvPr/>
          </p:nvSpPr>
          <p:spPr bwMode="gray">
            <a:xfrm>
              <a:off x="2268" y="2263"/>
              <a:ext cx="76" cy="75"/>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3" name="Freeform 65"/>
            <p:cNvSpPr>
              <a:spLocks/>
            </p:cNvSpPr>
            <p:nvPr/>
          </p:nvSpPr>
          <p:spPr bwMode="gray">
            <a:xfrm>
              <a:off x="2381" y="1885"/>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4" name="Freeform 66"/>
            <p:cNvSpPr>
              <a:spLocks/>
            </p:cNvSpPr>
            <p:nvPr/>
          </p:nvSpPr>
          <p:spPr bwMode="gray">
            <a:xfrm>
              <a:off x="2381" y="2017"/>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5" name="Freeform 67"/>
            <p:cNvSpPr>
              <a:spLocks/>
            </p:cNvSpPr>
            <p:nvPr/>
          </p:nvSpPr>
          <p:spPr bwMode="gray">
            <a:xfrm>
              <a:off x="2381" y="2149"/>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6" name="Freeform 68"/>
            <p:cNvSpPr>
              <a:spLocks/>
            </p:cNvSpPr>
            <p:nvPr/>
          </p:nvSpPr>
          <p:spPr bwMode="gray">
            <a:xfrm>
              <a:off x="2381" y="2282"/>
              <a:ext cx="596" cy="37"/>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7" name="Freeform 69"/>
            <p:cNvSpPr>
              <a:spLocks/>
            </p:cNvSpPr>
            <p:nvPr/>
          </p:nvSpPr>
          <p:spPr bwMode="gray">
            <a:xfrm>
              <a:off x="2070" y="1356"/>
              <a:ext cx="1616" cy="113"/>
            </a:xfrm>
            <a:custGeom>
              <a:avLst/>
              <a:gdLst>
                <a:gd name="T0" fmla="*/ 684 w 684"/>
                <a:gd name="T1" fmla="*/ 24 h 48"/>
                <a:gd name="T2" fmla="*/ 662 w 684"/>
                <a:gd name="T3" fmla="*/ 48 h 48"/>
                <a:gd name="T4" fmla="*/ 22 w 684"/>
                <a:gd name="T5" fmla="*/ 48 h 48"/>
                <a:gd name="T6" fmla="*/ 0 w 684"/>
                <a:gd name="T7" fmla="*/ 24 h 48"/>
                <a:gd name="T8" fmla="*/ 0 w 684"/>
                <a:gd name="T9" fmla="*/ 24 h 48"/>
                <a:gd name="T10" fmla="*/ 22 w 684"/>
                <a:gd name="T11" fmla="*/ 0 h 48"/>
                <a:gd name="T12" fmla="*/ 662 w 684"/>
                <a:gd name="T13" fmla="*/ 0 h 48"/>
                <a:gd name="T14" fmla="*/ 684 w 68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48">
                  <a:moveTo>
                    <a:pt x="684" y="24"/>
                  </a:moveTo>
                  <a:cubicBezTo>
                    <a:pt x="684" y="37"/>
                    <a:pt x="674" y="48"/>
                    <a:pt x="662" y="48"/>
                  </a:cubicBezTo>
                  <a:cubicBezTo>
                    <a:pt x="22" y="48"/>
                    <a:pt x="22" y="48"/>
                    <a:pt x="22" y="48"/>
                  </a:cubicBezTo>
                  <a:cubicBezTo>
                    <a:pt x="10" y="48"/>
                    <a:pt x="0" y="37"/>
                    <a:pt x="0" y="24"/>
                  </a:cubicBezTo>
                  <a:cubicBezTo>
                    <a:pt x="0" y="24"/>
                    <a:pt x="0" y="24"/>
                    <a:pt x="0" y="24"/>
                  </a:cubicBezTo>
                  <a:cubicBezTo>
                    <a:pt x="0" y="11"/>
                    <a:pt x="10" y="0"/>
                    <a:pt x="22" y="0"/>
                  </a:cubicBezTo>
                  <a:cubicBezTo>
                    <a:pt x="662" y="0"/>
                    <a:pt x="662" y="0"/>
                    <a:pt x="662" y="0"/>
                  </a:cubicBezTo>
                  <a:cubicBezTo>
                    <a:pt x="674" y="0"/>
                    <a:pt x="684" y="11"/>
                    <a:pt x="684" y="2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8" name="Freeform 70"/>
            <p:cNvSpPr>
              <a:spLocks/>
            </p:cNvSpPr>
            <p:nvPr/>
          </p:nvSpPr>
          <p:spPr bwMode="gray">
            <a:xfrm>
              <a:off x="2070" y="2508"/>
              <a:ext cx="1616" cy="114"/>
            </a:xfrm>
            <a:custGeom>
              <a:avLst/>
              <a:gdLst>
                <a:gd name="T0" fmla="*/ 684 w 684"/>
                <a:gd name="T1" fmla="*/ 24 h 48"/>
                <a:gd name="T2" fmla="*/ 662 w 684"/>
                <a:gd name="T3" fmla="*/ 48 h 48"/>
                <a:gd name="T4" fmla="*/ 22 w 684"/>
                <a:gd name="T5" fmla="*/ 48 h 48"/>
                <a:gd name="T6" fmla="*/ 0 w 684"/>
                <a:gd name="T7" fmla="*/ 24 h 48"/>
                <a:gd name="T8" fmla="*/ 0 w 684"/>
                <a:gd name="T9" fmla="*/ 24 h 48"/>
                <a:gd name="T10" fmla="*/ 22 w 684"/>
                <a:gd name="T11" fmla="*/ 0 h 48"/>
                <a:gd name="T12" fmla="*/ 662 w 684"/>
                <a:gd name="T13" fmla="*/ 0 h 48"/>
                <a:gd name="T14" fmla="*/ 684 w 68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48">
                  <a:moveTo>
                    <a:pt x="684" y="24"/>
                  </a:moveTo>
                  <a:cubicBezTo>
                    <a:pt x="684" y="37"/>
                    <a:pt x="674" y="48"/>
                    <a:pt x="662" y="48"/>
                  </a:cubicBezTo>
                  <a:cubicBezTo>
                    <a:pt x="22" y="48"/>
                    <a:pt x="22" y="48"/>
                    <a:pt x="22" y="48"/>
                  </a:cubicBezTo>
                  <a:cubicBezTo>
                    <a:pt x="10" y="48"/>
                    <a:pt x="0" y="37"/>
                    <a:pt x="0" y="24"/>
                  </a:cubicBezTo>
                  <a:cubicBezTo>
                    <a:pt x="0" y="24"/>
                    <a:pt x="0" y="24"/>
                    <a:pt x="0" y="24"/>
                  </a:cubicBezTo>
                  <a:cubicBezTo>
                    <a:pt x="0" y="11"/>
                    <a:pt x="10" y="0"/>
                    <a:pt x="22" y="0"/>
                  </a:cubicBezTo>
                  <a:cubicBezTo>
                    <a:pt x="662" y="0"/>
                    <a:pt x="662" y="0"/>
                    <a:pt x="662" y="0"/>
                  </a:cubicBezTo>
                  <a:cubicBezTo>
                    <a:pt x="674" y="0"/>
                    <a:pt x="684" y="11"/>
                    <a:pt x="684" y="2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9" name="Freeform 71"/>
            <p:cNvSpPr>
              <a:spLocks/>
            </p:cNvSpPr>
            <p:nvPr/>
          </p:nvSpPr>
          <p:spPr bwMode="gray">
            <a:xfrm>
              <a:off x="2816" y="1223"/>
              <a:ext cx="123" cy="218"/>
            </a:xfrm>
            <a:custGeom>
              <a:avLst/>
              <a:gdLst>
                <a:gd name="T0" fmla="*/ 52 w 52"/>
                <a:gd name="T1" fmla="*/ 26 h 92"/>
                <a:gd name="T2" fmla="*/ 26 w 52"/>
                <a:gd name="T3" fmla="*/ 0 h 92"/>
                <a:gd name="T4" fmla="*/ 26 w 52"/>
                <a:gd name="T5" fmla="*/ 0 h 92"/>
                <a:gd name="T6" fmla="*/ 0 w 52"/>
                <a:gd name="T7" fmla="*/ 26 h 92"/>
                <a:gd name="T8" fmla="*/ 0 w 52"/>
                <a:gd name="T9" fmla="*/ 66 h 92"/>
                <a:gd name="T10" fmla="*/ 26 w 52"/>
                <a:gd name="T11" fmla="*/ 92 h 92"/>
                <a:gd name="T12" fmla="*/ 26 w 52"/>
                <a:gd name="T13" fmla="*/ 92 h 92"/>
                <a:gd name="T14" fmla="*/ 52 w 52"/>
                <a:gd name="T15" fmla="*/ 66 h 92"/>
                <a:gd name="T16" fmla="*/ 52 w 52"/>
                <a:gd name="T1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52" y="26"/>
                  </a:moveTo>
                  <a:cubicBezTo>
                    <a:pt x="52" y="12"/>
                    <a:pt x="40" y="0"/>
                    <a:pt x="26" y="0"/>
                  </a:cubicBezTo>
                  <a:cubicBezTo>
                    <a:pt x="26" y="0"/>
                    <a:pt x="26" y="0"/>
                    <a:pt x="26" y="0"/>
                  </a:cubicBezTo>
                  <a:cubicBezTo>
                    <a:pt x="12" y="0"/>
                    <a:pt x="0" y="12"/>
                    <a:pt x="0" y="26"/>
                  </a:cubicBezTo>
                  <a:cubicBezTo>
                    <a:pt x="0" y="66"/>
                    <a:pt x="0" y="66"/>
                    <a:pt x="0" y="66"/>
                  </a:cubicBezTo>
                  <a:cubicBezTo>
                    <a:pt x="0" y="80"/>
                    <a:pt x="12" y="92"/>
                    <a:pt x="26" y="92"/>
                  </a:cubicBezTo>
                  <a:cubicBezTo>
                    <a:pt x="26" y="92"/>
                    <a:pt x="26" y="92"/>
                    <a:pt x="26" y="92"/>
                  </a:cubicBezTo>
                  <a:cubicBezTo>
                    <a:pt x="40" y="92"/>
                    <a:pt x="52" y="80"/>
                    <a:pt x="52" y="66"/>
                  </a:cubicBezTo>
                  <a:lnTo>
                    <a:pt x="52" y="26"/>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50" name="Freeform 72"/>
            <p:cNvSpPr>
              <a:spLocks/>
            </p:cNvSpPr>
            <p:nvPr/>
          </p:nvSpPr>
          <p:spPr bwMode="gray">
            <a:xfrm>
              <a:off x="2807" y="2506"/>
              <a:ext cx="425" cy="600"/>
            </a:xfrm>
            <a:custGeom>
              <a:avLst/>
              <a:gdLst>
                <a:gd name="T0" fmla="*/ 173 w 180"/>
                <a:gd name="T1" fmla="*/ 217 h 254"/>
                <a:gd name="T2" fmla="*/ 167 w 180"/>
                <a:gd name="T3" fmla="*/ 246 h 254"/>
                <a:gd name="T4" fmla="*/ 165 w 180"/>
                <a:gd name="T5" fmla="*/ 247 h 254"/>
                <a:gd name="T6" fmla="*/ 136 w 180"/>
                <a:gd name="T7" fmla="*/ 241 h 254"/>
                <a:gd name="T8" fmla="*/ 7 w 180"/>
                <a:gd name="T9" fmla="*/ 37 h 254"/>
                <a:gd name="T10" fmla="*/ 13 w 180"/>
                <a:gd name="T11" fmla="*/ 8 h 254"/>
                <a:gd name="T12" fmla="*/ 15 w 180"/>
                <a:gd name="T13" fmla="*/ 7 h 254"/>
                <a:gd name="T14" fmla="*/ 44 w 180"/>
                <a:gd name="T15" fmla="*/ 13 h 254"/>
                <a:gd name="T16" fmla="*/ 173 w 180"/>
                <a:gd name="T17" fmla="*/ 2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54">
                  <a:moveTo>
                    <a:pt x="173" y="217"/>
                  </a:moveTo>
                  <a:cubicBezTo>
                    <a:pt x="180" y="227"/>
                    <a:pt x="177" y="240"/>
                    <a:pt x="167" y="246"/>
                  </a:cubicBezTo>
                  <a:cubicBezTo>
                    <a:pt x="165" y="247"/>
                    <a:pt x="165" y="247"/>
                    <a:pt x="165" y="247"/>
                  </a:cubicBezTo>
                  <a:cubicBezTo>
                    <a:pt x="155" y="254"/>
                    <a:pt x="142" y="251"/>
                    <a:pt x="136" y="241"/>
                  </a:cubicBezTo>
                  <a:cubicBezTo>
                    <a:pt x="7" y="37"/>
                    <a:pt x="7" y="37"/>
                    <a:pt x="7" y="37"/>
                  </a:cubicBezTo>
                  <a:cubicBezTo>
                    <a:pt x="0" y="27"/>
                    <a:pt x="3" y="14"/>
                    <a:pt x="13" y="8"/>
                  </a:cubicBezTo>
                  <a:cubicBezTo>
                    <a:pt x="15" y="7"/>
                    <a:pt x="15" y="7"/>
                    <a:pt x="15" y="7"/>
                  </a:cubicBezTo>
                  <a:cubicBezTo>
                    <a:pt x="25" y="0"/>
                    <a:pt x="38" y="3"/>
                    <a:pt x="44" y="13"/>
                  </a:cubicBezTo>
                  <a:lnTo>
                    <a:pt x="173" y="217"/>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51" name="Freeform 73"/>
            <p:cNvSpPr>
              <a:spLocks/>
            </p:cNvSpPr>
            <p:nvPr/>
          </p:nvSpPr>
          <p:spPr bwMode="gray">
            <a:xfrm>
              <a:off x="2504" y="2506"/>
              <a:ext cx="426" cy="600"/>
            </a:xfrm>
            <a:custGeom>
              <a:avLst/>
              <a:gdLst>
                <a:gd name="T0" fmla="*/ 7 w 180"/>
                <a:gd name="T1" fmla="*/ 217 h 254"/>
                <a:gd name="T2" fmla="*/ 13 w 180"/>
                <a:gd name="T3" fmla="*/ 246 h 254"/>
                <a:gd name="T4" fmla="*/ 15 w 180"/>
                <a:gd name="T5" fmla="*/ 247 h 254"/>
                <a:gd name="T6" fmla="*/ 44 w 180"/>
                <a:gd name="T7" fmla="*/ 241 h 254"/>
                <a:gd name="T8" fmla="*/ 173 w 180"/>
                <a:gd name="T9" fmla="*/ 37 h 254"/>
                <a:gd name="T10" fmla="*/ 167 w 180"/>
                <a:gd name="T11" fmla="*/ 8 h 254"/>
                <a:gd name="T12" fmla="*/ 165 w 180"/>
                <a:gd name="T13" fmla="*/ 7 h 254"/>
                <a:gd name="T14" fmla="*/ 136 w 180"/>
                <a:gd name="T15" fmla="*/ 13 h 254"/>
                <a:gd name="T16" fmla="*/ 7 w 180"/>
                <a:gd name="T17" fmla="*/ 2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54">
                  <a:moveTo>
                    <a:pt x="7" y="217"/>
                  </a:moveTo>
                  <a:cubicBezTo>
                    <a:pt x="0" y="227"/>
                    <a:pt x="3" y="240"/>
                    <a:pt x="13" y="246"/>
                  </a:cubicBezTo>
                  <a:cubicBezTo>
                    <a:pt x="15" y="247"/>
                    <a:pt x="15" y="247"/>
                    <a:pt x="15" y="247"/>
                  </a:cubicBezTo>
                  <a:cubicBezTo>
                    <a:pt x="25" y="254"/>
                    <a:pt x="38" y="251"/>
                    <a:pt x="44" y="241"/>
                  </a:cubicBezTo>
                  <a:cubicBezTo>
                    <a:pt x="173" y="37"/>
                    <a:pt x="173" y="37"/>
                    <a:pt x="173" y="37"/>
                  </a:cubicBezTo>
                  <a:cubicBezTo>
                    <a:pt x="180" y="27"/>
                    <a:pt x="177" y="14"/>
                    <a:pt x="167" y="8"/>
                  </a:cubicBezTo>
                  <a:cubicBezTo>
                    <a:pt x="165" y="7"/>
                    <a:pt x="165" y="7"/>
                    <a:pt x="165" y="7"/>
                  </a:cubicBezTo>
                  <a:cubicBezTo>
                    <a:pt x="155" y="0"/>
                    <a:pt x="142" y="3"/>
                    <a:pt x="136" y="13"/>
                  </a:cubicBezTo>
                  <a:lnTo>
                    <a:pt x="7" y="217"/>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grpSp>
      <p:sp>
        <p:nvSpPr>
          <p:cNvPr id="52" name="TextBox 51"/>
          <p:cNvSpPr txBox="1"/>
          <p:nvPr/>
        </p:nvSpPr>
        <p:spPr bwMode="gray">
          <a:xfrm>
            <a:off x="1837268" y="2954090"/>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Presentation</a:t>
            </a:r>
            <a:endParaRPr lang="en-US" sz="1100" dirty="0">
              <a:solidFill>
                <a:schemeClr val="tx2"/>
              </a:solidFill>
              <a:latin typeface="+mj-lt"/>
            </a:endParaRPr>
          </a:p>
        </p:txBody>
      </p:sp>
      <p:grpSp>
        <p:nvGrpSpPr>
          <p:cNvPr id="53" name="Group 77"/>
          <p:cNvGrpSpPr>
            <a:grpSpLocks noChangeAspect="1"/>
          </p:cNvGrpSpPr>
          <p:nvPr/>
        </p:nvGrpSpPr>
        <p:grpSpPr bwMode="gray">
          <a:xfrm>
            <a:off x="2214881" y="4893714"/>
            <a:ext cx="697651" cy="477014"/>
            <a:chOff x="2148" y="1660"/>
            <a:chExt cx="1464" cy="1001"/>
          </a:xfrm>
          <a:solidFill>
            <a:schemeClr val="accent4"/>
          </a:solidFill>
        </p:grpSpPr>
        <p:sp>
          <p:nvSpPr>
            <p:cNvPr id="54" name="Freeform 79"/>
            <p:cNvSpPr>
              <a:spLocks noEditPoints="1"/>
            </p:cNvSpPr>
            <p:nvPr/>
          </p:nvSpPr>
          <p:spPr bwMode="gray">
            <a:xfrm>
              <a:off x="2148" y="1660"/>
              <a:ext cx="1464" cy="1001"/>
            </a:xfrm>
            <a:custGeom>
              <a:avLst/>
              <a:gdLst>
                <a:gd name="T0" fmla="*/ 604 w 620"/>
                <a:gd name="T1" fmla="*/ 0 h 424"/>
                <a:gd name="T2" fmla="*/ 16 w 620"/>
                <a:gd name="T3" fmla="*/ 0 h 424"/>
                <a:gd name="T4" fmla="*/ 0 w 620"/>
                <a:gd name="T5" fmla="*/ 16 h 424"/>
                <a:gd name="T6" fmla="*/ 0 w 620"/>
                <a:gd name="T7" fmla="*/ 408 h 424"/>
                <a:gd name="T8" fmla="*/ 16 w 620"/>
                <a:gd name="T9" fmla="*/ 424 h 424"/>
                <a:gd name="T10" fmla="*/ 604 w 620"/>
                <a:gd name="T11" fmla="*/ 424 h 424"/>
                <a:gd name="T12" fmla="*/ 620 w 620"/>
                <a:gd name="T13" fmla="*/ 408 h 424"/>
                <a:gd name="T14" fmla="*/ 620 w 620"/>
                <a:gd name="T15" fmla="*/ 16 h 424"/>
                <a:gd name="T16" fmla="*/ 604 w 620"/>
                <a:gd name="T17" fmla="*/ 0 h 424"/>
                <a:gd name="T18" fmla="*/ 311 w 620"/>
                <a:gd name="T19" fmla="*/ 390 h 424"/>
                <a:gd name="T20" fmla="*/ 135 w 620"/>
                <a:gd name="T21" fmla="*/ 213 h 424"/>
                <a:gd name="T22" fmla="*/ 311 w 620"/>
                <a:gd name="T23" fmla="*/ 36 h 424"/>
                <a:gd name="T24" fmla="*/ 488 w 620"/>
                <a:gd name="T25" fmla="*/ 213 h 424"/>
                <a:gd name="T26" fmla="*/ 311 w 620"/>
                <a:gd name="T27" fmla="*/ 39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24">
                  <a:moveTo>
                    <a:pt x="604" y="0"/>
                  </a:moveTo>
                  <a:cubicBezTo>
                    <a:pt x="16" y="0"/>
                    <a:pt x="16" y="0"/>
                    <a:pt x="16" y="0"/>
                  </a:cubicBezTo>
                  <a:cubicBezTo>
                    <a:pt x="7" y="0"/>
                    <a:pt x="0" y="7"/>
                    <a:pt x="0" y="16"/>
                  </a:cubicBezTo>
                  <a:cubicBezTo>
                    <a:pt x="0" y="408"/>
                    <a:pt x="0" y="408"/>
                    <a:pt x="0" y="408"/>
                  </a:cubicBezTo>
                  <a:cubicBezTo>
                    <a:pt x="0" y="417"/>
                    <a:pt x="7" y="424"/>
                    <a:pt x="16" y="424"/>
                  </a:cubicBezTo>
                  <a:cubicBezTo>
                    <a:pt x="604" y="424"/>
                    <a:pt x="604" y="424"/>
                    <a:pt x="604" y="424"/>
                  </a:cubicBezTo>
                  <a:cubicBezTo>
                    <a:pt x="613" y="424"/>
                    <a:pt x="620" y="417"/>
                    <a:pt x="620" y="408"/>
                  </a:cubicBezTo>
                  <a:cubicBezTo>
                    <a:pt x="620" y="16"/>
                    <a:pt x="620" y="16"/>
                    <a:pt x="620" y="16"/>
                  </a:cubicBezTo>
                  <a:cubicBezTo>
                    <a:pt x="620" y="7"/>
                    <a:pt x="613" y="0"/>
                    <a:pt x="604" y="0"/>
                  </a:cubicBezTo>
                  <a:close/>
                  <a:moveTo>
                    <a:pt x="311" y="390"/>
                  </a:moveTo>
                  <a:cubicBezTo>
                    <a:pt x="214" y="390"/>
                    <a:pt x="135" y="311"/>
                    <a:pt x="135" y="213"/>
                  </a:cubicBezTo>
                  <a:cubicBezTo>
                    <a:pt x="135" y="116"/>
                    <a:pt x="214" y="36"/>
                    <a:pt x="311" y="36"/>
                  </a:cubicBezTo>
                  <a:cubicBezTo>
                    <a:pt x="409" y="36"/>
                    <a:pt x="488" y="116"/>
                    <a:pt x="488" y="213"/>
                  </a:cubicBezTo>
                  <a:cubicBezTo>
                    <a:pt x="488" y="311"/>
                    <a:pt x="409" y="390"/>
                    <a:pt x="31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sp>
          <p:nvSpPr>
            <p:cNvPr id="55" name="Freeform 80"/>
            <p:cNvSpPr>
              <a:spLocks/>
            </p:cNvSpPr>
            <p:nvPr/>
          </p:nvSpPr>
          <p:spPr bwMode="gray">
            <a:xfrm>
              <a:off x="2752" y="1958"/>
              <a:ext cx="360" cy="415"/>
            </a:xfrm>
            <a:custGeom>
              <a:avLst/>
              <a:gdLst>
                <a:gd name="T0" fmla="*/ 144 w 152"/>
                <a:gd name="T1" fmla="*/ 80 h 176"/>
                <a:gd name="T2" fmla="*/ 14 w 152"/>
                <a:gd name="T3" fmla="*/ 5 h 176"/>
                <a:gd name="T4" fmla="*/ 0 w 152"/>
                <a:gd name="T5" fmla="*/ 13 h 176"/>
                <a:gd name="T6" fmla="*/ 0 w 152"/>
                <a:gd name="T7" fmla="*/ 163 h 176"/>
                <a:gd name="T8" fmla="*/ 14 w 152"/>
                <a:gd name="T9" fmla="*/ 171 h 176"/>
                <a:gd name="T10" fmla="*/ 144 w 152"/>
                <a:gd name="T11" fmla="*/ 96 h 176"/>
                <a:gd name="T12" fmla="*/ 144 w 152"/>
                <a:gd name="T13" fmla="*/ 80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144" y="80"/>
                  </a:moveTo>
                  <a:cubicBezTo>
                    <a:pt x="14" y="5"/>
                    <a:pt x="14" y="5"/>
                    <a:pt x="14" y="5"/>
                  </a:cubicBezTo>
                  <a:cubicBezTo>
                    <a:pt x="6" y="0"/>
                    <a:pt x="0" y="4"/>
                    <a:pt x="0" y="13"/>
                  </a:cubicBezTo>
                  <a:cubicBezTo>
                    <a:pt x="0" y="163"/>
                    <a:pt x="0" y="163"/>
                    <a:pt x="0" y="163"/>
                  </a:cubicBezTo>
                  <a:cubicBezTo>
                    <a:pt x="0" y="172"/>
                    <a:pt x="6" y="176"/>
                    <a:pt x="14" y="171"/>
                  </a:cubicBezTo>
                  <a:cubicBezTo>
                    <a:pt x="144" y="96"/>
                    <a:pt x="144" y="96"/>
                    <a:pt x="144" y="96"/>
                  </a:cubicBezTo>
                  <a:cubicBezTo>
                    <a:pt x="152" y="92"/>
                    <a:pt x="152" y="84"/>
                    <a:pt x="1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grpSp>
      <p:sp>
        <p:nvSpPr>
          <p:cNvPr id="56" name="TextBox 55"/>
          <p:cNvSpPr txBox="1"/>
          <p:nvPr/>
        </p:nvSpPr>
        <p:spPr bwMode="gray">
          <a:xfrm>
            <a:off x="1937173" y="5511033"/>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Video</a:t>
            </a:r>
            <a:endParaRPr lang="en-US" sz="1100" dirty="0">
              <a:solidFill>
                <a:schemeClr val="tx2"/>
              </a:solidFill>
              <a:latin typeface="+mj-lt"/>
            </a:endParaRPr>
          </a:p>
        </p:txBody>
      </p:sp>
      <p:grpSp>
        <p:nvGrpSpPr>
          <p:cNvPr id="57" name="Group 84"/>
          <p:cNvGrpSpPr>
            <a:grpSpLocks noChangeAspect="1"/>
          </p:cNvGrpSpPr>
          <p:nvPr/>
        </p:nvGrpSpPr>
        <p:grpSpPr bwMode="gray">
          <a:xfrm>
            <a:off x="1759703" y="3655563"/>
            <a:ext cx="813811" cy="555009"/>
            <a:chOff x="1944" y="1520"/>
            <a:chExt cx="1871" cy="1276"/>
          </a:xfrm>
          <a:solidFill>
            <a:schemeClr val="accent2"/>
          </a:solidFill>
        </p:grpSpPr>
        <p:sp>
          <p:nvSpPr>
            <p:cNvPr id="58" name="Freeform 85"/>
            <p:cNvSpPr>
              <a:spLocks noEditPoints="1"/>
            </p:cNvSpPr>
            <p:nvPr/>
          </p:nvSpPr>
          <p:spPr bwMode="gray">
            <a:xfrm>
              <a:off x="2067" y="1520"/>
              <a:ext cx="1616" cy="1153"/>
            </a:xfrm>
            <a:custGeom>
              <a:avLst/>
              <a:gdLst>
                <a:gd name="T0" fmla="*/ 668 w 684"/>
                <a:gd name="T1" fmla="*/ 0 h 488"/>
                <a:gd name="T2" fmla="*/ 16 w 684"/>
                <a:gd name="T3" fmla="*/ 0 h 488"/>
                <a:gd name="T4" fmla="*/ 0 w 684"/>
                <a:gd name="T5" fmla="*/ 16 h 488"/>
                <a:gd name="T6" fmla="*/ 0 w 684"/>
                <a:gd name="T7" fmla="*/ 472 h 488"/>
                <a:gd name="T8" fmla="*/ 16 w 684"/>
                <a:gd name="T9" fmla="*/ 488 h 488"/>
                <a:gd name="T10" fmla="*/ 668 w 684"/>
                <a:gd name="T11" fmla="*/ 488 h 488"/>
                <a:gd name="T12" fmla="*/ 684 w 684"/>
                <a:gd name="T13" fmla="*/ 472 h 488"/>
                <a:gd name="T14" fmla="*/ 684 w 684"/>
                <a:gd name="T15" fmla="*/ 16 h 488"/>
                <a:gd name="T16" fmla="*/ 668 w 684"/>
                <a:gd name="T17" fmla="*/ 0 h 488"/>
                <a:gd name="T18" fmla="*/ 652 w 684"/>
                <a:gd name="T19" fmla="*/ 456 h 488"/>
                <a:gd name="T20" fmla="*/ 32 w 684"/>
                <a:gd name="T21" fmla="*/ 456 h 488"/>
                <a:gd name="T22" fmla="*/ 32 w 684"/>
                <a:gd name="T23" fmla="*/ 32 h 488"/>
                <a:gd name="T24" fmla="*/ 652 w 684"/>
                <a:gd name="T25" fmla="*/ 32 h 488"/>
                <a:gd name="T26" fmla="*/ 652 w 684"/>
                <a:gd name="T27" fmla="*/ 4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488">
                  <a:moveTo>
                    <a:pt x="668" y="0"/>
                  </a:moveTo>
                  <a:cubicBezTo>
                    <a:pt x="16" y="0"/>
                    <a:pt x="16" y="0"/>
                    <a:pt x="16" y="0"/>
                  </a:cubicBezTo>
                  <a:cubicBezTo>
                    <a:pt x="7" y="0"/>
                    <a:pt x="0" y="7"/>
                    <a:pt x="0" y="16"/>
                  </a:cubicBezTo>
                  <a:cubicBezTo>
                    <a:pt x="0" y="472"/>
                    <a:pt x="0" y="472"/>
                    <a:pt x="0" y="472"/>
                  </a:cubicBezTo>
                  <a:cubicBezTo>
                    <a:pt x="0" y="481"/>
                    <a:pt x="7" y="488"/>
                    <a:pt x="16" y="488"/>
                  </a:cubicBezTo>
                  <a:cubicBezTo>
                    <a:pt x="668" y="488"/>
                    <a:pt x="668" y="488"/>
                    <a:pt x="668" y="488"/>
                  </a:cubicBezTo>
                  <a:cubicBezTo>
                    <a:pt x="677" y="488"/>
                    <a:pt x="684" y="481"/>
                    <a:pt x="684" y="472"/>
                  </a:cubicBezTo>
                  <a:cubicBezTo>
                    <a:pt x="684" y="16"/>
                    <a:pt x="684" y="16"/>
                    <a:pt x="684" y="16"/>
                  </a:cubicBezTo>
                  <a:cubicBezTo>
                    <a:pt x="684" y="7"/>
                    <a:pt x="677" y="0"/>
                    <a:pt x="668" y="0"/>
                  </a:cubicBezTo>
                  <a:close/>
                  <a:moveTo>
                    <a:pt x="652" y="456"/>
                  </a:moveTo>
                  <a:cubicBezTo>
                    <a:pt x="32" y="456"/>
                    <a:pt x="32" y="456"/>
                    <a:pt x="32" y="456"/>
                  </a:cubicBezTo>
                  <a:cubicBezTo>
                    <a:pt x="32" y="32"/>
                    <a:pt x="32" y="32"/>
                    <a:pt x="32" y="32"/>
                  </a:cubicBezTo>
                  <a:cubicBezTo>
                    <a:pt x="652" y="32"/>
                    <a:pt x="652" y="32"/>
                    <a:pt x="652" y="32"/>
                  </a:cubicBezTo>
                  <a:lnTo>
                    <a:pt x="652"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6"/>
            <p:cNvSpPr>
              <a:spLocks/>
            </p:cNvSpPr>
            <p:nvPr/>
          </p:nvSpPr>
          <p:spPr bwMode="gray">
            <a:xfrm>
              <a:off x="2771" y="1900"/>
              <a:ext cx="144" cy="331"/>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7"/>
            <p:cNvSpPr>
              <a:spLocks/>
            </p:cNvSpPr>
            <p:nvPr/>
          </p:nvSpPr>
          <p:spPr bwMode="gray">
            <a:xfrm>
              <a:off x="2936" y="1999"/>
              <a:ext cx="81" cy="14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88"/>
            <p:cNvSpPr>
              <a:spLocks noEditPoints="1"/>
            </p:cNvSpPr>
            <p:nvPr/>
          </p:nvSpPr>
          <p:spPr bwMode="gray">
            <a:xfrm>
              <a:off x="2672" y="1671"/>
              <a:ext cx="869" cy="6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89"/>
            <p:cNvSpPr>
              <a:spLocks/>
            </p:cNvSpPr>
            <p:nvPr/>
          </p:nvSpPr>
          <p:spPr bwMode="gray">
            <a:xfrm>
              <a:off x="2672" y="2351"/>
              <a:ext cx="869" cy="142"/>
            </a:xfrm>
            <a:custGeom>
              <a:avLst/>
              <a:gdLst>
                <a:gd name="T0" fmla="*/ 368 w 368"/>
                <a:gd name="T1" fmla="*/ 32 h 60"/>
                <a:gd name="T2" fmla="*/ 338 w 368"/>
                <a:gd name="T3" fmla="*/ 60 h 60"/>
                <a:gd name="T4" fmla="*/ 31 w 368"/>
                <a:gd name="T5" fmla="*/ 60 h 60"/>
                <a:gd name="T6" fmla="*/ 0 w 368"/>
                <a:gd name="T7" fmla="*/ 32 h 60"/>
                <a:gd name="T8" fmla="*/ 0 w 368"/>
                <a:gd name="T9" fmla="*/ 28 h 60"/>
                <a:gd name="T10" fmla="*/ 31 w 368"/>
                <a:gd name="T11" fmla="*/ 0 h 60"/>
                <a:gd name="T12" fmla="*/ 338 w 368"/>
                <a:gd name="T13" fmla="*/ 0 h 60"/>
                <a:gd name="T14" fmla="*/ 368 w 368"/>
                <a:gd name="T15" fmla="*/ 28 h 60"/>
                <a:gd name="T16" fmla="*/ 368 w 368"/>
                <a:gd name="T1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0">
                  <a:moveTo>
                    <a:pt x="368" y="32"/>
                  </a:moveTo>
                  <a:cubicBezTo>
                    <a:pt x="368" y="47"/>
                    <a:pt x="355" y="60"/>
                    <a:pt x="338" y="60"/>
                  </a:cubicBezTo>
                  <a:cubicBezTo>
                    <a:pt x="31" y="60"/>
                    <a:pt x="31" y="60"/>
                    <a:pt x="31" y="60"/>
                  </a:cubicBezTo>
                  <a:cubicBezTo>
                    <a:pt x="14" y="60"/>
                    <a:pt x="0" y="47"/>
                    <a:pt x="0" y="32"/>
                  </a:cubicBezTo>
                  <a:cubicBezTo>
                    <a:pt x="0" y="28"/>
                    <a:pt x="0" y="28"/>
                    <a:pt x="0" y="28"/>
                  </a:cubicBezTo>
                  <a:cubicBezTo>
                    <a:pt x="0" y="13"/>
                    <a:pt x="14" y="0"/>
                    <a:pt x="31" y="0"/>
                  </a:cubicBezTo>
                  <a:cubicBezTo>
                    <a:pt x="338" y="0"/>
                    <a:pt x="338" y="0"/>
                    <a:pt x="338" y="0"/>
                  </a:cubicBezTo>
                  <a:cubicBezTo>
                    <a:pt x="355" y="0"/>
                    <a:pt x="368" y="13"/>
                    <a:pt x="368" y="28"/>
                  </a:cubicBezTo>
                  <a:lnTo>
                    <a:pt x="3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90"/>
            <p:cNvSpPr>
              <a:spLocks/>
            </p:cNvSpPr>
            <p:nvPr/>
          </p:nvSpPr>
          <p:spPr bwMode="gray">
            <a:xfrm>
              <a:off x="2209" y="2181"/>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91"/>
            <p:cNvSpPr>
              <a:spLocks/>
            </p:cNvSpPr>
            <p:nvPr/>
          </p:nvSpPr>
          <p:spPr bwMode="gray">
            <a:xfrm>
              <a:off x="2209" y="2276"/>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92"/>
            <p:cNvSpPr>
              <a:spLocks/>
            </p:cNvSpPr>
            <p:nvPr/>
          </p:nvSpPr>
          <p:spPr bwMode="gray">
            <a:xfrm>
              <a:off x="2209" y="2370"/>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93"/>
            <p:cNvSpPr>
              <a:spLocks/>
            </p:cNvSpPr>
            <p:nvPr/>
          </p:nvSpPr>
          <p:spPr bwMode="gray">
            <a:xfrm>
              <a:off x="2209" y="2465"/>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94"/>
            <p:cNvSpPr>
              <a:spLocks/>
            </p:cNvSpPr>
            <p:nvPr/>
          </p:nvSpPr>
          <p:spPr bwMode="gray">
            <a:xfrm>
              <a:off x="2209" y="1671"/>
              <a:ext cx="387" cy="387"/>
            </a:xfrm>
            <a:custGeom>
              <a:avLst/>
              <a:gdLst>
                <a:gd name="T0" fmla="*/ 148 w 164"/>
                <a:gd name="T1" fmla="*/ 0 h 164"/>
                <a:gd name="T2" fmla="*/ 16 w 164"/>
                <a:gd name="T3" fmla="*/ 0 h 164"/>
                <a:gd name="T4" fmla="*/ 0 w 164"/>
                <a:gd name="T5" fmla="*/ 16 h 164"/>
                <a:gd name="T6" fmla="*/ 0 w 164"/>
                <a:gd name="T7" fmla="*/ 148 h 164"/>
                <a:gd name="T8" fmla="*/ 16 w 164"/>
                <a:gd name="T9" fmla="*/ 164 h 164"/>
                <a:gd name="T10" fmla="*/ 20 w 164"/>
                <a:gd name="T11" fmla="*/ 164 h 164"/>
                <a:gd name="T12" fmla="*/ 20 w 164"/>
                <a:gd name="T13" fmla="*/ 130 h 164"/>
                <a:gd name="T14" fmla="*/ 20 w 164"/>
                <a:gd name="T15" fmla="*/ 124 h 164"/>
                <a:gd name="T16" fmla="*/ 26 w 164"/>
                <a:gd name="T17" fmla="*/ 104 h 164"/>
                <a:gd name="T18" fmla="*/ 26 w 164"/>
                <a:gd name="T19" fmla="*/ 104 h 164"/>
                <a:gd name="T20" fmla="*/ 49 w 164"/>
                <a:gd name="T21" fmla="*/ 91 h 164"/>
                <a:gd name="T22" fmla="*/ 55 w 164"/>
                <a:gd name="T23" fmla="*/ 89 h 164"/>
                <a:gd name="T24" fmla="*/ 54 w 164"/>
                <a:gd name="T25" fmla="*/ 87 h 164"/>
                <a:gd name="T26" fmla="*/ 49 w 164"/>
                <a:gd name="T27" fmla="*/ 78 h 164"/>
                <a:gd name="T28" fmla="*/ 47 w 164"/>
                <a:gd name="T29" fmla="*/ 44 h 164"/>
                <a:gd name="T30" fmla="*/ 75 w 164"/>
                <a:gd name="T31" fmla="*/ 20 h 164"/>
                <a:gd name="T32" fmla="*/ 104 w 164"/>
                <a:gd name="T33" fmla="*/ 31 h 164"/>
                <a:gd name="T34" fmla="*/ 111 w 164"/>
                <a:gd name="T35" fmla="*/ 57 h 164"/>
                <a:gd name="T36" fmla="*/ 111 w 164"/>
                <a:gd name="T37" fmla="*/ 58 h 164"/>
                <a:gd name="T38" fmla="*/ 111 w 164"/>
                <a:gd name="T39" fmla="*/ 59 h 164"/>
                <a:gd name="T40" fmla="*/ 103 w 164"/>
                <a:gd name="T41" fmla="*/ 83 h 164"/>
                <a:gd name="T42" fmla="*/ 100 w 164"/>
                <a:gd name="T43" fmla="*/ 90 h 164"/>
                <a:gd name="T44" fmla="*/ 119 w 164"/>
                <a:gd name="T45" fmla="*/ 96 h 164"/>
                <a:gd name="T46" fmla="*/ 131 w 164"/>
                <a:gd name="T47" fmla="*/ 101 h 164"/>
                <a:gd name="T48" fmla="*/ 139 w 164"/>
                <a:gd name="T49" fmla="*/ 113 h 164"/>
                <a:gd name="T50" fmla="*/ 140 w 164"/>
                <a:gd name="T51" fmla="*/ 114 h 164"/>
                <a:gd name="T52" fmla="*/ 140 w 164"/>
                <a:gd name="T53" fmla="*/ 115 h 164"/>
                <a:gd name="T54" fmla="*/ 140 w 164"/>
                <a:gd name="T55" fmla="*/ 116 h 164"/>
                <a:gd name="T56" fmla="*/ 143 w 164"/>
                <a:gd name="T57" fmla="*/ 146 h 164"/>
                <a:gd name="T58" fmla="*/ 144 w 164"/>
                <a:gd name="T59" fmla="*/ 164 h 164"/>
                <a:gd name="T60" fmla="*/ 148 w 164"/>
                <a:gd name="T61" fmla="*/ 164 h 164"/>
                <a:gd name="T62" fmla="*/ 164 w 164"/>
                <a:gd name="T63" fmla="*/ 148 h 164"/>
                <a:gd name="T64" fmla="*/ 164 w 164"/>
                <a:gd name="T65" fmla="*/ 16 h 164"/>
                <a:gd name="T66" fmla="*/ 148 w 164"/>
                <a:gd name="T6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48" y="0"/>
                  </a:moveTo>
                  <a:cubicBezTo>
                    <a:pt x="16" y="0"/>
                    <a:pt x="16" y="0"/>
                    <a:pt x="16" y="0"/>
                  </a:cubicBezTo>
                  <a:cubicBezTo>
                    <a:pt x="7" y="0"/>
                    <a:pt x="0" y="7"/>
                    <a:pt x="0" y="16"/>
                  </a:cubicBezTo>
                  <a:cubicBezTo>
                    <a:pt x="0" y="148"/>
                    <a:pt x="0" y="148"/>
                    <a:pt x="0" y="148"/>
                  </a:cubicBezTo>
                  <a:cubicBezTo>
                    <a:pt x="0" y="157"/>
                    <a:pt x="7" y="164"/>
                    <a:pt x="16" y="164"/>
                  </a:cubicBezTo>
                  <a:cubicBezTo>
                    <a:pt x="20" y="164"/>
                    <a:pt x="20" y="164"/>
                    <a:pt x="20" y="164"/>
                  </a:cubicBezTo>
                  <a:cubicBezTo>
                    <a:pt x="19" y="155"/>
                    <a:pt x="20" y="144"/>
                    <a:pt x="20" y="130"/>
                  </a:cubicBezTo>
                  <a:cubicBezTo>
                    <a:pt x="20" y="128"/>
                    <a:pt x="20" y="126"/>
                    <a:pt x="20" y="124"/>
                  </a:cubicBezTo>
                  <a:cubicBezTo>
                    <a:pt x="20" y="113"/>
                    <a:pt x="23" y="108"/>
                    <a:pt x="26" y="104"/>
                  </a:cubicBezTo>
                  <a:cubicBezTo>
                    <a:pt x="26" y="104"/>
                    <a:pt x="26" y="104"/>
                    <a:pt x="26" y="104"/>
                  </a:cubicBezTo>
                  <a:cubicBezTo>
                    <a:pt x="30" y="99"/>
                    <a:pt x="37" y="96"/>
                    <a:pt x="49" y="91"/>
                  </a:cubicBezTo>
                  <a:cubicBezTo>
                    <a:pt x="51" y="91"/>
                    <a:pt x="53" y="90"/>
                    <a:pt x="55" y="89"/>
                  </a:cubicBezTo>
                  <a:cubicBezTo>
                    <a:pt x="55" y="88"/>
                    <a:pt x="54" y="88"/>
                    <a:pt x="54" y="87"/>
                  </a:cubicBezTo>
                  <a:cubicBezTo>
                    <a:pt x="52" y="85"/>
                    <a:pt x="51" y="82"/>
                    <a:pt x="49" y="78"/>
                  </a:cubicBezTo>
                  <a:cubicBezTo>
                    <a:pt x="46" y="69"/>
                    <a:pt x="46" y="49"/>
                    <a:pt x="47" y="44"/>
                  </a:cubicBezTo>
                  <a:cubicBezTo>
                    <a:pt x="49" y="29"/>
                    <a:pt x="60" y="20"/>
                    <a:pt x="75" y="20"/>
                  </a:cubicBezTo>
                  <a:cubicBezTo>
                    <a:pt x="87" y="20"/>
                    <a:pt x="99" y="25"/>
                    <a:pt x="104" y="31"/>
                  </a:cubicBezTo>
                  <a:cubicBezTo>
                    <a:pt x="110" y="40"/>
                    <a:pt x="111" y="55"/>
                    <a:pt x="111" y="57"/>
                  </a:cubicBezTo>
                  <a:cubicBezTo>
                    <a:pt x="111" y="58"/>
                    <a:pt x="111" y="58"/>
                    <a:pt x="111" y="58"/>
                  </a:cubicBezTo>
                  <a:cubicBezTo>
                    <a:pt x="111" y="59"/>
                    <a:pt x="111" y="59"/>
                    <a:pt x="111" y="59"/>
                  </a:cubicBezTo>
                  <a:cubicBezTo>
                    <a:pt x="110" y="63"/>
                    <a:pt x="108" y="77"/>
                    <a:pt x="103" y="83"/>
                  </a:cubicBezTo>
                  <a:cubicBezTo>
                    <a:pt x="102" y="85"/>
                    <a:pt x="101" y="88"/>
                    <a:pt x="100" y="90"/>
                  </a:cubicBezTo>
                  <a:cubicBezTo>
                    <a:pt x="105" y="92"/>
                    <a:pt x="114" y="95"/>
                    <a:pt x="119" y="96"/>
                  </a:cubicBezTo>
                  <a:cubicBezTo>
                    <a:pt x="126" y="98"/>
                    <a:pt x="129" y="99"/>
                    <a:pt x="131" y="101"/>
                  </a:cubicBezTo>
                  <a:cubicBezTo>
                    <a:pt x="138" y="104"/>
                    <a:pt x="139" y="109"/>
                    <a:pt x="139" y="113"/>
                  </a:cubicBezTo>
                  <a:cubicBezTo>
                    <a:pt x="139" y="113"/>
                    <a:pt x="139" y="114"/>
                    <a:pt x="140" y="114"/>
                  </a:cubicBezTo>
                  <a:cubicBezTo>
                    <a:pt x="140" y="115"/>
                    <a:pt x="140" y="115"/>
                    <a:pt x="140" y="115"/>
                  </a:cubicBezTo>
                  <a:cubicBezTo>
                    <a:pt x="140" y="116"/>
                    <a:pt x="140" y="116"/>
                    <a:pt x="140" y="116"/>
                  </a:cubicBezTo>
                  <a:cubicBezTo>
                    <a:pt x="140" y="116"/>
                    <a:pt x="142" y="139"/>
                    <a:pt x="143" y="146"/>
                  </a:cubicBezTo>
                  <a:cubicBezTo>
                    <a:pt x="143" y="150"/>
                    <a:pt x="143" y="157"/>
                    <a:pt x="144" y="164"/>
                  </a:cubicBezTo>
                  <a:cubicBezTo>
                    <a:pt x="148" y="164"/>
                    <a:pt x="148" y="164"/>
                    <a:pt x="148" y="164"/>
                  </a:cubicBezTo>
                  <a:cubicBezTo>
                    <a:pt x="157" y="164"/>
                    <a:pt x="164" y="157"/>
                    <a:pt x="164" y="148"/>
                  </a:cubicBezTo>
                  <a:cubicBezTo>
                    <a:pt x="164" y="16"/>
                    <a:pt x="164" y="16"/>
                    <a:pt x="164" y="16"/>
                  </a:cubicBezTo>
                  <a:cubicBezTo>
                    <a:pt x="164" y="7"/>
                    <a:pt x="157" y="0"/>
                    <a:pt x="1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95"/>
            <p:cNvSpPr>
              <a:spLocks/>
            </p:cNvSpPr>
            <p:nvPr/>
          </p:nvSpPr>
          <p:spPr bwMode="gray">
            <a:xfrm>
              <a:off x="2272" y="1737"/>
              <a:ext cx="258" cy="321"/>
            </a:xfrm>
            <a:custGeom>
              <a:avLst/>
              <a:gdLst>
                <a:gd name="T0" fmla="*/ 105 w 109"/>
                <a:gd name="T1" fmla="*/ 89 h 136"/>
                <a:gd name="T2" fmla="*/ 100 w 109"/>
                <a:gd name="T3" fmla="*/ 80 h 136"/>
                <a:gd name="T4" fmla="*/ 65 w 109"/>
                <a:gd name="T5" fmla="*/ 66 h 136"/>
                <a:gd name="T6" fmla="*/ 70 w 109"/>
                <a:gd name="T7" fmla="*/ 50 h 136"/>
                <a:gd name="T8" fmla="*/ 76 w 109"/>
                <a:gd name="T9" fmla="*/ 29 h 136"/>
                <a:gd name="T10" fmla="*/ 70 w 109"/>
                <a:gd name="T11" fmla="*/ 8 h 136"/>
                <a:gd name="T12" fmla="*/ 48 w 109"/>
                <a:gd name="T13" fmla="*/ 0 h 136"/>
                <a:gd name="T14" fmla="*/ 28 w 109"/>
                <a:gd name="T15" fmla="*/ 17 h 136"/>
                <a:gd name="T16" fmla="*/ 30 w 109"/>
                <a:gd name="T17" fmla="*/ 48 h 136"/>
                <a:gd name="T18" fmla="*/ 37 w 109"/>
                <a:gd name="T19" fmla="*/ 66 h 136"/>
                <a:gd name="T20" fmla="*/ 6 w 109"/>
                <a:gd name="T21" fmla="*/ 81 h 136"/>
                <a:gd name="T22" fmla="*/ 1 w 109"/>
                <a:gd name="T23" fmla="*/ 96 h 136"/>
                <a:gd name="T24" fmla="*/ 1 w 109"/>
                <a:gd name="T25" fmla="*/ 136 h 136"/>
                <a:gd name="T26" fmla="*/ 109 w 109"/>
                <a:gd name="T27" fmla="*/ 136 h 136"/>
                <a:gd name="T28" fmla="*/ 108 w 109"/>
                <a:gd name="T29" fmla="*/ 119 h 136"/>
                <a:gd name="T30" fmla="*/ 105 w 109"/>
                <a:gd name="T3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36">
                  <a:moveTo>
                    <a:pt x="105" y="89"/>
                  </a:moveTo>
                  <a:cubicBezTo>
                    <a:pt x="104" y="84"/>
                    <a:pt x="105" y="82"/>
                    <a:pt x="100" y="80"/>
                  </a:cubicBezTo>
                  <a:cubicBezTo>
                    <a:pt x="97" y="77"/>
                    <a:pt x="69" y="70"/>
                    <a:pt x="65" y="66"/>
                  </a:cubicBezTo>
                  <a:cubicBezTo>
                    <a:pt x="64" y="64"/>
                    <a:pt x="66" y="55"/>
                    <a:pt x="70" y="50"/>
                  </a:cubicBezTo>
                  <a:cubicBezTo>
                    <a:pt x="74" y="45"/>
                    <a:pt x="76" y="29"/>
                    <a:pt x="76" y="29"/>
                  </a:cubicBezTo>
                  <a:cubicBezTo>
                    <a:pt x="76" y="29"/>
                    <a:pt x="75" y="15"/>
                    <a:pt x="70" y="8"/>
                  </a:cubicBezTo>
                  <a:cubicBezTo>
                    <a:pt x="68" y="4"/>
                    <a:pt x="58" y="0"/>
                    <a:pt x="48" y="0"/>
                  </a:cubicBezTo>
                  <a:cubicBezTo>
                    <a:pt x="39" y="0"/>
                    <a:pt x="30" y="4"/>
                    <a:pt x="28" y="17"/>
                  </a:cubicBezTo>
                  <a:cubicBezTo>
                    <a:pt x="27" y="22"/>
                    <a:pt x="27" y="40"/>
                    <a:pt x="30" y="48"/>
                  </a:cubicBezTo>
                  <a:cubicBezTo>
                    <a:pt x="32" y="55"/>
                    <a:pt x="37" y="57"/>
                    <a:pt x="37" y="66"/>
                  </a:cubicBezTo>
                  <a:cubicBezTo>
                    <a:pt x="32" y="69"/>
                    <a:pt x="9" y="76"/>
                    <a:pt x="6" y="81"/>
                  </a:cubicBezTo>
                  <a:cubicBezTo>
                    <a:pt x="4" y="82"/>
                    <a:pt x="1" y="85"/>
                    <a:pt x="1" y="96"/>
                  </a:cubicBezTo>
                  <a:cubicBezTo>
                    <a:pt x="1" y="107"/>
                    <a:pt x="0" y="123"/>
                    <a:pt x="1" y="136"/>
                  </a:cubicBezTo>
                  <a:cubicBezTo>
                    <a:pt x="109" y="136"/>
                    <a:pt x="109" y="136"/>
                    <a:pt x="109" y="136"/>
                  </a:cubicBezTo>
                  <a:cubicBezTo>
                    <a:pt x="108" y="129"/>
                    <a:pt x="108" y="123"/>
                    <a:pt x="108" y="119"/>
                  </a:cubicBezTo>
                  <a:cubicBezTo>
                    <a:pt x="107" y="112"/>
                    <a:pt x="105" y="89"/>
                    <a:pt x="105"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96"/>
            <p:cNvSpPr>
              <a:spLocks/>
            </p:cNvSpPr>
            <p:nvPr/>
          </p:nvSpPr>
          <p:spPr bwMode="gray">
            <a:xfrm>
              <a:off x="1944" y="2720"/>
              <a:ext cx="1871" cy="76"/>
            </a:xfrm>
            <a:custGeom>
              <a:avLst/>
              <a:gdLst>
                <a:gd name="T0" fmla="*/ 777 w 792"/>
                <a:gd name="T1" fmla="*/ 0 h 32"/>
                <a:gd name="T2" fmla="*/ 15 w 792"/>
                <a:gd name="T3" fmla="*/ 0 h 32"/>
                <a:gd name="T4" fmla="*/ 0 w 792"/>
                <a:gd name="T5" fmla="*/ 16 h 32"/>
                <a:gd name="T6" fmla="*/ 15 w 792"/>
                <a:gd name="T7" fmla="*/ 32 h 32"/>
                <a:gd name="T8" fmla="*/ 777 w 792"/>
                <a:gd name="T9" fmla="*/ 32 h 32"/>
                <a:gd name="T10" fmla="*/ 792 w 792"/>
                <a:gd name="T11" fmla="*/ 16 h 32"/>
                <a:gd name="T12" fmla="*/ 777 w 79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92" h="32">
                  <a:moveTo>
                    <a:pt x="777" y="0"/>
                  </a:moveTo>
                  <a:cubicBezTo>
                    <a:pt x="15" y="0"/>
                    <a:pt x="15" y="0"/>
                    <a:pt x="15" y="0"/>
                  </a:cubicBezTo>
                  <a:cubicBezTo>
                    <a:pt x="7" y="0"/>
                    <a:pt x="0" y="7"/>
                    <a:pt x="0" y="16"/>
                  </a:cubicBezTo>
                  <a:cubicBezTo>
                    <a:pt x="0" y="25"/>
                    <a:pt x="7" y="32"/>
                    <a:pt x="15" y="32"/>
                  </a:cubicBezTo>
                  <a:cubicBezTo>
                    <a:pt x="777" y="32"/>
                    <a:pt x="777" y="32"/>
                    <a:pt x="777" y="32"/>
                  </a:cubicBezTo>
                  <a:cubicBezTo>
                    <a:pt x="785" y="32"/>
                    <a:pt x="792" y="25"/>
                    <a:pt x="792" y="16"/>
                  </a:cubicBezTo>
                  <a:cubicBezTo>
                    <a:pt x="792" y="7"/>
                    <a:pt x="785" y="0"/>
                    <a:pt x="7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TextBox 69"/>
          <p:cNvSpPr txBox="1"/>
          <p:nvPr/>
        </p:nvSpPr>
        <p:spPr bwMode="gray">
          <a:xfrm>
            <a:off x="1540075" y="4334178"/>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Webinar</a:t>
            </a:r>
            <a:endParaRPr lang="en-US" sz="1100" dirty="0">
              <a:solidFill>
                <a:schemeClr val="tx2"/>
              </a:solidFill>
              <a:latin typeface="+mj-lt"/>
            </a:endParaRPr>
          </a:p>
        </p:txBody>
      </p:sp>
      <p:grpSp>
        <p:nvGrpSpPr>
          <p:cNvPr id="71" name="Group 100"/>
          <p:cNvGrpSpPr>
            <a:grpSpLocks noChangeAspect="1"/>
          </p:cNvGrpSpPr>
          <p:nvPr/>
        </p:nvGrpSpPr>
        <p:grpSpPr bwMode="gray">
          <a:xfrm>
            <a:off x="6468881" y="3532142"/>
            <a:ext cx="1023346" cy="630519"/>
            <a:chOff x="1956" y="1569"/>
            <a:chExt cx="1847" cy="1138"/>
          </a:xfrm>
          <a:solidFill>
            <a:schemeClr val="accent2"/>
          </a:solidFill>
        </p:grpSpPr>
        <p:sp>
          <p:nvSpPr>
            <p:cNvPr id="72" name="Freeform 101"/>
            <p:cNvSpPr>
              <a:spLocks/>
            </p:cNvSpPr>
            <p:nvPr/>
          </p:nvSpPr>
          <p:spPr bwMode="gray">
            <a:xfrm>
              <a:off x="1956" y="1791"/>
              <a:ext cx="607" cy="782"/>
            </a:xfrm>
            <a:custGeom>
              <a:avLst/>
              <a:gdLst>
                <a:gd name="T0" fmla="*/ 117 w 257"/>
                <a:gd name="T1" fmla="*/ 279 h 331"/>
                <a:gd name="T2" fmla="*/ 257 w 257"/>
                <a:gd name="T3" fmla="*/ 248 h 331"/>
                <a:gd name="T4" fmla="*/ 234 w 257"/>
                <a:gd name="T5" fmla="*/ 171 h 331"/>
                <a:gd name="T6" fmla="*/ 215 w 257"/>
                <a:gd name="T7" fmla="*/ 156 h 331"/>
                <a:gd name="T8" fmla="*/ 170 w 257"/>
                <a:gd name="T9" fmla="*/ 156 h 331"/>
                <a:gd name="T10" fmla="*/ 152 w 257"/>
                <a:gd name="T11" fmla="*/ 132 h 331"/>
                <a:gd name="T12" fmla="*/ 170 w 257"/>
                <a:gd name="T13" fmla="*/ 125 h 331"/>
                <a:gd name="T14" fmla="*/ 134 w 257"/>
                <a:gd name="T15" fmla="*/ 34 h 331"/>
                <a:gd name="T16" fmla="*/ 74 w 257"/>
                <a:gd name="T17" fmla="*/ 3 h 331"/>
                <a:gd name="T18" fmla="*/ 33 w 257"/>
                <a:gd name="T19" fmla="*/ 101 h 331"/>
                <a:gd name="T20" fmla="*/ 42 w 257"/>
                <a:gd name="T21" fmla="*/ 161 h 331"/>
                <a:gd name="T22" fmla="*/ 67 w 257"/>
                <a:gd name="T23" fmla="*/ 154 h 331"/>
                <a:gd name="T24" fmla="*/ 68 w 257"/>
                <a:gd name="T25" fmla="*/ 173 h 331"/>
                <a:gd name="T26" fmla="*/ 14 w 257"/>
                <a:gd name="T27" fmla="*/ 199 h 331"/>
                <a:gd name="T28" fmla="*/ 2 w 257"/>
                <a:gd name="T29" fmla="*/ 232 h 331"/>
                <a:gd name="T30" fmla="*/ 28 w 257"/>
                <a:gd name="T31" fmla="*/ 331 h 331"/>
                <a:gd name="T32" fmla="*/ 117 w 257"/>
                <a:gd name="T33" fmla="*/ 2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31">
                  <a:moveTo>
                    <a:pt x="117" y="279"/>
                  </a:moveTo>
                  <a:cubicBezTo>
                    <a:pt x="155" y="265"/>
                    <a:pt x="203" y="254"/>
                    <a:pt x="257" y="248"/>
                  </a:cubicBezTo>
                  <a:cubicBezTo>
                    <a:pt x="247" y="215"/>
                    <a:pt x="234" y="171"/>
                    <a:pt x="234" y="171"/>
                  </a:cubicBezTo>
                  <a:cubicBezTo>
                    <a:pt x="233" y="162"/>
                    <a:pt x="222" y="156"/>
                    <a:pt x="215" y="156"/>
                  </a:cubicBezTo>
                  <a:cubicBezTo>
                    <a:pt x="170" y="156"/>
                    <a:pt x="170" y="156"/>
                    <a:pt x="170" y="156"/>
                  </a:cubicBezTo>
                  <a:cubicBezTo>
                    <a:pt x="168" y="156"/>
                    <a:pt x="157" y="153"/>
                    <a:pt x="152" y="132"/>
                  </a:cubicBezTo>
                  <a:cubicBezTo>
                    <a:pt x="151" y="129"/>
                    <a:pt x="171" y="129"/>
                    <a:pt x="170" y="125"/>
                  </a:cubicBezTo>
                  <a:cubicBezTo>
                    <a:pt x="164" y="101"/>
                    <a:pt x="146" y="60"/>
                    <a:pt x="134" y="34"/>
                  </a:cubicBezTo>
                  <a:cubicBezTo>
                    <a:pt x="122" y="7"/>
                    <a:pt x="93" y="0"/>
                    <a:pt x="74" y="3"/>
                  </a:cubicBezTo>
                  <a:cubicBezTo>
                    <a:pt x="74" y="3"/>
                    <a:pt x="11" y="12"/>
                    <a:pt x="33" y="101"/>
                  </a:cubicBezTo>
                  <a:cubicBezTo>
                    <a:pt x="39" y="124"/>
                    <a:pt x="41" y="146"/>
                    <a:pt x="42" y="161"/>
                  </a:cubicBezTo>
                  <a:cubicBezTo>
                    <a:pt x="42" y="164"/>
                    <a:pt x="67" y="151"/>
                    <a:pt x="67" y="154"/>
                  </a:cubicBezTo>
                  <a:cubicBezTo>
                    <a:pt x="68" y="160"/>
                    <a:pt x="72" y="170"/>
                    <a:pt x="68" y="173"/>
                  </a:cubicBezTo>
                  <a:cubicBezTo>
                    <a:pt x="54" y="180"/>
                    <a:pt x="14" y="199"/>
                    <a:pt x="14" y="199"/>
                  </a:cubicBezTo>
                  <a:cubicBezTo>
                    <a:pt x="7" y="202"/>
                    <a:pt x="0" y="223"/>
                    <a:pt x="2" y="232"/>
                  </a:cubicBezTo>
                  <a:cubicBezTo>
                    <a:pt x="2" y="232"/>
                    <a:pt x="16" y="289"/>
                    <a:pt x="28" y="331"/>
                  </a:cubicBezTo>
                  <a:cubicBezTo>
                    <a:pt x="47" y="313"/>
                    <a:pt x="75" y="295"/>
                    <a:pt x="117"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2"/>
            <p:cNvSpPr>
              <a:spLocks/>
            </p:cNvSpPr>
            <p:nvPr/>
          </p:nvSpPr>
          <p:spPr bwMode="gray">
            <a:xfrm>
              <a:off x="3191" y="1741"/>
              <a:ext cx="612" cy="844"/>
            </a:xfrm>
            <a:custGeom>
              <a:avLst/>
              <a:gdLst>
                <a:gd name="T0" fmla="*/ 232 w 259"/>
                <a:gd name="T1" fmla="*/ 357 h 357"/>
                <a:gd name="T2" fmla="*/ 259 w 259"/>
                <a:gd name="T3" fmla="*/ 234 h 357"/>
                <a:gd name="T4" fmla="*/ 233 w 259"/>
                <a:gd name="T5" fmla="*/ 204 h 357"/>
                <a:gd name="T6" fmla="*/ 172 w 259"/>
                <a:gd name="T7" fmla="*/ 170 h 357"/>
                <a:gd name="T8" fmla="*/ 204 w 259"/>
                <a:gd name="T9" fmla="*/ 101 h 357"/>
                <a:gd name="T10" fmla="*/ 187 w 259"/>
                <a:gd name="T11" fmla="*/ 17 h 357"/>
                <a:gd name="T12" fmla="*/ 144 w 259"/>
                <a:gd name="T13" fmla="*/ 3 h 357"/>
                <a:gd name="T14" fmla="*/ 105 w 259"/>
                <a:gd name="T15" fmla="*/ 23 h 357"/>
                <a:gd name="T16" fmla="*/ 91 w 259"/>
                <a:gd name="T17" fmla="*/ 85 h 357"/>
                <a:gd name="T18" fmla="*/ 100 w 259"/>
                <a:gd name="T19" fmla="*/ 158 h 357"/>
                <a:gd name="T20" fmla="*/ 39 w 259"/>
                <a:gd name="T21" fmla="*/ 171 h 357"/>
                <a:gd name="T22" fmla="*/ 14 w 259"/>
                <a:gd name="T23" fmla="*/ 201 h 357"/>
                <a:gd name="T24" fmla="*/ 0 w 259"/>
                <a:gd name="T25" fmla="*/ 269 h 357"/>
                <a:gd name="T26" fmla="*/ 137 w 259"/>
                <a:gd name="T27" fmla="*/ 300 h 357"/>
                <a:gd name="T28" fmla="*/ 232 w 259"/>
                <a:gd name="T29"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57">
                  <a:moveTo>
                    <a:pt x="232" y="357"/>
                  </a:moveTo>
                  <a:cubicBezTo>
                    <a:pt x="239" y="331"/>
                    <a:pt x="259" y="265"/>
                    <a:pt x="259" y="234"/>
                  </a:cubicBezTo>
                  <a:cubicBezTo>
                    <a:pt x="259" y="227"/>
                    <a:pt x="248" y="213"/>
                    <a:pt x="233" y="204"/>
                  </a:cubicBezTo>
                  <a:cubicBezTo>
                    <a:pt x="217" y="196"/>
                    <a:pt x="181" y="178"/>
                    <a:pt x="172" y="170"/>
                  </a:cubicBezTo>
                  <a:cubicBezTo>
                    <a:pt x="175" y="146"/>
                    <a:pt x="193" y="136"/>
                    <a:pt x="204" y="101"/>
                  </a:cubicBezTo>
                  <a:cubicBezTo>
                    <a:pt x="215" y="66"/>
                    <a:pt x="198" y="26"/>
                    <a:pt x="187" y="17"/>
                  </a:cubicBezTo>
                  <a:cubicBezTo>
                    <a:pt x="176" y="9"/>
                    <a:pt x="160" y="0"/>
                    <a:pt x="144" y="3"/>
                  </a:cubicBezTo>
                  <a:cubicBezTo>
                    <a:pt x="129" y="6"/>
                    <a:pt x="117" y="10"/>
                    <a:pt x="105" y="23"/>
                  </a:cubicBezTo>
                  <a:cubicBezTo>
                    <a:pt x="98" y="30"/>
                    <a:pt x="88" y="40"/>
                    <a:pt x="91" y="85"/>
                  </a:cubicBezTo>
                  <a:cubicBezTo>
                    <a:pt x="94" y="128"/>
                    <a:pt x="113" y="143"/>
                    <a:pt x="100" y="158"/>
                  </a:cubicBezTo>
                  <a:cubicBezTo>
                    <a:pt x="89" y="164"/>
                    <a:pt x="62" y="169"/>
                    <a:pt x="39" y="171"/>
                  </a:cubicBezTo>
                  <a:cubicBezTo>
                    <a:pt x="38" y="171"/>
                    <a:pt x="20" y="174"/>
                    <a:pt x="14" y="201"/>
                  </a:cubicBezTo>
                  <a:cubicBezTo>
                    <a:pt x="10" y="218"/>
                    <a:pt x="5" y="243"/>
                    <a:pt x="0" y="269"/>
                  </a:cubicBezTo>
                  <a:cubicBezTo>
                    <a:pt x="52" y="276"/>
                    <a:pt x="98" y="286"/>
                    <a:pt x="137" y="300"/>
                  </a:cubicBezTo>
                  <a:cubicBezTo>
                    <a:pt x="183" y="317"/>
                    <a:pt x="213" y="337"/>
                    <a:pt x="232"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03"/>
            <p:cNvSpPr>
              <a:spLocks/>
            </p:cNvSpPr>
            <p:nvPr/>
          </p:nvSpPr>
          <p:spPr bwMode="gray">
            <a:xfrm>
              <a:off x="2582" y="1569"/>
              <a:ext cx="588" cy="805"/>
            </a:xfrm>
            <a:custGeom>
              <a:avLst/>
              <a:gdLst>
                <a:gd name="T0" fmla="*/ 249 w 249"/>
                <a:gd name="T1" fmla="*/ 341 h 341"/>
                <a:gd name="T2" fmla="*/ 249 w 249"/>
                <a:gd name="T3" fmla="*/ 341 h 341"/>
                <a:gd name="T4" fmla="*/ 249 w 249"/>
                <a:gd name="T5" fmla="*/ 215 h 341"/>
                <a:gd name="T6" fmla="*/ 230 w 249"/>
                <a:gd name="T7" fmla="*/ 188 h 341"/>
                <a:gd name="T8" fmla="*/ 156 w 249"/>
                <a:gd name="T9" fmla="*/ 160 h 341"/>
                <a:gd name="T10" fmla="*/ 165 w 249"/>
                <a:gd name="T11" fmla="*/ 126 h 341"/>
                <a:gd name="T12" fmla="*/ 179 w 249"/>
                <a:gd name="T13" fmla="*/ 81 h 341"/>
                <a:gd name="T14" fmla="*/ 166 w 249"/>
                <a:gd name="T15" fmla="*/ 35 h 341"/>
                <a:gd name="T16" fmla="*/ 76 w 249"/>
                <a:gd name="T17" fmla="*/ 55 h 341"/>
                <a:gd name="T18" fmla="*/ 81 w 249"/>
                <a:gd name="T19" fmla="*/ 120 h 341"/>
                <a:gd name="T20" fmla="*/ 95 w 249"/>
                <a:gd name="T21" fmla="*/ 159 h 341"/>
                <a:gd name="T22" fmla="*/ 28 w 249"/>
                <a:gd name="T23" fmla="*/ 187 h 341"/>
                <a:gd name="T24" fmla="*/ 5 w 249"/>
                <a:gd name="T25" fmla="*/ 211 h 341"/>
                <a:gd name="T26" fmla="*/ 0 w 249"/>
                <a:gd name="T27" fmla="*/ 341 h 341"/>
                <a:gd name="T28" fmla="*/ 121 w 249"/>
                <a:gd name="T29" fmla="*/ 334 h 341"/>
                <a:gd name="T30" fmla="*/ 249 w 249"/>
                <a:gd name="T3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41">
                  <a:moveTo>
                    <a:pt x="249" y="341"/>
                  </a:moveTo>
                  <a:cubicBezTo>
                    <a:pt x="249" y="341"/>
                    <a:pt x="249" y="341"/>
                    <a:pt x="249" y="341"/>
                  </a:cubicBezTo>
                  <a:cubicBezTo>
                    <a:pt x="249" y="215"/>
                    <a:pt x="249" y="215"/>
                    <a:pt x="249" y="215"/>
                  </a:cubicBezTo>
                  <a:cubicBezTo>
                    <a:pt x="249" y="206"/>
                    <a:pt x="241" y="194"/>
                    <a:pt x="230" y="188"/>
                  </a:cubicBezTo>
                  <a:cubicBezTo>
                    <a:pt x="222" y="183"/>
                    <a:pt x="163" y="168"/>
                    <a:pt x="156" y="160"/>
                  </a:cubicBezTo>
                  <a:cubicBezTo>
                    <a:pt x="154" y="155"/>
                    <a:pt x="157" y="137"/>
                    <a:pt x="165" y="126"/>
                  </a:cubicBezTo>
                  <a:cubicBezTo>
                    <a:pt x="173" y="115"/>
                    <a:pt x="179" y="81"/>
                    <a:pt x="179" y="81"/>
                  </a:cubicBezTo>
                  <a:cubicBezTo>
                    <a:pt x="179" y="81"/>
                    <a:pt x="177" y="50"/>
                    <a:pt x="166" y="35"/>
                  </a:cubicBezTo>
                  <a:cubicBezTo>
                    <a:pt x="155" y="20"/>
                    <a:pt x="84" y="0"/>
                    <a:pt x="76" y="55"/>
                  </a:cubicBezTo>
                  <a:cubicBezTo>
                    <a:pt x="74" y="65"/>
                    <a:pt x="75" y="105"/>
                    <a:pt x="81" y="120"/>
                  </a:cubicBezTo>
                  <a:cubicBezTo>
                    <a:pt x="86" y="136"/>
                    <a:pt x="96" y="141"/>
                    <a:pt x="95" y="159"/>
                  </a:cubicBezTo>
                  <a:cubicBezTo>
                    <a:pt x="86" y="166"/>
                    <a:pt x="31" y="186"/>
                    <a:pt x="28" y="187"/>
                  </a:cubicBezTo>
                  <a:cubicBezTo>
                    <a:pt x="28" y="187"/>
                    <a:pt x="7" y="192"/>
                    <a:pt x="5" y="211"/>
                  </a:cubicBezTo>
                  <a:cubicBezTo>
                    <a:pt x="3" y="230"/>
                    <a:pt x="0" y="335"/>
                    <a:pt x="0" y="341"/>
                  </a:cubicBezTo>
                  <a:cubicBezTo>
                    <a:pt x="38" y="336"/>
                    <a:pt x="79" y="334"/>
                    <a:pt x="121" y="334"/>
                  </a:cubicBezTo>
                  <a:cubicBezTo>
                    <a:pt x="166" y="334"/>
                    <a:pt x="209" y="337"/>
                    <a:pt x="2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04"/>
            <p:cNvSpPr>
              <a:spLocks/>
            </p:cNvSpPr>
            <p:nvPr/>
          </p:nvSpPr>
          <p:spPr bwMode="gray">
            <a:xfrm>
              <a:off x="1998" y="2407"/>
              <a:ext cx="1756" cy="300"/>
            </a:xfrm>
            <a:custGeom>
              <a:avLst/>
              <a:gdLst>
                <a:gd name="T0" fmla="*/ 501 w 743"/>
                <a:gd name="T1" fmla="*/ 8 h 127"/>
                <a:gd name="T2" fmla="*/ 478 w 743"/>
                <a:gd name="T3" fmla="*/ 6 h 127"/>
                <a:gd name="T4" fmla="*/ 369 w 743"/>
                <a:gd name="T5" fmla="*/ 0 h 127"/>
                <a:gd name="T6" fmla="*/ 255 w 743"/>
                <a:gd name="T7" fmla="*/ 6 h 127"/>
                <a:gd name="T8" fmla="*/ 245 w 743"/>
                <a:gd name="T9" fmla="*/ 7 h 127"/>
                <a:gd name="T10" fmla="*/ 18 w 743"/>
                <a:gd name="T11" fmla="*/ 94 h 127"/>
                <a:gd name="T12" fmla="*/ 0 w 743"/>
                <a:gd name="T13" fmla="*/ 127 h 127"/>
                <a:gd name="T14" fmla="*/ 743 w 743"/>
                <a:gd name="T15" fmla="*/ 127 h 127"/>
                <a:gd name="T16" fmla="*/ 721 w 743"/>
                <a:gd name="T17" fmla="*/ 89 h 127"/>
                <a:gd name="T18" fmla="*/ 501 w 743"/>
                <a:gd name="T19"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127">
                  <a:moveTo>
                    <a:pt x="501" y="8"/>
                  </a:moveTo>
                  <a:cubicBezTo>
                    <a:pt x="494" y="7"/>
                    <a:pt x="486" y="7"/>
                    <a:pt x="478" y="6"/>
                  </a:cubicBezTo>
                  <a:cubicBezTo>
                    <a:pt x="443" y="2"/>
                    <a:pt x="407" y="0"/>
                    <a:pt x="369" y="0"/>
                  </a:cubicBezTo>
                  <a:cubicBezTo>
                    <a:pt x="329" y="0"/>
                    <a:pt x="291" y="2"/>
                    <a:pt x="255" y="6"/>
                  </a:cubicBezTo>
                  <a:cubicBezTo>
                    <a:pt x="252" y="7"/>
                    <a:pt x="248" y="7"/>
                    <a:pt x="245" y="7"/>
                  </a:cubicBezTo>
                  <a:cubicBezTo>
                    <a:pt x="138" y="20"/>
                    <a:pt x="54" y="50"/>
                    <a:pt x="18" y="94"/>
                  </a:cubicBezTo>
                  <a:cubicBezTo>
                    <a:pt x="9" y="104"/>
                    <a:pt x="3" y="115"/>
                    <a:pt x="0" y="127"/>
                  </a:cubicBezTo>
                  <a:cubicBezTo>
                    <a:pt x="743" y="127"/>
                    <a:pt x="743" y="127"/>
                    <a:pt x="743" y="127"/>
                  </a:cubicBezTo>
                  <a:cubicBezTo>
                    <a:pt x="740" y="113"/>
                    <a:pt x="732" y="100"/>
                    <a:pt x="721" y="89"/>
                  </a:cubicBezTo>
                  <a:cubicBezTo>
                    <a:pt x="682" y="49"/>
                    <a:pt x="601" y="21"/>
                    <a:pt x="5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6" name="TextBox 75"/>
          <p:cNvSpPr txBox="1"/>
          <p:nvPr/>
        </p:nvSpPr>
        <p:spPr bwMode="gray">
          <a:xfrm>
            <a:off x="6354021" y="4334178"/>
            <a:ext cx="1253066"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Meeting</a:t>
            </a:r>
            <a:endParaRPr lang="en-US" sz="1100" dirty="0">
              <a:solidFill>
                <a:schemeClr val="tx2"/>
              </a:solidFill>
              <a:latin typeface="+mj-lt"/>
            </a:endParaRPr>
          </a:p>
        </p:txBody>
      </p:sp>
      <p:sp>
        <p:nvSpPr>
          <p:cNvPr id="77" name="TextBox 76"/>
          <p:cNvSpPr txBox="1"/>
          <p:nvPr/>
        </p:nvSpPr>
        <p:spPr bwMode="gray">
          <a:xfrm>
            <a:off x="3945467" y="6253985"/>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Event</a:t>
            </a:r>
            <a:endParaRPr lang="en-US" sz="1100" dirty="0">
              <a:solidFill>
                <a:schemeClr val="tx2"/>
              </a:solidFill>
              <a:latin typeface="+mj-lt"/>
            </a:endParaRPr>
          </a:p>
        </p:txBody>
      </p:sp>
      <p:grpSp>
        <p:nvGrpSpPr>
          <p:cNvPr id="78" name="Group 108"/>
          <p:cNvGrpSpPr>
            <a:grpSpLocks noChangeAspect="1"/>
          </p:cNvGrpSpPr>
          <p:nvPr/>
        </p:nvGrpSpPr>
        <p:grpSpPr bwMode="gray">
          <a:xfrm>
            <a:off x="4240725" y="5395702"/>
            <a:ext cx="662550" cy="759969"/>
            <a:chOff x="2247" y="1432"/>
            <a:chExt cx="1265" cy="1451"/>
          </a:xfrm>
          <a:solidFill>
            <a:schemeClr val="accent2"/>
          </a:solidFill>
        </p:grpSpPr>
        <p:sp>
          <p:nvSpPr>
            <p:cNvPr id="79" name="Freeform 109"/>
            <p:cNvSpPr>
              <a:spLocks/>
            </p:cNvSpPr>
            <p:nvPr/>
          </p:nvSpPr>
          <p:spPr bwMode="gray">
            <a:xfrm>
              <a:off x="2247" y="1664"/>
              <a:ext cx="1265" cy="1219"/>
            </a:xfrm>
            <a:custGeom>
              <a:avLst/>
              <a:gdLst>
                <a:gd name="T0" fmla="*/ 535 w 536"/>
                <a:gd name="T1" fmla="*/ 243 h 516"/>
                <a:gd name="T2" fmla="*/ 466 w 536"/>
                <a:gd name="T3" fmla="*/ 10 h 516"/>
                <a:gd name="T4" fmla="*/ 452 w 536"/>
                <a:gd name="T5" fmla="*/ 0 h 516"/>
                <a:gd name="T6" fmla="*/ 139 w 536"/>
                <a:gd name="T7" fmla="*/ 0 h 516"/>
                <a:gd name="T8" fmla="*/ 125 w 536"/>
                <a:gd name="T9" fmla="*/ 28 h 516"/>
                <a:gd name="T10" fmla="*/ 431 w 536"/>
                <a:gd name="T11" fmla="*/ 28 h 516"/>
                <a:gd name="T12" fmla="*/ 445 w 536"/>
                <a:gd name="T13" fmla="*/ 37 h 516"/>
                <a:gd name="T14" fmla="*/ 497 w 536"/>
                <a:gd name="T15" fmla="*/ 214 h 516"/>
                <a:gd name="T16" fmla="*/ 490 w 536"/>
                <a:gd name="T17" fmla="*/ 224 h 516"/>
                <a:gd name="T18" fmla="*/ 45 w 536"/>
                <a:gd name="T19" fmla="*/ 224 h 516"/>
                <a:gd name="T20" fmla="*/ 37 w 536"/>
                <a:gd name="T21" fmla="*/ 214 h 516"/>
                <a:gd name="T22" fmla="*/ 90 w 536"/>
                <a:gd name="T23" fmla="*/ 35 h 516"/>
                <a:gd name="T24" fmla="*/ 91 w 536"/>
                <a:gd name="T25" fmla="*/ 34 h 516"/>
                <a:gd name="T26" fmla="*/ 92 w 536"/>
                <a:gd name="T27" fmla="*/ 32 h 516"/>
                <a:gd name="T28" fmla="*/ 109 w 536"/>
                <a:gd name="T29" fmla="*/ 0 h 516"/>
                <a:gd name="T30" fmla="*/ 83 w 536"/>
                <a:gd name="T31" fmla="*/ 0 h 516"/>
                <a:gd name="T32" fmla="*/ 69 w 536"/>
                <a:gd name="T33" fmla="*/ 10 h 516"/>
                <a:gd name="T34" fmla="*/ 0 w 536"/>
                <a:gd name="T35" fmla="*/ 243 h 516"/>
                <a:gd name="T36" fmla="*/ 0 w 536"/>
                <a:gd name="T37" fmla="*/ 247 h 516"/>
                <a:gd name="T38" fmla="*/ 0 w 536"/>
                <a:gd name="T39" fmla="*/ 252 h 516"/>
                <a:gd name="T40" fmla="*/ 11 w 536"/>
                <a:gd name="T41" fmla="*/ 264 h 516"/>
                <a:gd name="T42" fmla="*/ 163 w 536"/>
                <a:gd name="T43" fmla="*/ 264 h 516"/>
                <a:gd name="T44" fmla="*/ 201 w 536"/>
                <a:gd name="T45" fmla="*/ 506 h 516"/>
                <a:gd name="T46" fmla="*/ 265 w 536"/>
                <a:gd name="T47" fmla="*/ 516 h 516"/>
                <a:gd name="T48" fmla="*/ 331 w 536"/>
                <a:gd name="T49" fmla="*/ 506 h 516"/>
                <a:gd name="T50" fmla="*/ 369 w 536"/>
                <a:gd name="T51" fmla="*/ 264 h 516"/>
                <a:gd name="T52" fmla="*/ 524 w 536"/>
                <a:gd name="T53" fmla="*/ 264 h 516"/>
                <a:gd name="T54" fmla="*/ 536 w 536"/>
                <a:gd name="T55" fmla="*/ 252 h 516"/>
                <a:gd name="T56" fmla="*/ 536 w 536"/>
                <a:gd name="T57" fmla="*/ 247 h 516"/>
                <a:gd name="T58" fmla="*/ 535 w 536"/>
                <a:gd name="T59" fmla="*/ 2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6" h="516">
                  <a:moveTo>
                    <a:pt x="535" y="243"/>
                  </a:moveTo>
                  <a:cubicBezTo>
                    <a:pt x="466" y="10"/>
                    <a:pt x="466" y="10"/>
                    <a:pt x="466" y="10"/>
                  </a:cubicBezTo>
                  <a:cubicBezTo>
                    <a:pt x="464" y="4"/>
                    <a:pt x="458" y="0"/>
                    <a:pt x="452" y="0"/>
                  </a:cubicBezTo>
                  <a:cubicBezTo>
                    <a:pt x="139" y="0"/>
                    <a:pt x="139" y="0"/>
                    <a:pt x="139" y="0"/>
                  </a:cubicBezTo>
                  <a:cubicBezTo>
                    <a:pt x="125" y="28"/>
                    <a:pt x="125" y="28"/>
                    <a:pt x="125" y="28"/>
                  </a:cubicBezTo>
                  <a:cubicBezTo>
                    <a:pt x="431" y="28"/>
                    <a:pt x="431" y="28"/>
                    <a:pt x="431" y="28"/>
                  </a:cubicBezTo>
                  <a:cubicBezTo>
                    <a:pt x="437" y="28"/>
                    <a:pt x="443" y="31"/>
                    <a:pt x="445" y="37"/>
                  </a:cubicBezTo>
                  <a:cubicBezTo>
                    <a:pt x="497" y="214"/>
                    <a:pt x="497" y="214"/>
                    <a:pt x="497" y="214"/>
                  </a:cubicBezTo>
                  <a:cubicBezTo>
                    <a:pt x="499" y="220"/>
                    <a:pt x="496" y="224"/>
                    <a:pt x="490" y="224"/>
                  </a:cubicBezTo>
                  <a:cubicBezTo>
                    <a:pt x="45" y="224"/>
                    <a:pt x="45" y="224"/>
                    <a:pt x="45" y="224"/>
                  </a:cubicBezTo>
                  <a:cubicBezTo>
                    <a:pt x="39" y="224"/>
                    <a:pt x="36" y="220"/>
                    <a:pt x="37" y="214"/>
                  </a:cubicBezTo>
                  <a:cubicBezTo>
                    <a:pt x="90" y="35"/>
                    <a:pt x="90" y="35"/>
                    <a:pt x="90" y="35"/>
                  </a:cubicBezTo>
                  <a:cubicBezTo>
                    <a:pt x="90" y="35"/>
                    <a:pt x="91" y="34"/>
                    <a:pt x="91" y="34"/>
                  </a:cubicBezTo>
                  <a:cubicBezTo>
                    <a:pt x="91" y="33"/>
                    <a:pt x="91" y="33"/>
                    <a:pt x="92" y="32"/>
                  </a:cubicBezTo>
                  <a:cubicBezTo>
                    <a:pt x="109" y="0"/>
                    <a:pt x="109" y="0"/>
                    <a:pt x="109" y="0"/>
                  </a:cubicBezTo>
                  <a:cubicBezTo>
                    <a:pt x="83" y="0"/>
                    <a:pt x="83" y="0"/>
                    <a:pt x="83" y="0"/>
                  </a:cubicBezTo>
                  <a:cubicBezTo>
                    <a:pt x="77" y="0"/>
                    <a:pt x="71" y="4"/>
                    <a:pt x="69" y="10"/>
                  </a:cubicBezTo>
                  <a:cubicBezTo>
                    <a:pt x="0" y="243"/>
                    <a:pt x="0" y="243"/>
                    <a:pt x="0" y="243"/>
                  </a:cubicBezTo>
                  <a:cubicBezTo>
                    <a:pt x="0" y="244"/>
                    <a:pt x="0" y="247"/>
                    <a:pt x="0" y="247"/>
                  </a:cubicBezTo>
                  <a:cubicBezTo>
                    <a:pt x="0" y="252"/>
                    <a:pt x="0" y="252"/>
                    <a:pt x="0" y="252"/>
                  </a:cubicBezTo>
                  <a:cubicBezTo>
                    <a:pt x="0" y="258"/>
                    <a:pt x="5" y="264"/>
                    <a:pt x="11" y="264"/>
                  </a:cubicBezTo>
                  <a:cubicBezTo>
                    <a:pt x="163" y="264"/>
                    <a:pt x="163" y="264"/>
                    <a:pt x="163" y="264"/>
                  </a:cubicBezTo>
                  <a:cubicBezTo>
                    <a:pt x="201" y="506"/>
                    <a:pt x="201" y="506"/>
                    <a:pt x="201" y="506"/>
                  </a:cubicBezTo>
                  <a:cubicBezTo>
                    <a:pt x="201" y="506"/>
                    <a:pt x="205" y="516"/>
                    <a:pt x="265" y="516"/>
                  </a:cubicBezTo>
                  <a:cubicBezTo>
                    <a:pt x="325" y="516"/>
                    <a:pt x="331" y="506"/>
                    <a:pt x="331" y="506"/>
                  </a:cubicBezTo>
                  <a:cubicBezTo>
                    <a:pt x="369" y="264"/>
                    <a:pt x="369" y="264"/>
                    <a:pt x="369" y="264"/>
                  </a:cubicBezTo>
                  <a:cubicBezTo>
                    <a:pt x="524" y="264"/>
                    <a:pt x="524" y="264"/>
                    <a:pt x="524" y="264"/>
                  </a:cubicBezTo>
                  <a:cubicBezTo>
                    <a:pt x="530" y="264"/>
                    <a:pt x="536" y="258"/>
                    <a:pt x="536" y="252"/>
                  </a:cubicBezTo>
                  <a:cubicBezTo>
                    <a:pt x="536" y="247"/>
                    <a:pt x="536" y="247"/>
                    <a:pt x="536" y="247"/>
                  </a:cubicBezTo>
                  <a:cubicBezTo>
                    <a:pt x="536" y="247"/>
                    <a:pt x="535" y="244"/>
                    <a:pt x="53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0"/>
            <p:cNvSpPr>
              <a:spLocks/>
            </p:cNvSpPr>
            <p:nvPr/>
          </p:nvSpPr>
          <p:spPr bwMode="gray">
            <a:xfrm>
              <a:off x="2353" y="1432"/>
              <a:ext cx="1051" cy="742"/>
            </a:xfrm>
            <a:custGeom>
              <a:avLst/>
              <a:gdLst>
                <a:gd name="T0" fmla="*/ 54 w 445"/>
                <a:gd name="T1" fmla="*/ 134 h 314"/>
                <a:gd name="T2" fmla="*/ 53 w 445"/>
                <a:gd name="T3" fmla="*/ 136 h 314"/>
                <a:gd name="T4" fmla="*/ 53 w 445"/>
                <a:gd name="T5" fmla="*/ 136 h 314"/>
                <a:gd name="T6" fmla="*/ 53 w 445"/>
                <a:gd name="T7" fmla="*/ 137 h 314"/>
                <a:gd name="T8" fmla="*/ 50 w 445"/>
                <a:gd name="T9" fmla="*/ 146 h 314"/>
                <a:gd name="T10" fmla="*/ 0 w 445"/>
                <a:gd name="T11" fmla="*/ 314 h 314"/>
                <a:gd name="T12" fmla="*/ 445 w 445"/>
                <a:gd name="T13" fmla="*/ 314 h 314"/>
                <a:gd name="T14" fmla="*/ 392 w 445"/>
                <a:gd name="T15" fmla="*/ 137 h 314"/>
                <a:gd name="T16" fmla="*/ 386 w 445"/>
                <a:gd name="T17" fmla="*/ 134 h 314"/>
                <a:gd name="T18" fmla="*/ 386 w 445"/>
                <a:gd name="T19" fmla="*/ 134 h 314"/>
                <a:gd name="T20" fmla="*/ 76 w 445"/>
                <a:gd name="T21" fmla="*/ 134 h 314"/>
                <a:gd name="T22" fmla="*/ 67 w 445"/>
                <a:gd name="T23" fmla="*/ 134 h 314"/>
                <a:gd name="T24" fmla="*/ 81 w 445"/>
                <a:gd name="T25" fmla="*/ 107 h 314"/>
                <a:gd name="T26" fmla="*/ 85 w 445"/>
                <a:gd name="T27" fmla="*/ 98 h 314"/>
                <a:gd name="T28" fmla="*/ 96 w 445"/>
                <a:gd name="T29" fmla="*/ 78 h 314"/>
                <a:gd name="T30" fmla="*/ 108 w 445"/>
                <a:gd name="T31" fmla="*/ 67 h 314"/>
                <a:gd name="T32" fmla="*/ 148 w 445"/>
                <a:gd name="T33" fmla="*/ 52 h 314"/>
                <a:gd name="T34" fmla="*/ 168 w 445"/>
                <a:gd name="T35" fmla="*/ 57 h 314"/>
                <a:gd name="T36" fmla="*/ 221 w 445"/>
                <a:gd name="T37" fmla="*/ 41 h 314"/>
                <a:gd name="T38" fmla="*/ 235 w 445"/>
                <a:gd name="T39" fmla="*/ 16 h 314"/>
                <a:gd name="T40" fmla="*/ 235 w 445"/>
                <a:gd name="T41" fmla="*/ 16 h 314"/>
                <a:gd name="T42" fmla="*/ 209 w 445"/>
                <a:gd name="T43" fmla="*/ 3 h 314"/>
                <a:gd name="T44" fmla="*/ 157 w 445"/>
                <a:gd name="T45" fmla="*/ 19 h 314"/>
                <a:gd name="T46" fmla="*/ 143 w 445"/>
                <a:gd name="T47" fmla="*/ 42 h 314"/>
                <a:gd name="T48" fmla="*/ 104 w 445"/>
                <a:gd name="T49" fmla="*/ 57 h 314"/>
                <a:gd name="T50" fmla="*/ 86 w 445"/>
                <a:gd name="T51" fmla="*/ 73 h 314"/>
                <a:gd name="T52" fmla="*/ 65 w 445"/>
                <a:gd name="T53" fmla="*/ 113 h 314"/>
                <a:gd name="T54" fmla="*/ 59 w 445"/>
                <a:gd name="T55" fmla="*/ 124 h 314"/>
                <a:gd name="T56" fmla="*/ 54 w 445"/>
                <a:gd name="T57" fmla="*/ 13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5" h="314">
                  <a:moveTo>
                    <a:pt x="54" y="134"/>
                  </a:moveTo>
                  <a:cubicBezTo>
                    <a:pt x="53" y="135"/>
                    <a:pt x="53" y="135"/>
                    <a:pt x="53" y="136"/>
                  </a:cubicBezTo>
                  <a:cubicBezTo>
                    <a:pt x="53" y="136"/>
                    <a:pt x="53" y="136"/>
                    <a:pt x="53" y="136"/>
                  </a:cubicBezTo>
                  <a:cubicBezTo>
                    <a:pt x="53" y="136"/>
                    <a:pt x="53" y="137"/>
                    <a:pt x="53" y="137"/>
                  </a:cubicBezTo>
                  <a:cubicBezTo>
                    <a:pt x="50" y="146"/>
                    <a:pt x="50" y="146"/>
                    <a:pt x="50" y="146"/>
                  </a:cubicBezTo>
                  <a:cubicBezTo>
                    <a:pt x="0" y="314"/>
                    <a:pt x="0" y="314"/>
                    <a:pt x="0" y="314"/>
                  </a:cubicBezTo>
                  <a:cubicBezTo>
                    <a:pt x="445" y="314"/>
                    <a:pt x="445" y="314"/>
                    <a:pt x="445" y="314"/>
                  </a:cubicBezTo>
                  <a:cubicBezTo>
                    <a:pt x="392" y="137"/>
                    <a:pt x="392" y="137"/>
                    <a:pt x="392" y="137"/>
                  </a:cubicBezTo>
                  <a:cubicBezTo>
                    <a:pt x="391" y="134"/>
                    <a:pt x="388" y="134"/>
                    <a:pt x="386" y="134"/>
                  </a:cubicBezTo>
                  <a:cubicBezTo>
                    <a:pt x="386" y="134"/>
                    <a:pt x="386" y="134"/>
                    <a:pt x="386" y="134"/>
                  </a:cubicBezTo>
                  <a:cubicBezTo>
                    <a:pt x="76" y="134"/>
                    <a:pt x="76" y="134"/>
                    <a:pt x="76" y="134"/>
                  </a:cubicBezTo>
                  <a:cubicBezTo>
                    <a:pt x="67" y="134"/>
                    <a:pt x="67" y="134"/>
                    <a:pt x="67" y="134"/>
                  </a:cubicBezTo>
                  <a:cubicBezTo>
                    <a:pt x="81" y="107"/>
                    <a:pt x="81" y="107"/>
                    <a:pt x="81" y="107"/>
                  </a:cubicBezTo>
                  <a:cubicBezTo>
                    <a:pt x="85" y="98"/>
                    <a:pt x="85" y="98"/>
                    <a:pt x="85" y="98"/>
                  </a:cubicBezTo>
                  <a:cubicBezTo>
                    <a:pt x="96" y="78"/>
                    <a:pt x="96" y="78"/>
                    <a:pt x="96" y="78"/>
                  </a:cubicBezTo>
                  <a:cubicBezTo>
                    <a:pt x="98" y="74"/>
                    <a:pt x="104" y="69"/>
                    <a:pt x="108" y="67"/>
                  </a:cubicBezTo>
                  <a:cubicBezTo>
                    <a:pt x="148" y="52"/>
                    <a:pt x="148" y="52"/>
                    <a:pt x="148" y="52"/>
                  </a:cubicBezTo>
                  <a:cubicBezTo>
                    <a:pt x="153" y="57"/>
                    <a:pt x="161" y="59"/>
                    <a:pt x="168" y="57"/>
                  </a:cubicBezTo>
                  <a:cubicBezTo>
                    <a:pt x="221" y="41"/>
                    <a:pt x="221" y="41"/>
                    <a:pt x="221" y="41"/>
                  </a:cubicBezTo>
                  <a:cubicBezTo>
                    <a:pt x="231" y="38"/>
                    <a:pt x="238" y="27"/>
                    <a:pt x="235" y="16"/>
                  </a:cubicBezTo>
                  <a:cubicBezTo>
                    <a:pt x="235" y="16"/>
                    <a:pt x="235" y="16"/>
                    <a:pt x="235" y="16"/>
                  </a:cubicBezTo>
                  <a:cubicBezTo>
                    <a:pt x="232" y="5"/>
                    <a:pt x="220" y="0"/>
                    <a:pt x="209" y="3"/>
                  </a:cubicBezTo>
                  <a:cubicBezTo>
                    <a:pt x="157" y="19"/>
                    <a:pt x="157" y="19"/>
                    <a:pt x="157" y="19"/>
                  </a:cubicBezTo>
                  <a:cubicBezTo>
                    <a:pt x="146" y="22"/>
                    <a:pt x="140" y="32"/>
                    <a:pt x="143" y="42"/>
                  </a:cubicBezTo>
                  <a:cubicBezTo>
                    <a:pt x="104" y="57"/>
                    <a:pt x="104" y="57"/>
                    <a:pt x="104" y="57"/>
                  </a:cubicBezTo>
                  <a:cubicBezTo>
                    <a:pt x="98" y="60"/>
                    <a:pt x="90" y="67"/>
                    <a:pt x="86" y="73"/>
                  </a:cubicBezTo>
                  <a:cubicBezTo>
                    <a:pt x="65" y="113"/>
                    <a:pt x="65" y="113"/>
                    <a:pt x="65" y="113"/>
                  </a:cubicBezTo>
                  <a:cubicBezTo>
                    <a:pt x="59" y="124"/>
                    <a:pt x="59" y="124"/>
                    <a:pt x="59" y="124"/>
                  </a:cubicBezTo>
                  <a:lnTo>
                    <a:pt x="5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p:nvGrpSpPr>
        <p:grpSpPr bwMode="gray">
          <a:xfrm>
            <a:off x="3909761" y="2810854"/>
            <a:ext cx="1324478" cy="1421025"/>
            <a:chOff x="4302601" y="4035177"/>
            <a:chExt cx="617843" cy="602618"/>
          </a:xfrm>
        </p:grpSpPr>
        <p:sp>
          <p:nvSpPr>
            <p:cNvPr id="82" name="Line 28"/>
            <p:cNvSpPr>
              <a:spLocks noChangeShapeType="1"/>
            </p:cNvSpPr>
            <p:nvPr/>
          </p:nvSpPr>
          <p:spPr bwMode="gray">
            <a:xfrm flipH="1">
              <a:off x="4764398" y="4107491"/>
              <a:ext cx="53284" cy="6216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3" name="Line 29"/>
            <p:cNvSpPr>
              <a:spLocks noChangeShapeType="1"/>
            </p:cNvSpPr>
            <p:nvPr/>
          </p:nvSpPr>
          <p:spPr bwMode="gray">
            <a:xfrm>
              <a:off x="4377453" y="4107491"/>
              <a:ext cx="54553" cy="6216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4" name="Line 30"/>
            <p:cNvSpPr>
              <a:spLocks noChangeShapeType="1"/>
            </p:cNvSpPr>
            <p:nvPr/>
          </p:nvSpPr>
          <p:spPr bwMode="gray">
            <a:xfrm flipV="1">
              <a:off x="4302601" y="4334583"/>
              <a:ext cx="81195" cy="1522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5" name="Line 31"/>
            <p:cNvSpPr>
              <a:spLocks noChangeShapeType="1"/>
            </p:cNvSpPr>
            <p:nvPr/>
          </p:nvSpPr>
          <p:spPr bwMode="gray">
            <a:xfrm flipH="1" flipV="1">
              <a:off x="4836712" y="4334583"/>
              <a:ext cx="83732" cy="1522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6" name="Line 38"/>
            <p:cNvSpPr>
              <a:spLocks noChangeShapeType="1"/>
            </p:cNvSpPr>
            <p:nvPr/>
          </p:nvSpPr>
          <p:spPr bwMode="gray">
            <a:xfrm>
              <a:off x="4599471" y="4035177"/>
              <a:ext cx="0" cy="8119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7" name="Freeform 40"/>
            <p:cNvSpPr>
              <a:spLocks/>
            </p:cNvSpPr>
            <p:nvPr/>
          </p:nvSpPr>
          <p:spPr bwMode="gray">
            <a:xfrm>
              <a:off x="4428200" y="4167118"/>
              <a:ext cx="345079" cy="374257"/>
            </a:xfrm>
            <a:custGeom>
              <a:avLst/>
              <a:gdLst>
                <a:gd name="T0" fmla="*/ 88 w 115"/>
                <a:gd name="T1" fmla="*/ 125 h 125"/>
                <a:gd name="T2" fmla="*/ 28 w 115"/>
                <a:gd name="T3" fmla="*/ 125 h 125"/>
                <a:gd name="T4" fmla="*/ 2 w 115"/>
                <a:gd name="T5" fmla="*/ 62 h 125"/>
                <a:gd name="T6" fmla="*/ 16 w 115"/>
                <a:gd name="T7" fmla="*/ 20 h 125"/>
                <a:gd name="T8" fmla="*/ 55 w 115"/>
                <a:gd name="T9" fmla="*/ 1 h 125"/>
                <a:gd name="T10" fmla="*/ 97 w 115"/>
                <a:gd name="T11" fmla="*/ 18 h 125"/>
                <a:gd name="T12" fmla="*/ 114 w 115"/>
                <a:gd name="T13" fmla="*/ 60 h 125"/>
                <a:gd name="T14" fmla="*/ 88 w 115"/>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25">
                  <a:moveTo>
                    <a:pt x="88" y="125"/>
                  </a:moveTo>
                  <a:cubicBezTo>
                    <a:pt x="86" y="125"/>
                    <a:pt x="31" y="125"/>
                    <a:pt x="28" y="125"/>
                  </a:cubicBezTo>
                  <a:cubicBezTo>
                    <a:pt x="28" y="97"/>
                    <a:pt x="4" y="87"/>
                    <a:pt x="2" y="62"/>
                  </a:cubicBezTo>
                  <a:cubicBezTo>
                    <a:pt x="0" y="44"/>
                    <a:pt x="7" y="29"/>
                    <a:pt x="16" y="20"/>
                  </a:cubicBezTo>
                  <a:cubicBezTo>
                    <a:pt x="25" y="10"/>
                    <a:pt x="38" y="2"/>
                    <a:pt x="55" y="1"/>
                  </a:cubicBezTo>
                  <a:cubicBezTo>
                    <a:pt x="74" y="0"/>
                    <a:pt x="88" y="8"/>
                    <a:pt x="97" y="18"/>
                  </a:cubicBezTo>
                  <a:cubicBezTo>
                    <a:pt x="107" y="27"/>
                    <a:pt x="115" y="41"/>
                    <a:pt x="114" y="60"/>
                  </a:cubicBezTo>
                  <a:cubicBezTo>
                    <a:pt x="112" y="86"/>
                    <a:pt x="88" y="96"/>
                    <a:pt x="88" y="12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8" name="Freeform 41"/>
            <p:cNvSpPr>
              <a:spLocks/>
            </p:cNvSpPr>
            <p:nvPr/>
          </p:nvSpPr>
          <p:spPr bwMode="gray">
            <a:xfrm>
              <a:off x="4513201" y="4556600"/>
              <a:ext cx="178883" cy="81195"/>
            </a:xfrm>
            <a:custGeom>
              <a:avLst/>
              <a:gdLst>
                <a:gd name="T0" fmla="*/ 56 w 60"/>
                <a:gd name="T1" fmla="*/ 0 h 27"/>
                <a:gd name="T2" fmla="*/ 3 w 60"/>
                <a:gd name="T3" fmla="*/ 0 h 27"/>
                <a:gd name="T4" fmla="*/ 0 w 60"/>
                <a:gd name="T5" fmla="*/ 0 h 27"/>
                <a:gd name="T6" fmla="*/ 0 w 60"/>
                <a:gd name="T7" fmla="*/ 1 h 27"/>
                <a:gd name="T8" fmla="*/ 0 w 60"/>
                <a:gd name="T9" fmla="*/ 4 h 27"/>
                <a:gd name="T10" fmla="*/ 0 w 60"/>
                <a:gd name="T11" fmla="*/ 7 h 27"/>
                <a:gd name="T12" fmla="*/ 0 w 60"/>
                <a:gd name="T13" fmla="*/ 10 h 27"/>
                <a:gd name="T14" fmla="*/ 3 w 60"/>
                <a:gd name="T15" fmla="*/ 13 h 27"/>
                <a:gd name="T16" fmla="*/ 16 w 60"/>
                <a:gd name="T17" fmla="*/ 13 h 27"/>
                <a:gd name="T18" fmla="*/ 30 w 60"/>
                <a:gd name="T19" fmla="*/ 27 h 27"/>
                <a:gd name="T20" fmla="*/ 44 w 60"/>
                <a:gd name="T21" fmla="*/ 13 h 27"/>
                <a:gd name="T22" fmla="*/ 56 w 60"/>
                <a:gd name="T23" fmla="*/ 13 h 27"/>
                <a:gd name="T24" fmla="*/ 60 w 60"/>
                <a:gd name="T25" fmla="*/ 10 h 27"/>
                <a:gd name="T26" fmla="*/ 60 w 60"/>
                <a:gd name="T27" fmla="*/ 7 h 27"/>
                <a:gd name="T28" fmla="*/ 60 w 60"/>
                <a:gd name="T29" fmla="*/ 4 h 27"/>
                <a:gd name="T30" fmla="*/ 60 w 60"/>
                <a:gd name="T31" fmla="*/ 0 h 27"/>
                <a:gd name="T32" fmla="*/ 56 w 60"/>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27">
                  <a:moveTo>
                    <a:pt x="56" y="0"/>
                  </a:moveTo>
                  <a:cubicBezTo>
                    <a:pt x="39" y="0"/>
                    <a:pt x="21" y="0"/>
                    <a:pt x="3" y="0"/>
                  </a:cubicBezTo>
                  <a:cubicBezTo>
                    <a:pt x="2" y="0"/>
                    <a:pt x="1" y="0"/>
                    <a:pt x="0" y="0"/>
                  </a:cubicBezTo>
                  <a:cubicBezTo>
                    <a:pt x="0" y="1"/>
                    <a:pt x="0" y="1"/>
                    <a:pt x="0" y="1"/>
                  </a:cubicBezTo>
                  <a:cubicBezTo>
                    <a:pt x="0" y="4"/>
                    <a:pt x="0" y="4"/>
                    <a:pt x="0" y="4"/>
                  </a:cubicBezTo>
                  <a:cubicBezTo>
                    <a:pt x="0" y="7"/>
                    <a:pt x="0" y="7"/>
                    <a:pt x="0" y="7"/>
                  </a:cubicBezTo>
                  <a:cubicBezTo>
                    <a:pt x="0" y="10"/>
                    <a:pt x="0" y="10"/>
                    <a:pt x="0" y="10"/>
                  </a:cubicBezTo>
                  <a:cubicBezTo>
                    <a:pt x="0" y="12"/>
                    <a:pt x="1" y="13"/>
                    <a:pt x="3" y="13"/>
                  </a:cubicBezTo>
                  <a:cubicBezTo>
                    <a:pt x="16" y="13"/>
                    <a:pt x="16" y="13"/>
                    <a:pt x="16" y="13"/>
                  </a:cubicBezTo>
                  <a:cubicBezTo>
                    <a:pt x="16" y="21"/>
                    <a:pt x="22" y="27"/>
                    <a:pt x="30" y="27"/>
                  </a:cubicBezTo>
                  <a:cubicBezTo>
                    <a:pt x="37" y="27"/>
                    <a:pt x="43" y="21"/>
                    <a:pt x="44" y="13"/>
                  </a:cubicBezTo>
                  <a:cubicBezTo>
                    <a:pt x="56" y="13"/>
                    <a:pt x="56" y="13"/>
                    <a:pt x="56" y="13"/>
                  </a:cubicBezTo>
                  <a:cubicBezTo>
                    <a:pt x="58" y="13"/>
                    <a:pt x="60" y="12"/>
                    <a:pt x="60" y="10"/>
                  </a:cubicBezTo>
                  <a:cubicBezTo>
                    <a:pt x="60" y="7"/>
                    <a:pt x="60" y="7"/>
                    <a:pt x="60" y="7"/>
                  </a:cubicBezTo>
                  <a:cubicBezTo>
                    <a:pt x="60" y="4"/>
                    <a:pt x="60" y="4"/>
                    <a:pt x="60" y="4"/>
                  </a:cubicBezTo>
                  <a:cubicBezTo>
                    <a:pt x="60" y="0"/>
                    <a:pt x="60" y="0"/>
                    <a:pt x="60" y="0"/>
                  </a:cubicBezTo>
                  <a:cubicBezTo>
                    <a:pt x="59" y="0"/>
                    <a:pt x="57" y="0"/>
                    <a:pt x="56" y="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9" name="Freeform 42"/>
            <p:cNvSpPr>
              <a:spLocks noEditPoints="1"/>
            </p:cNvSpPr>
            <p:nvPr/>
          </p:nvSpPr>
          <p:spPr bwMode="gray">
            <a:xfrm>
              <a:off x="4530962" y="4307941"/>
              <a:ext cx="53284"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0" name="Freeform 43"/>
            <p:cNvSpPr>
              <a:spLocks noEditPoints="1"/>
            </p:cNvSpPr>
            <p:nvPr/>
          </p:nvSpPr>
          <p:spPr bwMode="gray">
            <a:xfrm>
              <a:off x="4560142" y="4307941"/>
              <a:ext cx="54553"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1" name="Freeform 44"/>
            <p:cNvSpPr>
              <a:spLocks noEditPoints="1"/>
            </p:cNvSpPr>
            <p:nvPr/>
          </p:nvSpPr>
          <p:spPr bwMode="gray">
            <a:xfrm>
              <a:off x="4590590" y="4307941"/>
              <a:ext cx="53284"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3 w 18"/>
                <a:gd name="T13" fmla="*/ 9 h 18"/>
                <a:gd name="T14" fmla="*/ 9 w 18"/>
                <a:gd name="T15" fmla="*/ 16 h 18"/>
                <a:gd name="T16" fmla="*/ 15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3" y="5"/>
                    <a:pt x="3" y="9"/>
                  </a:cubicBezTo>
                  <a:cubicBezTo>
                    <a:pt x="3" y="13"/>
                    <a:pt x="5" y="16"/>
                    <a:pt x="9" y="16"/>
                  </a:cubicBezTo>
                  <a:cubicBezTo>
                    <a:pt x="13" y="16"/>
                    <a:pt x="15" y="13"/>
                    <a:pt x="15" y="9"/>
                  </a:cubicBezTo>
                  <a:cubicBezTo>
                    <a:pt x="15"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2" name="Freeform 45"/>
            <p:cNvSpPr>
              <a:spLocks noEditPoints="1"/>
            </p:cNvSpPr>
            <p:nvPr/>
          </p:nvSpPr>
          <p:spPr bwMode="gray">
            <a:xfrm>
              <a:off x="4621038" y="4307941"/>
              <a:ext cx="50747" cy="53284"/>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3 h 18"/>
                <a:gd name="T12" fmla="*/ 2 w 17"/>
                <a:gd name="T13" fmla="*/ 9 h 18"/>
                <a:gd name="T14" fmla="*/ 9 w 17"/>
                <a:gd name="T15" fmla="*/ 16 h 18"/>
                <a:gd name="T16" fmla="*/ 15 w 17"/>
                <a:gd name="T17" fmla="*/ 9 h 18"/>
                <a:gd name="T18" fmla="*/ 9 w 17"/>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3"/>
                  </a:moveTo>
                  <a:cubicBezTo>
                    <a:pt x="5" y="3"/>
                    <a:pt x="2" y="5"/>
                    <a:pt x="2" y="9"/>
                  </a:cubicBezTo>
                  <a:cubicBezTo>
                    <a:pt x="2" y="13"/>
                    <a:pt x="5" y="16"/>
                    <a:pt x="9" y="16"/>
                  </a:cubicBezTo>
                  <a:cubicBezTo>
                    <a:pt x="12" y="16"/>
                    <a:pt x="15" y="13"/>
                    <a:pt x="15" y="9"/>
                  </a:cubicBezTo>
                  <a:cubicBezTo>
                    <a:pt x="15" y="5"/>
                    <a:pt x="12"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3" name="Freeform 46"/>
            <p:cNvSpPr>
              <a:spLocks/>
            </p:cNvSpPr>
            <p:nvPr/>
          </p:nvSpPr>
          <p:spPr bwMode="gray">
            <a:xfrm>
              <a:off x="4503052" y="4343463"/>
              <a:ext cx="87538" cy="210599"/>
            </a:xfrm>
            <a:custGeom>
              <a:avLst/>
              <a:gdLst>
                <a:gd name="T0" fmla="*/ 14 w 29"/>
                <a:gd name="T1" fmla="*/ 27 h 70"/>
                <a:gd name="T2" fmla="*/ 4 w 29"/>
                <a:gd name="T3" fmla="*/ 4 h 70"/>
                <a:gd name="T4" fmla="*/ 12 w 29"/>
                <a:gd name="T5" fmla="*/ 4 h 70"/>
                <a:gd name="T6" fmla="*/ 14 w 29"/>
                <a:gd name="T7" fmla="*/ 2 h 70"/>
                <a:gd name="T8" fmla="*/ 12 w 29"/>
                <a:gd name="T9" fmla="*/ 0 h 70"/>
                <a:gd name="T10" fmla="*/ 0 w 29"/>
                <a:gd name="T11" fmla="*/ 0 h 70"/>
                <a:gd name="T12" fmla="*/ 0 w 29"/>
                <a:gd name="T13" fmla="*/ 2 h 70"/>
                <a:gd name="T14" fmla="*/ 11 w 29"/>
                <a:gd name="T15" fmla="*/ 29 h 70"/>
                <a:gd name="T16" fmla="*/ 25 w 29"/>
                <a:gd name="T17" fmla="*/ 70 h 70"/>
                <a:gd name="T18" fmla="*/ 25 w 29"/>
                <a:gd name="T19" fmla="*/ 70 h 70"/>
                <a:gd name="T20" fmla="*/ 29 w 29"/>
                <a:gd name="T21" fmla="*/ 70 h 70"/>
                <a:gd name="T22" fmla="*/ 14 w 2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4" y="27"/>
                  </a:moveTo>
                  <a:cubicBezTo>
                    <a:pt x="7" y="16"/>
                    <a:pt x="5" y="8"/>
                    <a:pt x="4" y="4"/>
                  </a:cubicBezTo>
                  <a:cubicBezTo>
                    <a:pt x="12" y="4"/>
                    <a:pt x="12" y="4"/>
                    <a:pt x="12" y="4"/>
                  </a:cubicBezTo>
                  <a:cubicBezTo>
                    <a:pt x="13" y="4"/>
                    <a:pt x="14" y="3"/>
                    <a:pt x="14" y="2"/>
                  </a:cubicBezTo>
                  <a:cubicBezTo>
                    <a:pt x="14" y="1"/>
                    <a:pt x="13" y="0"/>
                    <a:pt x="12" y="0"/>
                  </a:cubicBezTo>
                  <a:cubicBezTo>
                    <a:pt x="0" y="0"/>
                    <a:pt x="0" y="0"/>
                    <a:pt x="0" y="0"/>
                  </a:cubicBezTo>
                  <a:cubicBezTo>
                    <a:pt x="0" y="2"/>
                    <a:pt x="0" y="2"/>
                    <a:pt x="0" y="2"/>
                  </a:cubicBezTo>
                  <a:cubicBezTo>
                    <a:pt x="0" y="2"/>
                    <a:pt x="0" y="14"/>
                    <a:pt x="11" y="29"/>
                  </a:cubicBezTo>
                  <a:cubicBezTo>
                    <a:pt x="24" y="47"/>
                    <a:pt x="25" y="66"/>
                    <a:pt x="25" y="70"/>
                  </a:cubicBezTo>
                  <a:cubicBezTo>
                    <a:pt x="25" y="70"/>
                    <a:pt x="25" y="70"/>
                    <a:pt x="25" y="70"/>
                  </a:cubicBezTo>
                  <a:cubicBezTo>
                    <a:pt x="29" y="70"/>
                    <a:pt x="29" y="70"/>
                    <a:pt x="29" y="70"/>
                  </a:cubicBezTo>
                  <a:cubicBezTo>
                    <a:pt x="29" y="66"/>
                    <a:pt x="28" y="45"/>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4" name="Freeform 47"/>
            <p:cNvSpPr>
              <a:spLocks/>
            </p:cNvSpPr>
            <p:nvPr/>
          </p:nvSpPr>
          <p:spPr bwMode="gray">
            <a:xfrm>
              <a:off x="4614695" y="4343463"/>
              <a:ext cx="86270" cy="210599"/>
            </a:xfrm>
            <a:custGeom>
              <a:avLst/>
              <a:gdLst>
                <a:gd name="T0" fmla="*/ 17 w 29"/>
                <a:gd name="T1" fmla="*/ 0 h 70"/>
                <a:gd name="T2" fmla="*/ 15 w 29"/>
                <a:gd name="T3" fmla="*/ 2 h 70"/>
                <a:gd name="T4" fmla="*/ 17 w 29"/>
                <a:gd name="T5" fmla="*/ 4 h 70"/>
                <a:gd name="T6" fmla="*/ 25 w 29"/>
                <a:gd name="T7" fmla="*/ 4 h 70"/>
                <a:gd name="T8" fmla="*/ 14 w 29"/>
                <a:gd name="T9" fmla="*/ 27 h 70"/>
                <a:gd name="T10" fmla="*/ 0 w 29"/>
                <a:gd name="T11" fmla="*/ 70 h 70"/>
                <a:gd name="T12" fmla="*/ 4 w 29"/>
                <a:gd name="T13" fmla="*/ 70 h 70"/>
                <a:gd name="T14" fmla="*/ 4 w 29"/>
                <a:gd name="T15" fmla="*/ 70 h 70"/>
                <a:gd name="T16" fmla="*/ 17 w 29"/>
                <a:gd name="T17" fmla="*/ 29 h 70"/>
                <a:gd name="T18" fmla="*/ 29 w 29"/>
                <a:gd name="T19" fmla="*/ 2 h 70"/>
                <a:gd name="T20" fmla="*/ 29 w 29"/>
                <a:gd name="T21" fmla="*/ 0 h 70"/>
                <a:gd name="T22" fmla="*/ 17 w 29"/>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7" y="0"/>
                  </a:moveTo>
                  <a:cubicBezTo>
                    <a:pt x="16" y="0"/>
                    <a:pt x="15" y="1"/>
                    <a:pt x="15" y="2"/>
                  </a:cubicBezTo>
                  <a:cubicBezTo>
                    <a:pt x="15" y="3"/>
                    <a:pt x="16" y="4"/>
                    <a:pt x="17" y="4"/>
                  </a:cubicBezTo>
                  <a:cubicBezTo>
                    <a:pt x="25" y="4"/>
                    <a:pt x="25" y="4"/>
                    <a:pt x="25" y="4"/>
                  </a:cubicBezTo>
                  <a:cubicBezTo>
                    <a:pt x="24" y="8"/>
                    <a:pt x="22" y="16"/>
                    <a:pt x="14" y="27"/>
                  </a:cubicBezTo>
                  <a:cubicBezTo>
                    <a:pt x="0" y="45"/>
                    <a:pt x="0" y="66"/>
                    <a:pt x="0" y="70"/>
                  </a:cubicBezTo>
                  <a:cubicBezTo>
                    <a:pt x="4" y="70"/>
                    <a:pt x="4" y="70"/>
                    <a:pt x="4" y="70"/>
                  </a:cubicBezTo>
                  <a:cubicBezTo>
                    <a:pt x="4" y="70"/>
                    <a:pt x="4" y="70"/>
                    <a:pt x="4" y="70"/>
                  </a:cubicBezTo>
                  <a:cubicBezTo>
                    <a:pt x="4" y="66"/>
                    <a:pt x="4" y="47"/>
                    <a:pt x="17" y="29"/>
                  </a:cubicBezTo>
                  <a:cubicBezTo>
                    <a:pt x="28" y="14"/>
                    <a:pt x="29" y="2"/>
                    <a:pt x="29" y="2"/>
                  </a:cubicBezTo>
                  <a:cubicBezTo>
                    <a:pt x="29" y="0"/>
                    <a:pt x="29" y="0"/>
                    <a:pt x="29"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grpSp>
      <p:sp>
        <p:nvSpPr>
          <p:cNvPr id="95" name="TextBox 94"/>
          <p:cNvSpPr txBox="1"/>
          <p:nvPr/>
        </p:nvSpPr>
        <p:spPr bwMode="gray">
          <a:xfrm>
            <a:off x="3945467" y="4400842"/>
            <a:ext cx="1253067" cy="230832"/>
          </a:xfrm>
          <a:prstGeom prst="rect">
            <a:avLst/>
          </a:prstGeom>
        </p:spPr>
        <p:txBody>
          <a:bodyPr vert="horz" wrap="square" lIns="0" tIns="0" rIns="0" bIns="0" numCol="1" spcCol="228600" rtlCol="0">
            <a:spAutoFit/>
          </a:bodyPr>
          <a:lstStyle/>
          <a:p>
            <a:pPr marL="58738" lvl="1" indent="-58738">
              <a:spcAft>
                <a:spcPts val="600"/>
              </a:spcAft>
              <a:buSzPct val="100000"/>
              <a:buFontTx/>
              <a:buChar char=" "/>
            </a:pPr>
            <a:r>
              <a:rPr lang="en" sz="1500" i="1" dirty="0">
                <a:solidFill>
                  <a:schemeClr val="tx2"/>
                </a:solidFill>
              </a:rPr>
              <a:t>Spread Ideas</a:t>
            </a:r>
            <a:endParaRPr lang="en-US" sz="1500" i="1" dirty="0">
              <a:solidFill>
                <a:schemeClr val="tx2"/>
              </a:solidFill>
            </a:endParaRPr>
          </a:p>
        </p:txBody>
      </p:sp>
      <p:sp>
        <p:nvSpPr>
          <p:cNvPr id="96" name="Oval 95"/>
          <p:cNvSpPr/>
          <p:nvPr/>
        </p:nvSpPr>
        <p:spPr bwMode="gray">
          <a:xfrm>
            <a:off x="3090333" y="2217498"/>
            <a:ext cx="2963335" cy="2963335"/>
          </a:xfrm>
          <a:prstGeom prst="ellipse">
            <a:avLst/>
          </a:prstGeom>
          <a:noFill/>
          <a:ln w="127000">
            <a:solidFill>
              <a:schemeClr val="bg2">
                <a:alpha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7793096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4x3 is a classic slidedoc grid</a:t>
            </a:r>
            <a:endParaRPr lang="en-US" dirty="0"/>
          </a:p>
        </p:txBody>
      </p:sp>
      <p:sp>
        <p:nvSpPr>
          <p:cNvPr id="12" name="Content Placeholder 11"/>
          <p:cNvSpPr>
            <a:spLocks noGrp="1"/>
          </p:cNvSpPr>
          <p:nvPr>
            <p:ph idx="1"/>
          </p:nvPr>
        </p:nvSpPr>
        <p:spPr/>
        <p:txBody>
          <a:bodyPr/>
          <a:lstStyle/>
          <a:p>
            <a:pPr lvl="2"/>
            <a:r>
              <a:rPr lang="en-US" dirty="0" smtClean="0"/>
              <a:t>To get a poster-sized PDF of every option for laying out a slidedoc in a 4:3 grid, </a:t>
            </a:r>
            <a:br>
              <a:rPr lang="en-US" dirty="0" smtClean="0"/>
            </a:br>
            <a:r>
              <a:rPr lang="en-US" dirty="0" smtClean="0"/>
              <a:t>go </a:t>
            </a:r>
            <a:r>
              <a:rPr lang="en-US" u="sng" dirty="0" smtClean="0">
                <a:hlinkClick r:id="rId2"/>
              </a:rPr>
              <a:t>here</a:t>
            </a:r>
            <a:r>
              <a:rPr lang="en-US" dirty="0" smtClean="0"/>
              <a:t> to get a PDF of these grids, courtesy of </a:t>
            </a:r>
            <a:r>
              <a:rPr lang="en-US" u="sng" dirty="0" smtClean="0">
                <a:hlinkClick r:id="rId3"/>
              </a:rPr>
              <a:t>Dubberly Design</a:t>
            </a:r>
            <a:r>
              <a:rPr lang="en-US" dirty="0" smtClean="0"/>
              <a:t>.</a:t>
            </a:r>
            <a:endParaRPr lang="en-US" dirty="0"/>
          </a:p>
        </p:txBody>
      </p:sp>
      <p:sp>
        <p:nvSpPr>
          <p:cNvPr id="9" name="Text Placeholder 8"/>
          <p:cNvSpPr>
            <a:spLocks noGrp="1"/>
          </p:cNvSpPr>
          <p:nvPr>
            <p:ph type="body" idx="10"/>
          </p:nvPr>
        </p:nvSpPr>
        <p:spPr/>
        <p:txBody>
          <a:bodyPr/>
          <a:lstStyle/>
          <a:p>
            <a:r>
              <a:rPr lang="en-US" dirty="0" smtClean="0"/>
              <a:t>There are 892 unique ways to partition the 4x3 grid.</a:t>
            </a:r>
            <a:endParaRPr lang="en-US" dirty="0"/>
          </a:p>
        </p:txBody>
      </p:sp>
      <p:pic>
        <p:nvPicPr>
          <p:cNvPr id="1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gray">
          <a:xfrm>
            <a:off x="428360" y="2487950"/>
            <a:ext cx="8281643" cy="395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13333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Breath</a:t>
            </a:r>
            <a:r>
              <a:rPr lang="en-US" dirty="0" smtClean="0"/>
              <a:t>e</a:t>
            </a:r>
            <a:r>
              <a:rPr lang="en" dirty="0" smtClean="0"/>
              <a:t> </a:t>
            </a:r>
            <a:r>
              <a:rPr lang="en-US" dirty="0" smtClean="0"/>
              <a:t>W</a:t>
            </a:r>
            <a:r>
              <a:rPr lang="en" dirty="0" smtClean="0"/>
              <a:t>ith </a:t>
            </a:r>
            <a:r>
              <a:rPr lang="en-US" dirty="0" smtClean="0"/>
              <a:t/>
            </a:r>
            <a:br>
              <a:rPr lang="en-US" dirty="0" smtClean="0"/>
            </a:br>
            <a:r>
              <a:rPr lang="en" dirty="0" smtClean="0"/>
              <a:t>White </a:t>
            </a:r>
            <a:r>
              <a:rPr lang="en-US" dirty="0" smtClean="0"/>
              <a:t>S</a:t>
            </a:r>
            <a:r>
              <a:rPr lang="en" dirty="0" smtClean="0"/>
              <a:t>pace</a:t>
            </a:r>
            <a:endParaRPr lang="en-US" dirty="0"/>
          </a:p>
        </p:txBody>
      </p:sp>
      <p:sp>
        <p:nvSpPr>
          <p:cNvPr id="4" name="Text Placeholder 3"/>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1587604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Newspaper"/>
          <p:cNvPicPr>
            <a:picLocks noChangeAspect="1" noChangeArrowheads="1"/>
          </p:cNvPicPr>
          <p:nvPr/>
        </p:nvPicPr>
        <p:blipFill>
          <a:blip r:embed="rId2" cstate="print">
            <a:extLst>
              <a:ext uri="{28A0092B-C50C-407E-A947-70E740481C1C}">
                <a14:useLocalDpi xmlns:a14="http://schemas.microsoft.com/office/drawing/2010/main" val="0"/>
              </a:ext>
            </a:extLst>
          </a:blip>
          <a:srcRect l="14861" t="13889" r="14999" b="9445"/>
          <a:stretch>
            <a:fillRect/>
          </a:stretch>
        </p:blipFill>
        <p:spPr bwMode="auto">
          <a:xfrm>
            <a:off x="3088835" y="1398815"/>
            <a:ext cx="6415481" cy="52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en-US" dirty="0" smtClean="0"/>
              <a:t>Adding white space</a:t>
            </a:r>
            <a:endParaRPr lang="en-US" dirty="0"/>
          </a:p>
        </p:txBody>
      </p:sp>
      <p:sp>
        <p:nvSpPr>
          <p:cNvPr id="7" name="Content Placeholder 6"/>
          <p:cNvSpPr>
            <a:spLocks noGrp="1"/>
          </p:cNvSpPr>
          <p:nvPr>
            <p:ph idx="1"/>
          </p:nvPr>
        </p:nvSpPr>
        <p:spPr/>
        <p:txBody>
          <a:bodyPr/>
          <a:lstStyle/>
          <a:p>
            <a:pPr lvl="2"/>
            <a:r>
              <a:rPr lang="en-US" dirty="0" smtClean="0"/>
              <a:t>Established in 1867, </a:t>
            </a:r>
            <a:r>
              <a:rPr lang="en-US" i="1" dirty="0" smtClean="0"/>
              <a:t>Harper’s Bazaar </a:t>
            </a:r>
            <a:r>
              <a:rPr lang="en-US" dirty="0" smtClean="0"/>
              <a:t>was America’s first fashion magazine. The late 1800s was a no-nonsense era when resources like paper were scarce and highly valued, and printing was expensive. You can see how much information was packed into the pages of a single issue. When readers finished an issue, they didn’t throw it away; it was reused for insulating walls and kindling for their fireplace. </a:t>
            </a:r>
          </a:p>
          <a:p>
            <a:pPr lvl="2"/>
            <a:r>
              <a:rPr lang="en-US" dirty="0" smtClean="0"/>
              <a:t>The dense design was a direct reflection of societal values of the time.</a:t>
            </a:r>
            <a:endParaRPr lang="en-US" dirty="0"/>
          </a:p>
        </p:txBody>
      </p:sp>
      <p:sp>
        <p:nvSpPr>
          <p:cNvPr id="9" name="Text Placeholder 8"/>
          <p:cNvSpPr>
            <a:spLocks noGrp="1"/>
          </p:cNvSpPr>
          <p:nvPr>
            <p:ph type="body" sz="quarter" idx="14"/>
          </p:nvPr>
        </p:nvSpPr>
        <p:spPr/>
        <p:txBody>
          <a:bodyPr/>
          <a:lstStyle/>
          <a:p>
            <a:r>
              <a:rPr lang="en-US" dirty="0" smtClean="0"/>
              <a:t>Source: </a:t>
            </a:r>
            <a:r>
              <a:rPr lang="en-US" dirty="0" smtClean="0">
                <a:hlinkClick r:id="rId3"/>
              </a:rPr>
              <a:t>HarpersBazaar.com</a:t>
            </a:r>
            <a:endParaRPr lang="en-US" dirty="0"/>
          </a:p>
        </p:txBody>
      </p:sp>
    </p:spTree>
    <p:extLst>
      <p:ext uri="{BB962C8B-B14F-4D97-AF65-F5344CB8AC3E}">
        <p14:creationId xmlns:p14="http://schemas.microsoft.com/office/powerpoint/2010/main" val="7033517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content needs room to breathe</a:t>
            </a:r>
            <a:endParaRPr lang="en-US" dirty="0"/>
          </a:p>
        </p:txBody>
      </p:sp>
      <p:sp>
        <p:nvSpPr>
          <p:cNvPr id="3" name="Content Placeholder 2"/>
          <p:cNvSpPr>
            <a:spLocks noGrp="1"/>
          </p:cNvSpPr>
          <p:nvPr>
            <p:ph idx="1"/>
          </p:nvPr>
        </p:nvSpPr>
        <p:spPr/>
        <p:txBody>
          <a:bodyPr/>
          <a:lstStyle/>
          <a:p>
            <a:pPr lvl="2"/>
            <a:r>
              <a:rPr lang="en-US" dirty="0" smtClean="0"/>
              <a:t>In 1934, the magazine discovered young Russian designer Alexey Brodovitch and </a:t>
            </a:r>
            <a:r>
              <a:rPr lang="en-US" spc="-20" dirty="0" smtClean="0"/>
              <a:t>brought him on as Art Director. Brodovitch’s </a:t>
            </a:r>
            <a:r>
              <a:rPr lang="en-US" dirty="0" smtClean="0"/>
              <a:t>work has been described as “bold and arresting,” featuring “cropped photographs, typography, and design” </a:t>
            </a:r>
            <a:br>
              <a:rPr lang="en-US" dirty="0" smtClean="0"/>
            </a:br>
            <a:r>
              <a:rPr lang="en-US" dirty="0" smtClean="0"/>
              <a:t>on “pages that bled beautifully.”</a:t>
            </a:r>
          </a:p>
          <a:p>
            <a:pPr lvl="2"/>
            <a:r>
              <a:rPr lang="en-US" dirty="0" smtClean="0"/>
              <a:t>Brodovitch's signature use of white space and the cinematic quality created through image cropping brought gracefulness to the layouts. His design compelled Truman Capote to write, “What Dom Pérignon was to champagne...so [Brodovitch] has been to... photographic design and editorial layout.”</a:t>
            </a:r>
            <a:r>
              <a:rPr lang="en-US" baseline="30000" dirty="0" smtClean="0"/>
              <a:t>*</a:t>
            </a:r>
            <a:endParaRPr lang="en-US" baseline="30000" dirty="0"/>
          </a:p>
        </p:txBody>
      </p:sp>
      <p:sp>
        <p:nvSpPr>
          <p:cNvPr id="5" name="Content Placeholder 4"/>
          <p:cNvSpPr>
            <a:spLocks noGrp="1"/>
          </p:cNvSpPr>
          <p:nvPr>
            <p:ph idx="11"/>
          </p:nvPr>
        </p:nvSpPr>
        <p:spPr/>
        <p:txBody>
          <a:bodyPr/>
          <a:lstStyle/>
          <a:p>
            <a:pPr lvl="2"/>
            <a:r>
              <a:rPr lang="en-US" dirty="0" smtClean="0"/>
              <a:t>His work revolutionized both fashion and magazine design. Adding white space and dramatic cropped images helped </a:t>
            </a:r>
            <a:r>
              <a:rPr lang="en-US" i="1" dirty="0" smtClean="0"/>
              <a:t>Harper’s Bazaar</a:t>
            </a:r>
            <a:r>
              <a:rPr lang="en-US" dirty="0" smtClean="0"/>
              <a:t> surpass </a:t>
            </a:r>
            <a:r>
              <a:rPr lang="en-US" i="1" dirty="0" smtClean="0"/>
              <a:t>Vogue</a:t>
            </a:r>
            <a:r>
              <a:rPr lang="en-US" dirty="0" smtClean="0"/>
              <a:t> as the top </a:t>
            </a:r>
            <a:br>
              <a:rPr lang="en-US" dirty="0" smtClean="0"/>
            </a:br>
            <a:r>
              <a:rPr lang="en-US" dirty="0" smtClean="0"/>
              <a:t>fashion magazine. </a:t>
            </a:r>
          </a:p>
          <a:p>
            <a:pPr lvl="2"/>
            <a:r>
              <a:rPr lang="en-US" dirty="0" smtClean="0"/>
              <a:t>The following two pages provide examples of how Brodovitch created designs that breathe with white space.</a:t>
            </a:r>
            <a:endParaRPr lang="en-US" dirty="0"/>
          </a:p>
        </p:txBody>
      </p:sp>
      <p:sp>
        <p:nvSpPr>
          <p:cNvPr id="13" name="Text Placeholder 12"/>
          <p:cNvSpPr>
            <a:spLocks noGrp="1"/>
          </p:cNvSpPr>
          <p:nvPr>
            <p:ph type="body" sz="quarter" idx="14"/>
          </p:nvPr>
        </p:nvSpPr>
        <p:spPr/>
        <p:txBody>
          <a:bodyPr/>
          <a:lstStyle/>
          <a:p>
            <a:r>
              <a:rPr lang="en-US" baseline="30000" dirty="0" smtClean="0"/>
              <a:t>*</a:t>
            </a:r>
            <a:r>
              <a:rPr lang="en-US" dirty="0" smtClean="0"/>
              <a:t>Source</a:t>
            </a:r>
            <a:r>
              <a:rPr lang="en-US" dirty="0"/>
              <a:t>: </a:t>
            </a:r>
            <a:r>
              <a:rPr lang="en-US" u="sng" dirty="0" smtClean="0">
                <a:hlinkClick r:id="rId3"/>
              </a:rPr>
              <a:t>http://en.wikipedia.org/wiki/Harper's_Bazaar</a:t>
            </a:r>
            <a:r>
              <a:rPr lang="en-US" dirty="0" smtClean="0">
                <a:hlinkClick r:id="rId3"/>
              </a:rPr>
              <a:t> </a:t>
            </a:r>
            <a:r>
              <a:rPr lang="en-US" dirty="0" smtClean="0"/>
              <a:t> and </a:t>
            </a:r>
            <a:r>
              <a:rPr lang="en-US" u="sng" dirty="0">
                <a:hlinkClick r:id="rId4"/>
              </a:rPr>
              <a:t>http://</a:t>
            </a:r>
            <a:r>
              <a:rPr lang="en-US" u="sng" dirty="0" smtClean="0">
                <a:hlinkClick r:id="rId4"/>
              </a:rPr>
              <a:t>en.wikipedia.org/wiki/Alexey_Brodovitch</a:t>
            </a:r>
            <a:endParaRPr lang="en-US" u="sng" dirty="0"/>
          </a:p>
        </p:txBody>
      </p:sp>
      <p:sp>
        <p:nvSpPr>
          <p:cNvPr id="8" name="Text Placeholder 16"/>
          <p:cNvSpPr txBox="1">
            <a:spLocks/>
          </p:cNvSpPr>
          <p:nvPr/>
        </p:nvSpPr>
        <p:spPr>
          <a:xfrm>
            <a:off x="3256669" y="3721242"/>
            <a:ext cx="5427746" cy="2135502"/>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i="1" dirty="0">
                <a:solidFill>
                  <a:schemeClr val="accent3"/>
                </a:solidFill>
              </a:rPr>
              <a:t>“A good picture must be a completely individual expression which intrigues the viewer and forces him to think.”</a:t>
            </a:r>
          </a:p>
          <a:p>
            <a:pPr lvl="2"/>
            <a:r>
              <a:rPr lang="en-US" dirty="0" smtClean="0"/>
              <a:t>– Alexey Brodovitch,</a:t>
            </a:r>
            <a:br>
              <a:rPr lang="en-US" dirty="0" smtClean="0"/>
            </a:br>
            <a:r>
              <a:rPr lang="en-US" dirty="0" smtClean="0"/>
              <a:t>   </a:t>
            </a:r>
            <a:r>
              <a:rPr lang="en-US" sz="1000" dirty="0" smtClean="0"/>
              <a:t>Art Director</a:t>
            </a:r>
            <a:endParaRPr lang="en-US" sz="1000" dirty="0"/>
          </a:p>
        </p:txBody>
      </p:sp>
      <p:pic>
        <p:nvPicPr>
          <p:cNvPr id="9" name="Picture 2" descr="File:Alexey Brodovit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43787" y="4381500"/>
            <a:ext cx="2336295" cy="20177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111211359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Content Placeholder 7"/>
          <p:cNvSpPr>
            <a:spLocks noGrp="1"/>
          </p:cNvSpPr>
          <p:nvPr>
            <p:ph idx="1"/>
          </p:nvPr>
        </p:nvSpPr>
        <p:spPr/>
        <p:txBody>
          <a:bodyPr/>
          <a:lstStyle/>
          <a:p>
            <a:endParaRPr lang="en-US" dirty="0"/>
          </a:p>
        </p:txBody>
      </p:sp>
      <p:sp>
        <p:nvSpPr>
          <p:cNvPr id="9" name="Text Placeholder 8"/>
          <p:cNvSpPr>
            <a:spLocks noGrp="1"/>
          </p:cNvSpPr>
          <p:nvPr>
            <p:ph type="body" idx="10"/>
          </p:nvPr>
        </p:nvSpPr>
        <p:spPr/>
        <p:txBody>
          <a:bodyPr/>
          <a:lstStyle/>
          <a:p>
            <a:endParaRPr lang="en-US" dirty="0"/>
          </a:p>
        </p:txBody>
      </p:sp>
      <p:pic>
        <p:nvPicPr>
          <p:cNvPr id="10" name="Picture 2"/>
          <p:cNvPicPr>
            <a:picLocks noChangeArrowheads="1"/>
          </p:cNvPicPr>
          <p:nvPr/>
        </p:nvPicPr>
        <p:blipFill rotWithShape="1">
          <a:blip r:embed="rId2" cstate="print">
            <a:extLst>
              <a:ext uri="{28A0092B-C50C-407E-A947-70E740481C1C}">
                <a14:useLocalDpi xmlns:a14="http://schemas.microsoft.com/office/drawing/2010/main" val="0"/>
              </a:ext>
            </a:extLst>
          </a:blip>
          <a:srcRect t="531" r="-36"/>
          <a:stretch/>
        </p:blipFill>
        <p:spPr bwMode="auto">
          <a:xfrm>
            <a:off x="76200" y="68262"/>
            <a:ext cx="9004299"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a:solidFill>
                  <a:srgbClr val="000000"/>
                </a:solidFill>
                <a:miter lim="800000"/>
                <a:headEnd/>
                <a:tailEnd/>
              </a14:hiddenLine>
            </a:ext>
          </a:extLst>
        </p:spPr>
      </p:pic>
    </p:spTree>
    <p:extLst>
      <p:ext uri="{BB962C8B-B14F-4D97-AF65-F5344CB8AC3E}">
        <p14:creationId xmlns:p14="http://schemas.microsoft.com/office/powerpoint/2010/main" val="12804169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p:txBody>
          <a:bodyPr/>
          <a:lstStyle/>
          <a:p>
            <a:endParaRPr lang="en-US" dirty="0"/>
          </a:p>
        </p:txBody>
      </p:sp>
      <p:sp>
        <p:nvSpPr>
          <p:cNvPr id="8" name="Text Placeholder 7"/>
          <p:cNvSpPr>
            <a:spLocks noGrp="1"/>
          </p:cNvSpPr>
          <p:nvPr>
            <p:ph type="body" idx="10"/>
          </p:nvPr>
        </p:nvSpPr>
        <p:spPr/>
        <p:txBody>
          <a:bodyPr/>
          <a:lstStyle/>
          <a:p>
            <a:endParaRPr lang="en-US" dirty="0"/>
          </a:p>
        </p:txBody>
      </p:sp>
      <p:pic>
        <p:nvPicPr>
          <p:cNvPr id="9" name="Picture 8"/>
          <p:cNvPicPr>
            <a:picLocks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68262"/>
            <a:ext cx="90043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a:solidFill>
                  <a:srgbClr val="000000"/>
                </a:solidFill>
                <a:miter lim="800000"/>
                <a:headEnd/>
                <a:tailEnd/>
              </a14:hiddenLine>
            </a:ext>
          </a:extLst>
        </p:spPr>
      </p:pic>
    </p:spTree>
    <p:extLst>
      <p:ext uri="{BB962C8B-B14F-4D97-AF65-F5344CB8AC3E}">
        <p14:creationId xmlns:p14="http://schemas.microsoft.com/office/powerpoint/2010/main" val="9031520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smtClean="0"/>
              <a:t>Luxury brands use white space</a:t>
            </a:r>
            <a:endParaRPr lang="en-US" dirty="0"/>
          </a:p>
        </p:txBody>
      </p:sp>
      <p:sp>
        <p:nvSpPr>
          <p:cNvPr id="7" name="Content Placeholder 6"/>
          <p:cNvSpPr>
            <a:spLocks noGrp="1"/>
          </p:cNvSpPr>
          <p:nvPr>
            <p:ph idx="1"/>
          </p:nvPr>
        </p:nvSpPr>
        <p:spPr>
          <a:xfrm>
            <a:off x="457731" y="1816100"/>
            <a:ext cx="8226689" cy="4583111"/>
          </a:xfrm>
        </p:spPr>
        <p:txBody>
          <a:bodyPr/>
          <a:lstStyle/>
          <a:p>
            <a:pPr lvl="2"/>
            <a:r>
              <a:rPr lang="en-US" dirty="0" smtClean="0"/>
              <a:t>Many brands have embraced the concept of white space. When creating a slidedoc, surround key</a:t>
            </a:r>
            <a:br>
              <a:rPr lang="en-US" dirty="0" smtClean="0"/>
            </a:br>
            <a:r>
              <a:rPr lang="en-US" dirty="0" smtClean="0"/>
              <a:t>points with white space (also called “open space” or “clear space”) to draw the eye toward the most</a:t>
            </a:r>
            <a:br>
              <a:rPr lang="en-US" dirty="0" smtClean="0"/>
            </a:br>
            <a:r>
              <a:rPr lang="en-US" dirty="0" smtClean="0"/>
              <a:t>important elements on the page.</a:t>
            </a:r>
            <a:endParaRPr lang="en-US" dirty="0"/>
          </a:p>
        </p:txBody>
      </p:sp>
      <p:sp>
        <p:nvSpPr>
          <p:cNvPr id="40" name="Text Placeholder 39"/>
          <p:cNvSpPr>
            <a:spLocks noGrp="1"/>
          </p:cNvSpPr>
          <p:nvPr>
            <p:ph type="body" idx="10"/>
          </p:nvPr>
        </p:nvSpPr>
        <p:spPr/>
        <p:txBody>
          <a:bodyPr/>
          <a:lstStyle/>
          <a:p>
            <a:r>
              <a:rPr lang="en-US" dirty="0"/>
              <a:t>The more breathing room you give to a design or product, </a:t>
            </a:r>
            <a:br>
              <a:rPr lang="en-US" dirty="0"/>
            </a:br>
            <a:r>
              <a:rPr lang="en-US" dirty="0"/>
              <a:t>the more luxurious it’s </a:t>
            </a:r>
            <a:r>
              <a:rPr lang="en-US" dirty="0" smtClean="0"/>
              <a:t>perceived to be.</a:t>
            </a:r>
            <a:endParaRPr lang="en-US" dirty="0"/>
          </a:p>
        </p:txBody>
      </p:sp>
      <p:pic>
        <p:nvPicPr>
          <p:cNvPr id="14" name="Picture 4" descr="http://www.stephaniefiermanmarketingdaily.com/wp-content/uploads/2010/09/blue-box-tiffany-stephanie-fierma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4647276" y="2771212"/>
            <a:ext cx="4039524" cy="25567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5" name="Picture 2" descr="http://www.instapage.com/wp-content/uploads/2013/05/landing_page_white_space.jpg"/>
          <p:cNvPicPr>
            <a:picLocks noChangeAspect="1" noChangeArrowheads="1"/>
          </p:cNvPicPr>
          <p:nvPr/>
        </p:nvPicPr>
        <p:blipFill rotWithShape="1">
          <a:blip r:embed="rId3">
            <a:extLst>
              <a:ext uri="{28A0092B-C50C-407E-A947-70E740481C1C}">
                <a14:useLocalDpi xmlns:a14="http://schemas.microsoft.com/office/drawing/2010/main" val="0"/>
              </a:ext>
            </a:extLst>
          </a:blip>
          <a:srcRect r="35" b="111"/>
          <a:stretch/>
        </p:blipFill>
        <p:spPr bwMode="gray">
          <a:xfrm>
            <a:off x="457732" y="2771212"/>
            <a:ext cx="4032583" cy="25567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22" name="Group 21"/>
          <p:cNvGrpSpPr/>
          <p:nvPr/>
        </p:nvGrpSpPr>
        <p:grpSpPr>
          <a:xfrm>
            <a:off x="5733819" y="5292115"/>
            <a:ext cx="2952981" cy="635495"/>
            <a:chOff x="-5002935" y="5763716"/>
            <a:chExt cx="1787720" cy="635495"/>
          </a:xfrm>
        </p:grpSpPr>
        <p:sp>
          <p:nvSpPr>
            <p:cNvPr id="23" name="TextBox 22"/>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Examples </a:t>
              </a:r>
              <a:r>
                <a:rPr lang="en-US" sz="1100" i="1" dirty="0" smtClean="0">
                  <a:solidFill>
                    <a:schemeClr val="accent2"/>
                  </a:solidFill>
                </a:rPr>
                <a:t>of advertisements using </a:t>
              </a:r>
              <a:r>
                <a:rPr lang="en-US" sz="1100" i="1" dirty="0">
                  <a:solidFill>
                    <a:schemeClr val="accent2"/>
                  </a:solidFill>
                </a:rPr>
                <a:t>white </a:t>
              </a:r>
              <a:r>
                <a:rPr lang="en-US" sz="1100" i="1" dirty="0" smtClean="0">
                  <a:solidFill>
                    <a:schemeClr val="accent2"/>
                  </a:solidFill>
                </a:rPr>
                <a:t>space</a:t>
              </a:r>
              <a:endParaRPr lang="en-US" sz="1100" i="1" dirty="0">
                <a:solidFill>
                  <a:schemeClr val="accent2"/>
                </a:solidFill>
              </a:endParaRPr>
            </a:p>
          </p:txBody>
        </p:sp>
        <p:cxnSp>
          <p:nvCxnSpPr>
            <p:cNvPr id="24" name="Straight Connector 2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655636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en" dirty="0" smtClean="0"/>
              <a:t>ypesetting </a:t>
            </a:r>
            <a:r>
              <a:rPr lang="en-US" dirty="0" smtClean="0"/>
              <a:t>A</a:t>
            </a:r>
            <a:r>
              <a:rPr lang="en" dirty="0" smtClean="0"/>
              <a:t>mplifies </a:t>
            </a:r>
            <a:br>
              <a:rPr lang="en" dirty="0" smtClean="0"/>
            </a:br>
            <a:r>
              <a:rPr lang="en-US" dirty="0" smtClean="0"/>
              <a:t>W</a:t>
            </a:r>
            <a:r>
              <a:rPr lang="en" dirty="0" smtClean="0"/>
              <a:t>hat’s </a:t>
            </a:r>
            <a:r>
              <a:rPr lang="en-US" dirty="0" smtClean="0"/>
              <a:t>I</a:t>
            </a:r>
            <a:r>
              <a:rPr lang="en" dirty="0" smtClean="0"/>
              <a:t>mportant</a:t>
            </a:r>
            <a:endParaRPr lang="en-US" dirty="0"/>
          </a:p>
        </p:txBody>
      </p:sp>
      <p:sp>
        <p:nvSpPr>
          <p:cNvPr id="13" name="Text Placeholder 12"/>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7910976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Typesetting is Important</a:t>
            </a:r>
            <a:endParaRPr lang="en-US" dirty="0"/>
          </a:p>
        </p:txBody>
      </p:sp>
      <p:sp>
        <p:nvSpPr>
          <p:cNvPr id="4" name="Content Placeholder 3"/>
          <p:cNvSpPr>
            <a:spLocks noGrp="1"/>
          </p:cNvSpPr>
          <p:nvPr>
            <p:ph idx="1"/>
          </p:nvPr>
        </p:nvSpPr>
        <p:spPr>
          <a:xfrm>
            <a:off x="457732" y="3705225"/>
            <a:ext cx="4037143" cy="2693986"/>
          </a:xfrm>
        </p:spPr>
        <p:txBody>
          <a:bodyPr/>
          <a:lstStyle/>
          <a:p>
            <a:pPr lvl="2"/>
            <a:r>
              <a:rPr lang="en-US" dirty="0" smtClean="0"/>
              <a:t>Up until now, we’ve learned how to write slidedoc-worthy copy. We’ve learned how to introduce people to that copy by taking some pointers from print. And we’ve learned a bit about layout and design. So far, so good. In this section, you’ll learn how to make the text itself look like it was designed by a professional.</a:t>
            </a:r>
          </a:p>
          <a:p>
            <a:pPr lvl="2"/>
            <a:r>
              <a:rPr lang="en-US" dirty="0" smtClean="0"/>
              <a:t>Professional designers use sophisticated design software </a:t>
            </a:r>
            <a:br>
              <a:rPr lang="en-US" dirty="0" smtClean="0"/>
            </a:br>
            <a:r>
              <a:rPr lang="en-US" dirty="0" smtClean="0"/>
              <a:t>to make copy easily consumable. While PowerPoint</a:t>
            </a:r>
            <a:r>
              <a:rPr lang="en-US" baseline="30000" dirty="0" smtClean="0"/>
              <a:t>®</a:t>
            </a:r>
            <a:r>
              <a:rPr lang="en-US" dirty="0" smtClean="0"/>
              <a:t> and Keynote</a:t>
            </a:r>
            <a:r>
              <a:rPr lang="en-US" baseline="30000" dirty="0" smtClean="0"/>
              <a:t>®</a:t>
            </a:r>
            <a:r>
              <a:rPr lang="en-US" dirty="0" smtClean="0"/>
              <a:t> don’t have all the capabilities that come with professional print design, there are a few simple steps you can take within presentation software to achieve a professional look.</a:t>
            </a:r>
            <a:endParaRPr lang="en-US" dirty="0"/>
          </a:p>
        </p:txBody>
      </p:sp>
      <p:sp>
        <p:nvSpPr>
          <p:cNvPr id="5" name="Content Placeholder 4"/>
          <p:cNvSpPr>
            <a:spLocks noGrp="1"/>
          </p:cNvSpPr>
          <p:nvPr>
            <p:ph idx="12"/>
          </p:nvPr>
        </p:nvSpPr>
        <p:spPr>
          <a:xfrm>
            <a:off x="4647276" y="3705225"/>
            <a:ext cx="4037143" cy="2693986"/>
          </a:xfrm>
        </p:spPr>
        <p:txBody>
          <a:bodyPr/>
          <a:lstStyle/>
          <a:p>
            <a:r>
              <a:rPr lang="en-US" dirty="0" smtClean="0"/>
              <a:t>Putting in this extra effort will not only make your text look nicer, it will make it easier to consume; which is an important factor when trying to get your message across to readers.</a:t>
            </a:r>
            <a:endParaRPr lang="en-US" dirty="0"/>
          </a:p>
        </p:txBody>
      </p:sp>
      <p:grpSp>
        <p:nvGrpSpPr>
          <p:cNvPr id="3" name="Group 2"/>
          <p:cNvGrpSpPr/>
          <p:nvPr/>
        </p:nvGrpSpPr>
        <p:grpSpPr>
          <a:xfrm>
            <a:off x="457730" y="1436398"/>
            <a:ext cx="8229070" cy="1755393"/>
            <a:chOff x="457730" y="1436398"/>
            <a:chExt cx="8229070" cy="1755393"/>
          </a:xfrm>
        </p:grpSpPr>
        <p:cxnSp>
          <p:nvCxnSpPr>
            <p:cNvPr id="12" name="Straight Arrow Connector 11"/>
            <p:cNvCxnSpPr/>
            <p:nvPr/>
          </p:nvCxnSpPr>
          <p:spPr>
            <a:xfrm>
              <a:off x="3837190" y="2927493"/>
              <a:ext cx="487248"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71185" y="2833295"/>
              <a:ext cx="1147221" cy="358496"/>
            </a:xfrm>
            <a:prstGeom prst="rect">
              <a:avLst/>
            </a:prstGeom>
            <a:noFill/>
          </p:spPr>
          <p:txBody>
            <a:bodyPr wrap="square" lIns="0" tIns="0" rIns="0" bIns="0" rtlCol="0">
              <a:spAutoFit/>
            </a:bodyPr>
            <a:lstStyle/>
            <a:p>
              <a:pPr marR="0" lvl="0" indent="0" algn="r" fontAlgn="auto">
                <a:lnSpc>
                  <a:spcPct val="110000"/>
                </a:lnSpc>
                <a:spcBef>
                  <a:spcPts val="0"/>
                </a:spcBef>
                <a:spcAft>
                  <a:spcPts val="0"/>
                </a:spcAft>
                <a:buClrTx/>
                <a:buSzTx/>
                <a:buFontTx/>
                <a:buNone/>
                <a:tabLst/>
                <a:defRPr/>
              </a:pPr>
              <a:r>
                <a:rPr lang="en-US" sz="1100" i="1" dirty="0">
                  <a:solidFill>
                    <a:schemeClr val="accent2"/>
                  </a:solidFill>
                </a:rPr>
                <a:t>Create</a:t>
              </a:r>
            </a:p>
            <a:p>
              <a:pPr marR="0" lvl="0" indent="0" algn="r" fontAlgn="auto">
                <a:lnSpc>
                  <a:spcPct val="110000"/>
                </a:lnSpc>
                <a:spcBef>
                  <a:spcPts val="0"/>
                </a:spcBef>
                <a:spcAft>
                  <a:spcPts val="0"/>
                </a:spcAft>
                <a:buClrTx/>
                <a:buSzTx/>
                <a:buFontTx/>
                <a:buNone/>
                <a:tabLst/>
                <a:defRPr/>
              </a:pPr>
              <a:r>
                <a:rPr lang="en-US" sz="1100" i="1" dirty="0">
                  <a:solidFill>
                    <a:schemeClr val="accent2"/>
                  </a:solidFill>
                </a:rPr>
                <a:t>hierarchy</a:t>
              </a:r>
            </a:p>
          </p:txBody>
        </p:sp>
        <p:sp>
          <p:nvSpPr>
            <p:cNvPr id="14" name="TextBox 13"/>
            <p:cNvSpPr txBox="1"/>
            <p:nvPr/>
          </p:nvSpPr>
          <p:spPr>
            <a:xfrm>
              <a:off x="4778864" y="1436398"/>
              <a:ext cx="1113925" cy="358496"/>
            </a:xfrm>
            <a:prstGeom prst="rect">
              <a:avLst/>
            </a:prstGeom>
            <a:noFill/>
          </p:spPr>
          <p:txBody>
            <a:bodyPr wrap="square" lIns="0" tIns="0" rIns="0" bIns="0" rtlCol="0" anchor="b">
              <a:spAutoFit/>
            </a:bodyPr>
            <a:lstStyle/>
            <a:p>
              <a:pPr marR="0" lvl="0" indent="0" fontAlgn="auto">
                <a:lnSpc>
                  <a:spcPct val="110000"/>
                </a:lnSpc>
                <a:spcBef>
                  <a:spcPts val="0"/>
                </a:spcBef>
                <a:spcAft>
                  <a:spcPts val="0"/>
                </a:spcAft>
                <a:buClrTx/>
                <a:buSzTx/>
                <a:buFontTx/>
                <a:buNone/>
                <a:tabLst/>
                <a:defRPr/>
              </a:pPr>
              <a:r>
                <a:rPr lang="en-US" sz="1100" i="1" dirty="0">
                  <a:solidFill>
                    <a:schemeClr val="accent2"/>
                  </a:solidFill>
                </a:rPr>
                <a:t>Select</a:t>
              </a:r>
              <a:br>
                <a:rPr lang="en-US" sz="1100" i="1" dirty="0">
                  <a:solidFill>
                    <a:schemeClr val="accent2"/>
                  </a:solidFill>
                </a:rPr>
              </a:br>
              <a:r>
                <a:rPr lang="en-US" sz="1100" i="1" dirty="0">
                  <a:solidFill>
                    <a:schemeClr val="accent2"/>
                  </a:solidFill>
                </a:rPr>
                <a:t>your type</a:t>
              </a:r>
            </a:p>
          </p:txBody>
        </p:sp>
        <p:cxnSp>
          <p:nvCxnSpPr>
            <p:cNvPr id="15" name="Straight Arrow Connector 14"/>
            <p:cNvCxnSpPr/>
            <p:nvPr/>
          </p:nvCxnSpPr>
          <p:spPr>
            <a:xfrm flipV="1">
              <a:off x="4663123" y="1500505"/>
              <a:ext cx="0" cy="67067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04214" y="1969765"/>
              <a:ext cx="4536101"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tx2"/>
                  </a:solidFill>
                  <a:effectLst/>
                  <a:uLnTx/>
                  <a:uFillTx/>
                  <a:latin typeface="Georgia" panose="02040502050405020303" pitchFamily="18" charset="0"/>
                </a:rPr>
                <a:t>Set up </a:t>
              </a:r>
              <a:r>
                <a:rPr kumimoji="0" lang="en-US" sz="4800" b="0" i="0" u="none" strike="noStrike" kern="0" cap="none" spc="-300" normalizeH="0" baseline="0" noProof="0" dirty="0" smtClean="0">
                  <a:ln>
                    <a:noFill/>
                  </a:ln>
                  <a:solidFill>
                    <a:schemeClr val="tx2"/>
                  </a:solidFill>
                  <a:effectLst/>
                  <a:uLnTx/>
                  <a:uFillTx/>
                  <a:latin typeface="Georgia" panose="02040502050405020303" pitchFamily="18" charset="0"/>
                </a:rPr>
                <a:t>yo</a:t>
              </a:r>
              <a:r>
                <a:rPr kumimoji="0" lang="en-US" sz="4800" b="0" i="0" u="none" strike="noStrike" kern="0" cap="none" spc="0" normalizeH="0" baseline="0" noProof="0" dirty="0" smtClean="0">
                  <a:ln>
                    <a:noFill/>
                  </a:ln>
                  <a:solidFill>
                    <a:schemeClr val="tx2"/>
                  </a:solidFill>
                  <a:effectLst/>
                  <a:uLnTx/>
                  <a:uFillTx/>
                  <a:latin typeface="Georgia" panose="02040502050405020303" pitchFamily="18" charset="0"/>
                </a:rPr>
                <a:t>ur type</a:t>
              </a:r>
              <a:endParaRPr kumimoji="0" lang="en-US" sz="4800" b="0" i="0" u="none" strike="noStrike" kern="0" cap="none" spc="0" normalizeH="0" baseline="0" noProof="0" dirty="0">
                <a:ln>
                  <a:noFill/>
                </a:ln>
                <a:solidFill>
                  <a:schemeClr val="tx2"/>
                </a:solidFill>
                <a:effectLst/>
                <a:uLnTx/>
                <a:uFillTx/>
                <a:latin typeface="Georgia" panose="02040502050405020303" pitchFamily="18" charset="0"/>
              </a:endParaRPr>
            </a:p>
          </p:txBody>
        </p:sp>
        <p:grpSp>
          <p:nvGrpSpPr>
            <p:cNvPr id="17" name="Group 16"/>
            <p:cNvGrpSpPr/>
            <p:nvPr/>
          </p:nvGrpSpPr>
          <p:grpSpPr>
            <a:xfrm>
              <a:off x="457730" y="2165597"/>
              <a:ext cx="8229070" cy="452551"/>
              <a:chOff x="444500" y="1749745"/>
              <a:chExt cx="7785100" cy="452551"/>
            </a:xfrm>
          </p:grpSpPr>
          <p:cxnSp>
            <p:nvCxnSpPr>
              <p:cNvPr id="19" name="Straight Connector 18"/>
              <p:cNvCxnSpPr/>
              <p:nvPr/>
            </p:nvCxnSpPr>
            <p:spPr>
              <a:xfrm>
                <a:off x="444500" y="1749745"/>
                <a:ext cx="7785100" cy="0"/>
              </a:xfrm>
              <a:prstGeom prst="line">
                <a:avLst/>
              </a:prstGeom>
              <a:noFill/>
              <a:ln w="9525" cap="flat" cmpd="sng" algn="ctr">
                <a:solidFill>
                  <a:srgbClr val="D1D1D1">
                    <a:lumMod val="90000"/>
                  </a:srgbClr>
                </a:solidFill>
                <a:prstDash val="solid"/>
              </a:ln>
              <a:effectLst/>
            </p:spPr>
          </p:cxnSp>
          <p:cxnSp>
            <p:nvCxnSpPr>
              <p:cNvPr id="20" name="Straight Connector 19"/>
              <p:cNvCxnSpPr/>
              <p:nvPr/>
            </p:nvCxnSpPr>
            <p:spPr>
              <a:xfrm>
                <a:off x="444500" y="2202296"/>
                <a:ext cx="7785100" cy="0"/>
              </a:xfrm>
              <a:prstGeom prst="line">
                <a:avLst/>
              </a:prstGeom>
              <a:noFill/>
              <a:ln w="9525" cap="flat" cmpd="sng" algn="ctr">
                <a:solidFill>
                  <a:srgbClr val="D1D1D1">
                    <a:lumMod val="90000"/>
                  </a:srgbClr>
                </a:solidFill>
                <a:prstDash val="solid"/>
              </a:ln>
              <a:effectLst/>
            </p:spPr>
          </p:cxnSp>
        </p:grpSp>
        <p:sp>
          <p:nvSpPr>
            <p:cNvPr id="18" name="TextBox 17"/>
            <p:cNvSpPr txBox="1"/>
            <p:nvPr/>
          </p:nvSpPr>
          <p:spPr>
            <a:xfrm>
              <a:off x="4334779" y="2698862"/>
              <a:ext cx="24667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7F7F7F"/>
                  </a:solidFill>
                  <a:effectLst/>
                  <a:uLnTx/>
                  <a:uFillTx/>
                  <a:latin typeface="Georgia" panose="02040502050405020303" pitchFamily="18" charset="0"/>
                </a:rPr>
                <a:t>t</a:t>
              </a:r>
              <a:r>
                <a:rPr kumimoji="0" lang="en-US" sz="2000" b="0" i="0" u="none" strike="noStrike" kern="0" cap="none" spc="0" normalizeH="0" baseline="0" noProof="0" dirty="0" smtClean="0">
                  <a:ln>
                    <a:noFill/>
                  </a:ln>
                  <a:solidFill>
                    <a:srgbClr val="7F7F7F"/>
                  </a:solidFill>
                  <a:effectLst/>
                  <a:uLnTx/>
                  <a:uFillTx/>
                  <a:latin typeface="Georgia" panose="02040502050405020303" pitchFamily="18" charset="0"/>
                </a:rPr>
                <a:t>o increase legibility</a:t>
              </a:r>
              <a:endParaRPr kumimoji="0" lang="en-US" sz="2000" b="0" i="0" u="none" strike="noStrike" kern="0" cap="none" spc="0" normalizeH="0" baseline="0" noProof="0" dirty="0">
                <a:ln>
                  <a:noFill/>
                </a:ln>
                <a:solidFill>
                  <a:srgbClr val="7F7F7F"/>
                </a:solidFill>
                <a:effectLst/>
                <a:uLnTx/>
                <a:uFillTx/>
                <a:latin typeface="Georgia" panose="02040502050405020303" pitchFamily="18" charset="0"/>
              </a:endParaRPr>
            </a:p>
          </p:txBody>
        </p:sp>
      </p:grpSp>
    </p:spTree>
    <p:extLst>
      <p:ext uri="{BB962C8B-B14F-4D97-AF65-F5344CB8AC3E}">
        <p14:creationId xmlns:p14="http://schemas.microsoft.com/office/powerpoint/2010/main" val="24169072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725192" y="2605909"/>
            <a:ext cx="984069" cy="618440"/>
          </a:xfrm>
          <a:prstGeom prst="rect">
            <a:avLst/>
          </a:prstGeom>
          <a:solidFill>
            <a:schemeClr val="bg1"/>
          </a:solidFill>
          <a:ln>
            <a:no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endParaRPr lang="en-US" dirty="0">
              <a:solidFill>
                <a:schemeClr val="tx1"/>
              </a:solidFill>
            </a:endParaRPr>
          </a:p>
        </p:txBody>
      </p:sp>
      <p:sp>
        <p:nvSpPr>
          <p:cNvPr id="3" name="Rectangle 2"/>
          <p:cNvSpPr/>
          <p:nvPr/>
        </p:nvSpPr>
        <p:spPr>
          <a:xfrm>
            <a:off x="7471953" y="2582092"/>
            <a:ext cx="984069" cy="1579548"/>
          </a:xfrm>
          <a:prstGeom prst="rect">
            <a:avLst/>
          </a:prstGeom>
          <a:solidFill>
            <a:schemeClr val="bg1"/>
          </a:solidFill>
          <a:ln>
            <a:no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endParaRPr lang="en-US" dirty="0">
              <a:solidFill>
                <a:schemeClr val="tx1"/>
              </a:solidFill>
            </a:endParaRPr>
          </a:p>
        </p:txBody>
      </p:sp>
      <p:sp>
        <p:nvSpPr>
          <p:cNvPr id="2" name="Title 1"/>
          <p:cNvSpPr>
            <a:spLocks noGrp="1"/>
          </p:cNvSpPr>
          <p:nvPr>
            <p:ph type="title"/>
          </p:nvPr>
        </p:nvSpPr>
        <p:spPr/>
        <p:txBody>
          <a:bodyPr/>
          <a:lstStyle/>
          <a:p>
            <a:r>
              <a:rPr lang="en-US" dirty="0" smtClean="0"/>
              <a:t>Formatting like a Pro</a:t>
            </a:r>
            <a:endParaRPr lang="en-US" dirty="0"/>
          </a:p>
        </p:txBody>
      </p:sp>
      <p:sp>
        <p:nvSpPr>
          <p:cNvPr id="4" name="Content Placeholder 3"/>
          <p:cNvSpPr>
            <a:spLocks noGrp="1"/>
          </p:cNvSpPr>
          <p:nvPr>
            <p:ph idx="1"/>
          </p:nvPr>
        </p:nvSpPr>
        <p:spPr/>
        <p:txBody>
          <a:bodyPr/>
          <a:lstStyle/>
          <a:p>
            <a:pPr lvl="2"/>
            <a:r>
              <a:rPr lang="en-US" dirty="0" smtClean="0"/>
              <a:t>The first rule of formatting like a pro is staying consistent. Laying out your text isn’t just about making it fit or making it pretty; it’s about making it consumable. </a:t>
            </a:r>
          </a:p>
          <a:p>
            <a:pPr lvl="2"/>
            <a:r>
              <a:rPr lang="en-US" dirty="0" smtClean="0"/>
              <a:t>The ideal line length for text is based on the physiology of the human eye. At normal reading distance the arc of the visual field is only a few inches. Research shows that reading slows and retention rates fall as line length begins to exceed the ideal width.* This may be caused by one of two problems:</a:t>
            </a:r>
          </a:p>
          <a:p>
            <a:pPr lvl="2"/>
            <a:r>
              <a:rPr lang="en-US" b="1" dirty="0" smtClean="0">
                <a:solidFill>
                  <a:schemeClr val="accent3"/>
                </a:solidFill>
              </a:rPr>
              <a:t>Columns are too wide: </a:t>
            </a:r>
            <a:r>
              <a:rPr lang="en-US" dirty="0" smtClean="0"/>
              <a:t>If lines of text are too long, your readers get lost when their eyes return to the left side. The long length makes it difficult to determine when the text starts and ends.</a:t>
            </a:r>
            <a:br>
              <a:rPr lang="en-US" dirty="0" smtClean="0"/>
            </a:br>
            <a:r>
              <a:rPr lang="en-US" dirty="0" smtClean="0"/>
              <a:t>Do not use the full length of your slide; break your pages into columns.</a:t>
            </a:r>
          </a:p>
          <a:p>
            <a:pPr lvl="2"/>
            <a:r>
              <a:rPr lang="en-US" b="1" dirty="0" smtClean="0">
                <a:solidFill>
                  <a:schemeClr val="accent3"/>
                </a:solidFill>
              </a:rPr>
              <a:t>Columns aren’t wide enough: </a:t>
            </a:r>
            <a:r>
              <a:rPr lang="en-US" dirty="0" smtClean="0"/>
              <a:t>If lines of text are too short, the eye has to travel back and forth too often. This is tiring on the </a:t>
            </a:r>
            <a:br>
              <a:rPr lang="en-US" dirty="0" smtClean="0"/>
            </a:br>
            <a:r>
              <a:rPr lang="en-US" dirty="0" smtClean="0"/>
              <a:t>eye and frustrating to readers who are unable to read a complete thought.</a:t>
            </a:r>
          </a:p>
          <a:p>
            <a:pPr lvl="2"/>
            <a:r>
              <a:rPr lang="en-US" dirty="0" smtClean="0"/>
              <a:t>Set your columns and font size so that there are between 50 and 70 characters per line of text (or 12 to 15 words). This is the optimal length for legibility and will significantly increase the readability of the online or printed text.</a:t>
            </a:r>
            <a:endParaRPr lang="en-US" dirty="0"/>
          </a:p>
        </p:txBody>
      </p:sp>
      <p:sp>
        <p:nvSpPr>
          <p:cNvPr id="18" name="Text Placeholder 17"/>
          <p:cNvSpPr>
            <a:spLocks noGrp="1"/>
          </p:cNvSpPr>
          <p:nvPr>
            <p:ph type="body" sz="quarter" idx="14"/>
          </p:nvPr>
        </p:nvSpPr>
        <p:spPr>
          <a:xfrm>
            <a:off x="458788" y="6399212"/>
            <a:ext cx="5423852" cy="458788"/>
          </a:xfrm>
        </p:spPr>
        <p:txBody>
          <a:bodyPr/>
          <a:lstStyle/>
          <a:p>
            <a:pPr lvl="0"/>
            <a:r>
              <a:rPr lang="en-US" dirty="0" smtClean="0"/>
              <a:t>*Source: Lynch, Patrick J. and Sarah Horton. Web Style Guide: Basic Design Principles for Creating Web Sites. </a:t>
            </a:r>
            <a:br>
              <a:rPr lang="en-US" dirty="0" smtClean="0"/>
            </a:br>
            <a:r>
              <a:rPr lang="en-US" dirty="0" smtClean="0"/>
              <a:t>New Haven: Yale UP, 2009.</a:t>
            </a:r>
            <a:endParaRPr lang="en-US" dirty="0"/>
          </a:p>
        </p:txBody>
      </p:sp>
      <p:sp>
        <p:nvSpPr>
          <p:cNvPr id="11" name="TextBox 10"/>
          <p:cNvSpPr txBox="1"/>
          <p:nvPr/>
        </p:nvSpPr>
        <p:spPr bwMode="gray">
          <a:xfrm>
            <a:off x="5016123" y="1141019"/>
            <a:ext cx="3657600" cy="1576098"/>
          </a:xfrm>
          <a:prstGeom prst="rect">
            <a:avLst/>
          </a:prstGeom>
          <a:solidFill>
            <a:schemeClr val="bg1"/>
          </a:solidFill>
          <a:ln>
            <a:solidFill>
              <a:schemeClr val="bg2"/>
            </a:solidFill>
          </a:ln>
          <a:effectLst>
            <a:outerShdw blurRad="6350" dist="38100" dir="3180000" algn="tl" rotWithShape="0">
              <a:prstClr val="black">
                <a:alpha val="8000"/>
              </a:prstClr>
            </a:outerShdw>
          </a:effectLst>
          <a:extLst/>
        </p:spPr>
        <p:txBody>
          <a:bodyPr vert="horz" wrap="square" lIns="91440" tIns="91440" rIns="91440" bIns="91440" numCol="2" spcCol="228600" rtlCol="0">
            <a:noAutofit/>
          </a:bodyPr>
          <a:lstStyle/>
          <a:p>
            <a:pPr marL="0" lvl="2">
              <a:lnSpc>
                <a:spcPts val="900"/>
              </a:lnSpc>
            </a:pPr>
            <a:r>
              <a:rPr lang="en-US" sz="600" dirty="0">
                <a:solidFill>
                  <a:schemeClr val="tx2"/>
                </a:solidFill>
                <a:latin typeface="+mj-lt"/>
              </a:rPr>
              <a:t>The first rule of formatting like a pro is staying consistent. Laying out your text isn’t just about making it fit or making </a:t>
            </a:r>
            <a:r>
              <a:rPr lang="en-US" sz="600" dirty="0" smtClean="0">
                <a:solidFill>
                  <a:schemeClr val="tx2"/>
                </a:solidFill>
                <a:latin typeface="+mj-lt"/>
              </a:rPr>
              <a:t>it </a:t>
            </a:r>
            <a:r>
              <a:rPr lang="en-US" sz="600" dirty="0">
                <a:solidFill>
                  <a:schemeClr val="tx2"/>
                </a:solidFill>
                <a:latin typeface="+mj-lt"/>
              </a:rPr>
              <a:t>pretty; it’s about making it consumable. </a:t>
            </a:r>
            <a:r>
              <a:rPr lang="en-US" sz="600" dirty="0" smtClean="0">
                <a:solidFill>
                  <a:schemeClr val="tx2"/>
                </a:solidFill>
                <a:latin typeface="+mj-lt"/>
              </a:rPr>
              <a:t> The ideal line length </a:t>
            </a:r>
            <a:br>
              <a:rPr lang="en-US" sz="600" dirty="0" smtClean="0">
                <a:solidFill>
                  <a:schemeClr val="tx2"/>
                </a:solidFill>
                <a:latin typeface="+mj-lt"/>
              </a:rPr>
            </a:br>
            <a:r>
              <a:rPr lang="en-US" sz="600" dirty="0" smtClean="0">
                <a:solidFill>
                  <a:schemeClr val="tx2"/>
                </a:solidFill>
                <a:latin typeface="+mj-lt"/>
              </a:rPr>
              <a:t>for </a:t>
            </a:r>
            <a:r>
              <a:rPr lang="en-US" sz="600" dirty="0">
                <a:solidFill>
                  <a:schemeClr val="tx2"/>
                </a:solidFill>
                <a:latin typeface="+mj-lt"/>
              </a:rPr>
              <a:t>text is based on the physiology of the human eye. At normal reading distance the arc of the visual field is only a few inches. </a:t>
            </a:r>
            <a:endParaRPr lang="en-US" sz="600" dirty="0" smtClean="0">
              <a:solidFill>
                <a:schemeClr val="tx2"/>
              </a:solidFill>
              <a:latin typeface="+mj-lt"/>
            </a:endParaRPr>
          </a:p>
          <a:p>
            <a:pPr marL="0" lvl="2">
              <a:lnSpc>
                <a:spcPts val="900"/>
              </a:lnSpc>
            </a:pPr>
            <a:endParaRPr lang="en-US" sz="600" dirty="0">
              <a:solidFill>
                <a:schemeClr val="tx2"/>
              </a:solidFill>
              <a:latin typeface="+mj-lt"/>
            </a:endParaRPr>
          </a:p>
          <a:p>
            <a:pPr marL="0" lvl="2">
              <a:lnSpc>
                <a:spcPts val="900"/>
              </a:lnSpc>
            </a:pPr>
            <a:r>
              <a:rPr lang="en-US" sz="600" dirty="0" smtClean="0">
                <a:solidFill>
                  <a:schemeClr val="tx2"/>
                </a:solidFill>
                <a:latin typeface="+mj-lt"/>
              </a:rPr>
              <a:t>Research </a:t>
            </a:r>
            <a:r>
              <a:rPr lang="en-US" sz="600" dirty="0">
                <a:solidFill>
                  <a:schemeClr val="tx2"/>
                </a:solidFill>
                <a:latin typeface="+mj-lt"/>
              </a:rPr>
              <a:t>shows that reading slows and retention rates fall as line length begins to exceed the ideal width</a:t>
            </a:r>
            <a:r>
              <a:rPr lang="en-US" sz="600" dirty="0" smtClean="0">
                <a:solidFill>
                  <a:schemeClr val="tx2"/>
                </a:solidFill>
                <a:latin typeface="+mj-lt"/>
              </a:rPr>
              <a:t>. This </a:t>
            </a:r>
            <a:r>
              <a:rPr lang="en-US" sz="600" dirty="0">
                <a:solidFill>
                  <a:schemeClr val="tx2"/>
                </a:solidFill>
                <a:latin typeface="+mj-lt"/>
              </a:rPr>
              <a:t>may be caused </a:t>
            </a:r>
            <a:r>
              <a:rPr lang="en-US" sz="600" dirty="0" smtClean="0">
                <a:solidFill>
                  <a:schemeClr val="tx2"/>
                </a:solidFill>
                <a:latin typeface="+mj-lt"/>
              </a:rPr>
              <a:t>by </a:t>
            </a:r>
            <a:r>
              <a:rPr lang="en-US" sz="600" dirty="0">
                <a:solidFill>
                  <a:schemeClr val="tx2"/>
                </a:solidFill>
                <a:latin typeface="+mj-lt"/>
              </a:rPr>
              <a:t>one of two problems</a:t>
            </a:r>
            <a:r>
              <a:rPr lang="en-US" sz="600" dirty="0" smtClean="0">
                <a:solidFill>
                  <a:schemeClr val="tx2"/>
                </a:solidFill>
                <a:latin typeface="+mj-lt"/>
              </a:rPr>
              <a:t>:</a:t>
            </a:r>
          </a:p>
          <a:p>
            <a:pPr marL="0" lvl="2">
              <a:lnSpc>
                <a:spcPts val="900"/>
              </a:lnSpc>
            </a:pPr>
            <a:endParaRPr lang="en-US" sz="600" dirty="0">
              <a:solidFill>
                <a:schemeClr val="tx2"/>
              </a:solidFill>
              <a:latin typeface="+mj-lt"/>
            </a:endParaRPr>
          </a:p>
          <a:p>
            <a:pPr marL="0" lvl="2">
              <a:lnSpc>
                <a:spcPts val="900"/>
              </a:lnSpc>
            </a:pPr>
            <a:r>
              <a:rPr lang="en-US" sz="600" dirty="0">
                <a:solidFill>
                  <a:schemeClr val="tx2"/>
                </a:solidFill>
                <a:latin typeface="+mj-lt"/>
              </a:rPr>
              <a:t>Columns are too wide: If lines of text are too long, your readers get lost when their eyes return to the left side. The long length makes it difficult to determine when the text starts and ends. Do not use the full length of your slide; break your pages into columns.</a:t>
            </a:r>
          </a:p>
          <a:p>
            <a:pPr marL="0" lvl="2">
              <a:lnSpc>
                <a:spcPts val="900"/>
              </a:lnSpc>
            </a:pPr>
            <a:endParaRPr lang="en-US" sz="600" dirty="0" smtClean="0">
              <a:solidFill>
                <a:schemeClr val="tx2"/>
              </a:solidFill>
              <a:latin typeface="+mj-lt"/>
            </a:endParaRPr>
          </a:p>
          <a:p>
            <a:pPr marL="0" lvl="2">
              <a:lnSpc>
                <a:spcPts val="900"/>
              </a:lnSpc>
            </a:pPr>
            <a:r>
              <a:rPr lang="en-US" sz="600" dirty="0" smtClean="0">
                <a:solidFill>
                  <a:schemeClr val="tx2"/>
                </a:solidFill>
                <a:latin typeface="+mj-lt"/>
              </a:rPr>
              <a:t>Columns </a:t>
            </a:r>
            <a:r>
              <a:rPr lang="en-US" sz="600" dirty="0">
                <a:solidFill>
                  <a:schemeClr val="tx2"/>
                </a:solidFill>
                <a:latin typeface="+mj-lt"/>
              </a:rPr>
              <a:t>aren’t wide enough: If lines of text are too short, the eye has to travel back and forth too often which is </a:t>
            </a:r>
            <a:r>
              <a:rPr lang="en-US" sz="600" dirty="0" smtClean="0">
                <a:solidFill>
                  <a:schemeClr val="tx2"/>
                </a:solidFill>
                <a:latin typeface="+mj-lt"/>
              </a:rPr>
              <a:t>tiring on </a:t>
            </a:r>
            <a:r>
              <a:rPr lang="en-US" sz="600" dirty="0">
                <a:solidFill>
                  <a:schemeClr val="tx2"/>
                </a:solidFill>
                <a:latin typeface="+mj-lt"/>
              </a:rPr>
              <a:t>the eye and frustrating to readers unable to read a complete thought</a:t>
            </a:r>
            <a:r>
              <a:rPr lang="en-US" sz="600" dirty="0" smtClean="0">
                <a:solidFill>
                  <a:schemeClr val="tx2"/>
                </a:solidFill>
                <a:latin typeface="+mj-lt"/>
              </a:rPr>
              <a:t>.</a:t>
            </a:r>
          </a:p>
        </p:txBody>
      </p:sp>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 r="3900"/>
          <a:stretch/>
        </p:blipFill>
        <p:spPr bwMode="auto">
          <a:xfrm>
            <a:off x="6682281" y="2538818"/>
            <a:ext cx="1775920" cy="172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7452386" y="3014049"/>
            <a:ext cx="358923" cy="358923"/>
          </a:xfrm>
          <a:prstGeom prst="ellipse">
            <a:avLst/>
          </a:prstGeom>
          <a:noFill/>
          <a:ln w="9525"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rial"/>
              <a:ea typeface="+mn-ea"/>
              <a:cs typeface="+mn-cs"/>
            </a:endParaRPr>
          </a:p>
        </p:txBody>
      </p:sp>
      <p:sp>
        <p:nvSpPr>
          <p:cNvPr id="15" name="Oval 14"/>
          <p:cNvSpPr/>
          <p:nvPr/>
        </p:nvSpPr>
        <p:spPr>
          <a:xfrm>
            <a:off x="7452386" y="3309784"/>
            <a:ext cx="358923" cy="358923"/>
          </a:xfrm>
          <a:prstGeom prst="ellipse">
            <a:avLst/>
          </a:prstGeom>
          <a:noFill/>
          <a:ln w="9525"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rial"/>
              <a:ea typeface="+mn-ea"/>
              <a:cs typeface="+mn-cs"/>
            </a:endParaRPr>
          </a:p>
        </p:txBody>
      </p:sp>
      <p:grpSp>
        <p:nvGrpSpPr>
          <p:cNvPr id="24" name="Group 23"/>
          <p:cNvGrpSpPr/>
          <p:nvPr/>
        </p:nvGrpSpPr>
        <p:grpSpPr>
          <a:xfrm>
            <a:off x="5016123" y="3404096"/>
            <a:ext cx="1993368" cy="1208023"/>
            <a:chOff x="-5002935" y="5191188"/>
            <a:chExt cx="1787720" cy="1208023"/>
          </a:xfrm>
        </p:grpSpPr>
        <p:sp>
          <p:nvSpPr>
            <p:cNvPr id="25" name="TextBox 24"/>
            <p:cNvSpPr txBox="1"/>
            <p:nvPr/>
          </p:nvSpPr>
          <p:spPr>
            <a:xfrm>
              <a:off x="-5002935" y="5191188"/>
              <a:ext cx="1787720" cy="1208023"/>
            </a:xfrm>
            <a:prstGeom prst="rect">
              <a:avLst/>
            </a:prstGeom>
            <a:noFill/>
          </p:spPr>
          <p:txBody>
            <a:bodyPr wrap="square" lIns="0" tIns="137160" rIns="0" bIns="137160" rtlCol="0" anchor="b">
              <a:spAutoFit/>
            </a:bodyPr>
            <a:lstStyle/>
            <a:p>
              <a:pPr>
                <a:lnSpc>
                  <a:spcPct val="110000"/>
                </a:lnSpc>
              </a:pPr>
              <a:r>
                <a:rPr lang="en-US" sz="1100" i="1" dirty="0" smtClean="0">
                  <a:solidFill>
                    <a:schemeClr val="accent2"/>
                  </a:solidFill>
                </a:rPr>
                <a:t>The default for PowerPoint</a:t>
              </a:r>
              <a:r>
                <a:rPr lang="en-US" sz="1100" i="1" baseline="30000" dirty="0" smtClean="0">
                  <a:solidFill>
                    <a:schemeClr val="accent2"/>
                  </a:solidFill>
                </a:rPr>
                <a:t>®</a:t>
              </a:r>
              <a:r>
                <a:rPr lang="en-US" sz="1100" i="1" dirty="0" smtClean="0">
                  <a:solidFill>
                    <a:schemeClr val="accent2"/>
                  </a:solidFill>
                </a:rPr>
                <a:t> </a:t>
              </a:r>
              <a:br>
                <a:rPr lang="en-US" sz="1100" i="1" dirty="0" smtClean="0">
                  <a:solidFill>
                    <a:schemeClr val="accent2"/>
                  </a:solidFill>
                </a:rPr>
              </a:br>
              <a:r>
                <a:rPr lang="en-US" sz="1100" i="1" dirty="0" smtClean="0">
                  <a:solidFill>
                    <a:schemeClr val="accent2"/>
                  </a:solidFill>
                </a:rPr>
                <a:t>is </a:t>
              </a:r>
              <a:r>
                <a:rPr lang="en-US" sz="1100" i="1" dirty="0">
                  <a:solidFill>
                    <a:schemeClr val="accent2"/>
                  </a:solidFill>
                </a:rPr>
                <a:t>for </a:t>
              </a:r>
              <a:r>
                <a:rPr lang="en-US" sz="1100" i="1" dirty="0" smtClean="0">
                  <a:solidFill>
                    <a:schemeClr val="accent2"/>
                  </a:solidFill>
                </a:rPr>
                <a:t>a one-column </a:t>
              </a:r>
              <a:r>
                <a:rPr lang="en-US" sz="1100" i="1" dirty="0">
                  <a:solidFill>
                    <a:schemeClr val="accent2"/>
                  </a:solidFill>
                </a:rPr>
                <a:t>layout that spans the entire slide. </a:t>
              </a:r>
              <a:r>
                <a:rPr lang="en-US" sz="1100" i="1" dirty="0" smtClean="0">
                  <a:solidFill>
                    <a:schemeClr val="accent2"/>
                  </a:solidFill>
                </a:rPr>
                <a:t>Instead, </a:t>
              </a:r>
              <a:r>
                <a:rPr lang="en-US" sz="1100" i="1" dirty="0">
                  <a:solidFill>
                    <a:schemeClr val="accent2"/>
                  </a:solidFill>
                </a:rPr>
                <a:t>select the </a:t>
              </a:r>
              <a:r>
                <a:rPr lang="en-US" sz="1100" i="1" dirty="0" smtClean="0">
                  <a:solidFill>
                    <a:schemeClr val="accent2"/>
                  </a:solidFill>
                </a:rPr>
                <a:t>two- </a:t>
              </a:r>
              <a:r>
                <a:rPr lang="en-US" sz="1100" i="1" dirty="0">
                  <a:solidFill>
                    <a:schemeClr val="accent2"/>
                  </a:solidFill>
                </a:rPr>
                <a:t>or </a:t>
              </a:r>
              <a:r>
                <a:rPr lang="en-US" sz="1100" i="1" dirty="0" smtClean="0">
                  <a:solidFill>
                    <a:schemeClr val="accent2"/>
                  </a:solidFill>
                </a:rPr>
                <a:t>three-column layouts for </a:t>
              </a:r>
              <a:r>
                <a:rPr lang="en-US" sz="1100" i="1" dirty="0">
                  <a:solidFill>
                    <a:schemeClr val="accent2"/>
                  </a:solidFill>
                </a:rPr>
                <a:t>your slidedocs.</a:t>
              </a:r>
            </a:p>
          </p:txBody>
        </p:sp>
        <p:cxnSp>
          <p:nvCxnSpPr>
            <p:cNvPr id="26" name="Straight Connector 2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964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Conversations build consensus</a:t>
            </a:r>
          </a:p>
        </p:txBody>
      </p:sp>
      <p:sp>
        <p:nvSpPr>
          <p:cNvPr id="7" name="Content Placeholder 6"/>
          <p:cNvSpPr>
            <a:spLocks noGrp="1"/>
          </p:cNvSpPr>
          <p:nvPr>
            <p:ph idx="1"/>
          </p:nvPr>
        </p:nvSpPr>
        <p:spPr/>
        <p:txBody>
          <a:bodyPr/>
          <a:lstStyle/>
          <a:p>
            <a:pPr lvl="2"/>
            <a:r>
              <a:rPr lang="en-US" dirty="0" smtClean="0"/>
              <a:t>A presentation can be an amazing tool, but only when it’s used correctly. Presentations are most effective when </a:t>
            </a:r>
            <a:br>
              <a:rPr lang="en-US" dirty="0" smtClean="0"/>
            </a:br>
            <a:r>
              <a:rPr lang="en-US" dirty="0" smtClean="0"/>
              <a:t>you need to persuade a group of people to change their behavior. Presentations are often a one-way street: information flows from the presenter to the audience.</a:t>
            </a:r>
          </a:p>
          <a:p>
            <a:pPr lvl="2"/>
            <a:r>
              <a:rPr lang="en-US" dirty="0" smtClean="0"/>
              <a:t>But what happens when you need to bring a group to consensus or make a decision based on some shared information? Formal presentations don’t allow for enough back-and-forth to accomplish these goals.</a:t>
            </a:r>
          </a:p>
          <a:p>
            <a:pPr lvl="2"/>
            <a:r>
              <a:rPr lang="en-US" dirty="0" smtClean="0"/>
              <a:t>Instead, consensus-building and decision-making events are perfect opportunities for informed conversations, meaning conversations in which all the participants have access to a common </a:t>
            </a:r>
            <a:br>
              <a:rPr lang="en-US" dirty="0" smtClean="0"/>
            </a:br>
            <a:r>
              <a:rPr lang="en-US" dirty="0" smtClean="0"/>
              <a:t>set of information.</a:t>
            </a:r>
          </a:p>
          <a:p>
            <a:pPr lvl="2"/>
            <a:r>
              <a:rPr lang="en-US" dirty="0" smtClean="0"/>
              <a:t>Conversations give participants the ability to build on your ideas instead of simply receiving them.</a:t>
            </a:r>
          </a:p>
        </p:txBody>
      </p:sp>
      <p:sp>
        <p:nvSpPr>
          <p:cNvPr id="8" name="Content Placeholder 7"/>
          <p:cNvSpPr>
            <a:spLocks noGrp="1"/>
          </p:cNvSpPr>
          <p:nvPr>
            <p:ph idx="11"/>
          </p:nvPr>
        </p:nvSpPr>
        <p:spPr/>
        <p:txBody>
          <a:bodyPr/>
          <a:lstStyle/>
          <a:p>
            <a:pPr lvl="2">
              <a:buNone/>
            </a:pPr>
            <a:r>
              <a:rPr lang="en-US" dirty="0" smtClean="0"/>
              <a:t>The verbal back-and-forth of challenging and defending, resisting and accepting, and creating and destructing, refines the idea while helping you build credibility by showing your command of the content.</a:t>
            </a:r>
          </a:p>
          <a:p>
            <a:pPr lvl="2"/>
            <a:r>
              <a:rPr lang="en-US" dirty="0" smtClean="0"/>
              <a:t>As a result, informed conversations can help you build consensus and erode resistance to an idea. These benefits are the reasons why several notable executives, including Sir Richard Branson, Sheryl Sandberg, and Jeff Weiner, have called for an increased emphasis on conversations.</a:t>
            </a:r>
          </a:p>
          <a:p>
            <a:pPr lvl="2"/>
            <a:r>
              <a:rPr lang="en-US" dirty="0" smtClean="0"/>
              <a:t>Instead of presenting, we’ve found that everyone can get up to speed quickly if you give them information beforehand, or allow 10 minutes at the beginning of the meeting  for people to read a slidedoc. Then, each person is fully informed for the discussion. Plus, they can refer to the materials as they discuss the issues.</a:t>
            </a:r>
          </a:p>
        </p:txBody>
      </p:sp>
      <p:pic>
        <p:nvPicPr>
          <p:cNvPr id="13" name="Picture 12" descr="4 people speak.png"/>
          <p:cNvPicPr>
            <a:picLocks noChangeAspect="1"/>
          </p:cNvPicPr>
          <p:nvPr/>
        </p:nvPicPr>
        <p:blipFill>
          <a:blip r:embed="rId2"/>
          <a:srcRect b="2632"/>
          <a:stretch>
            <a:fillRect/>
          </a:stretch>
        </p:blipFill>
        <p:spPr bwMode="gray">
          <a:xfrm>
            <a:off x="5712426" y="2362200"/>
            <a:ext cx="3434208" cy="4495800"/>
          </a:xfrm>
          <a:prstGeom prst="rect">
            <a:avLst/>
          </a:prstGeom>
        </p:spPr>
      </p:pic>
      <p:sp>
        <p:nvSpPr>
          <p:cNvPr id="14" name="Rectangle 13">
            <a:hlinkClick r:id="rId3"/>
          </p:cNvPr>
          <p:cNvSpPr/>
          <p:nvPr/>
        </p:nvSpPr>
        <p:spPr bwMode="gray">
          <a:xfrm>
            <a:off x="6043790" y="1133796"/>
            <a:ext cx="3002933"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Slide 14: SIR RICHARD BRANSON INTERVIEW</a:t>
            </a:r>
            <a:endParaRPr lang="en-US" sz="850" cap="all" dirty="0">
              <a:solidFill>
                <a:schemeClr val="accent5"/>
              </a:solidFill>
              <a:latin typeface="+mj-lt"/>
            </a:endParaRPr>
          </a:p>
        </p:txBody>
      </p:sp>
      <p:sp>
        <p:nvSpPr>
          <p:cNvPr id="15" name="Rectangle 14">
            <a:hlinkClick r:id="rId4" action="ppaction://hlinksldjump"/>
          </p:cNvPr>
          <p:cNvSpPr/>
          <p:nvPr/>
        </p:nvSpPr>
        <p:spPr bwMode="gray">
          <a:xfrm>
            <a:off x="6043789" y="1141264"/>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6" name="Rectangle 15">
            <a:hlinkClick r:id="rId3"/>
          </p:cNvPr>
          <p:cNvSpPr/>
          <p:nvPr/>
        </p:nvSpPr>
        <p:spPr bwMode="gray">
          <a:xfrm>
            <a:off x="6043790" y="139501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SLIDE 22: SHERYL SANDBERG INTERVIEW</a:t>
            </a:r>
            <a:endParaRPr lang="en-US" sz="850" cap="all" dirty="0">
              <a:solidFill>
                <a:schemeClr val="accent5"/>
              </a:solidFill>
              <a:latin typeface="+mj-lt"/>
            </a:endParaRPr>
          </a:p>
        </p:txBody>
      </p:sp>
      <p:sp>
        <p:nvSpPr>
          <p:cNvPr id="17" name="Rectangle 16">
            <a:hlinkClick r:id="rId5" action="ppaction://hlinksldjump"/>
          </p:cNvPr>
          <p:cNvSpPr/>
          <p:nvPr/>
        </p:nvSpPr>
        <p:spPr bwMode="gray">
          <a:xfrm>
            <a:off x="6043791" y="1392032"/>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8" name="Rectangle 17">
            <a:hlinkClick r:id="rId3"/>
          </p:cNvPr>
          <p:cNvSpPr/>
          <p:nvPr/>
        </p:nvSpPr>
        <p:spPr bwMode="gray">
          <a:xfrm>
            <a:off x="6043790" y="1641737"/>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Slide 27: JEFF WEINER INTERVIEW</a:t>
            </a:r>
            <a:endParaRPr lang="en-US" sz="850" cap="all" dirty="0">
              <a:solidFill>
                <a:schemeClr val="accent5"/>
              </a:solidFill>
              <a:latin typeface="+mj-lt"/>
            </a:endParaRPr>
          </a:p>
        </p:txBody>
      </p:sp>
      <p:sp>
        <p:nvSpPr>
          <p:cNvPr id="19" name="Rectangle 18">
            <a:hlinkClick r:id="rId6" action="ppaction://hlinksldjump"/>
          </p:cNvPr>
          <p:cNvSpPr/>
          <p:nvPr/>
        </p:nvSpPr>
        <p:spPr bwMode="gray">
          <a:xfrm>
            <a:off x="6043788" y="1648276"/>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32484724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smtClean="0"/>
              <a:t>Text hierarchy</a:t>
            </a:r>
            <a:endParaRPr lang="en-US" dirty="0"/>
          </a:p>
        </p:txBody>
      </p:sp>
      <p:sp>
        <p:nvSpPr>
          <p:cNvPr id="6" name="Content Placeholder 5"/>
          <p:cNvSpPr>
            <a:spLocks noGrp="1"/>
          </p:cNvSpPr>
          <p:nvPr>
            <p:ph idx="1"/>
          </p:nvPr>
        </p:nvSpPr>
        <p:spPr/>
        <p:txBody>
          <a:bodyPr/>
          <a:lstStyle/>
          <a:p>
            <a:pPr lvl="2"/>
            <a:r>
              <a:rPr lang="en-US" dirty="0" smtClean="0"/>
              <a:t>Your layouts help readers make a whole host of choices—what they should read first, where the main message is, what text goes with the diagram, what’s extra reading that they can skip for now, and the list goes on... That means you have to curate the copy, and that’s why it’s important to make your text consistent. Consistent doesn’t mean repetitive. </a:t>
            </a:r>
            <a:br>
              <a:rPr lang="en-US" dirty="0" smtClean="0"/>
            </a:br>
            <a:r>
              <a:rPr lang="en-US" dirty="0" smtClean="0"/>
              <a:t>Of course, you’re going to want some variation in the way your slides look. But giving people an idea of what to expect makes the content more accessible.</a:t>
            </a:r>
            <a:endParaRPr lang="en-US" dirty="0"/>
          </a:p>
        </p:txBody>
      </p:sp>
      <p:sp>
        <p:nvSpPr>
          <p:cNvPr id="7" name="Text Placeholder 6"/>
          <p:cNvSpPr>
            <a:spLocks noGrp="1"/>
          </p:cNvSpPr>
          <p:nvPr>
            <p:ph type="body" idx="10"/>
          </p:nvPr>
        </p:nvSpPr>
        <p:spPr/>
        <p:txBody>
          <a:bodyPr/>
          <a:lstStyle/>
          <a:p>
            <a:r>
              <a:rPr lang="en-US" dirty="0" smtClean="0"/>
              <a:t>Giving your readers a clear typographic system to follow will help</a:t>
            </a:r>
            <a:br>
              <a:rPr lang="en-US" dirty="0" smtClean="0"/>
            </a:br>
            <a:r>
              <a:rPr lang="en-US" dirty="0" smtClean="0"/>
              <a:t>them digest your slidedoc clearly.</a:t>
            </a:r>
            <a:endParaRPr lang="en-US" dirty="0"/>
          </a:p>
        </p:txBody>
      </p:sp>
      <p:sp>
        <p:nvSpPr>
          <p:cNvPr id="8" name="Content Placeholder 7"/>
          <p:cNvSpPr>
            <a:spLocks noGrp="1"/>
          </p:cNvSpPr>
          <p:nvPr>
            <p:ph idx="11"/>
          </p:nvPr>
        </p:nvSpPr>
        <p:spPr/>
        <p:txBody>
          <a:bodyPr/>
          <a:lstStyle/>
          <a:p>
            <a:r>
              <a:rPr lang="en-US" dirty="0" smtClean="0"/>
              <a:t>The most effective way to</a:t>
            </a:r>
            <a:br>
              <a:rPr lang="en-US" dirty="0" smtClean="0"/>
            </a:br>
            <a:r>
              <a:rPr lang="en-US" dirty="0" smtClean="0"/>
              <a:t>stay consistent is to establish</a:t>
            </a:r>
            <a:br>
              <a:rPr lang="en-US" dirty="0" smtClean="0"/>
            </a:br>
            <a:r>
              <a:rPr lang="en-US" dirty="0" smtClean="0"/>
              <a:t>a text hierarchy. A text hierarchy is a set of rules that govern how individual text elements will look.</a:t>
            </a:r>
          </a:p>
          <a:p>
            <a:pPr lvl="2"/>
            <a:r>
              <a:rPr lang="en-US" dirty="0" smtClean="0"/>
              <a:t>For example, you may decide that the slide’s title will always be in </a:t>
            </a:r>
            <a:r>
              <a:rPr lang="en-US" b="1" dirty="0" smtClean="0">
                <a:solidFill>
                  <a:schemeClr val="accent4"/>
                </a:solidFill>
              </a:rPr>
              <a:t>ALL CAPS </a:t>
            </a:r>
            <a:r>
              <a:rPr lang="en-US" dirty="0" smtClean="0"/>
              <a:t>in the upper left hand corner, footnotes will always be in </a:t>
            </a:r>
            <a:r>
              <a:rPr lang="en-US" b="1" i="1" dirty="0" smtClean="0">
                <a:solidFill>
                  <a:schemeClr val="accent2"/>
                </a:solidFill>
              </a:rPr>
              <a:t>italics</a:t>
            </a:r>
            <a:r>
              <a:rPr lang="en-US" b="1" dirty="0" smtClean="0">
                <a:solidFill>
                  <a:schemeClr val="accent2"/>
                </a:solidFill>
              </a:rPr>
              <a:t>, </a:t>
            </a:r>
            <a:r>
              <a:rPr lang="en-US" dirty="0" smtClean="0"/>
              <a:t>and subtitles will always be </a:t>
            </a:r>
            <a:r>
              <a:rPr lang="en-US" b="1" dirty="0" smtClean="0">
                <a:solidFill>
                  <a:srgbClr val="00AFBB"/>
                </a:solidFill>
              </a:rPr>
              <a:t>bright blue</a:t>
            </a:r>
            <a:r>
              <a:rPr lang="en-US" b="1" dirty="0" smtClean="0"/>
              <a:t>. </a:t>
            </a:r>
            <a:r>
              <a:rPr lang="en-US" dirty="0" smtClean="0"/>
              <a:t>You will need to establish your own text hierarchy. These are the decisions that will make it easier for you to keep a consistent feel to your slidedoc, and for your readers to easily navigate your information.</a:t>
            </a:r>
            <a:endParaRPr lang="en-US" dirty="0"/>
          </a:p>
        </p:txBody>
      </p:sp>
      <p:sp>
        <p:nvSpPr>
          <p:cNvPr id="9" name="Content Placeholder 8"/>
          <p:cNvSpPr>
            <a:spLocks noGrp="1"/>
          </p:cNvSpPr>
          <p:nvPr>
            <p:ph idx="12"/>
          </p:nvPr>
        </p:nvSpPr>
        <p:spPr/>
        <p:txBody>
          <a:bodyPr/>
          <a:lstStyle/>
          <a:p>
            <a:pPr lvl="2"/>
            <a:r>
              <a:rPr lang="en-US" dirty="0" smtClean="0"/>
              <a:t>You should establish your text hierarchy before you start laying out your copy. It’s much easier to edit your prose using a predefined set of rules than it is to make it up as you go and continually back track if you change your mind about fonts or colors. It’s okay to test and update your text hierarchy as you lay out your slidedoc. In fact, it’s a must. That said, take some time to think about the basics before </a:t>
            </a:r>
            <a:br>
              <a:rPr lang="en-US" dirty="0" smtClean="0"/>
            </a:br>
            <a:r>
              <a:rPr lang="en-US" dirty="0" smtClean="0"/>
              <a:t>you start. </a:t>
            </a:r>
          </a:p>
          <a:p>
            <a:pPr lvl="2"/>
            <a:r>
              <a:rPr lang="en-US" dirty="0" smtClean="0"/>
              <a:t>When establishing your text hierarchy, it’s helpful to know what people expect from certain kinds of text. On the next slide we’ve included some guidelines to help you as you establish a hierarchy for the various textual elements on the page.</a:t>
            </a:r>
            <a:endParaRPr lang="en-US" dirty="0"/>
          </a:p>
        </p:txBody>
      </p:sp>
    </p:spTree>
    <p:extLst>
      <p:ext uri="{BB962C8B-B14F-4D97-AF65-F5344CB8AC3E}">
        <p14:creationId xmlns:p14="http://schemas.microsoft.com/office/powerpoint/2010/main" val="4611098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Text hierarchy </a:t>
            </a:r>
            <a:r>
              <a:rPr lang="en-US" dirty="0"/>
              <a:t>Guidelines</a:t>
            </a:r>
          </a:p>
        </p:txBody>
      </p:sp>
      <p:sp>
        <p:nvSpPr>
          <p:cNvPr id="3" name="Content Placeholder 2"/>
          <p:cNvSpPr>
            <a:spLocks noGrp="1"/>
          </p:cNvSpPr>
          <p:nvPr>
            <p:ph idx="1"/>
          </p:nvPr>
        </p:nvSpPr>
        <p:spPr/>
        <p:txBody>
          <a:bodyPr lIns="0" rIns="73152"/>
          <a:lstStyle/>
          <a:p>
            <a:pPr lvl="2"/>
            <a:r>
              <a:rPr lang="en-US" dirty="0"/>
              <a:t>The </a:t>
            </a:r>
            <a:r>
              <a:rPr lang="en-US" b="1" dirty="0">
                <a:solidFill>
                  <a:schemeClr val="accent3"/>
                </a:solidFill>
              </a:rPr>
              <a:t>title</a:t>
            </a:r>
            <a:r>
              <a:rPr lang="en-US" dirty="0"/>
              <a:t> introduces your slide and should be the first thing that people read. Therefore, you want it to stand out in some way. For instance, it could be bolder. If you’re using a thinner font, you could put the title in all caps or make it very large. Just make sure it’s the first bit of text that people are drawn to.</a:t>
            </a:r>
          </a:p>
          <a:p>
            <a:pPr lvl="2"/>
            <a:r>
              <a:rPr lang="en-US" dirty="0"/>
              <a:t>The </a:t>
            </a:r>
            <a:r>
              <a:rPr lang="en-US" b="1" dirty="0">
                <a:solidFill>
                  <a:schemeClr val="accent3"/>
                </a:solidFill>
              </a:rPr>
              <a:t>subtitle </a:t>
            </a:r>
            <a:r>
              <a:rPr lang="en-US" dirty="0"/>
              <a:t>goes right below your title and expands on it in some way. This copy should be significantly smaller than the title, but not smaller than the main text on the slide.</a:t>
            </a:r>
          </a:p>
          <a:p>
            <a:pPr lvl="2"/>
            <a:r>
              <a:rPr lang="en-US" b="1" dirty="0">
                <a:solidFill>
                  <a:schemeClr val="accent3"/>
                </a:solidFill>
              </a:rPr>
              <a:t>Subheads</a:t>
            </a:r>
            <a:r>
              <a:rPr lang="en-US" dirty="0"/>
              <a:t> label the different sections within each slide. They are the next level of text hierarchy, so they should be smaller than the title and subtitle. Your subheads might even be equal in size to the main copy on your slide, but you should differentiate them in some way. </a:t>
            </a:r>
            <a:br>
              <a:rPr lang="en-US" dirty="0"/>
            </a:br>
            <a:r>
              <a:rPr lang="en-US" dirty="0"/>
              <a:t>For instance, they might be a bit bolder or a different color</a:t>
            </a:r>
            <a:r>
              <a:rPr lang="en-US" dirty="0" smtClean="0"/>
              <a:t>.</a:t>
            </a:r>
            <a:endParaRPr lang="en-US" dirty="0"/>
          </a:p>
        </p:txBody>
      </p:sp>
      <p:sp>
        <p:nvSpPr>
          <p:cNvPr id="5" name="Content Placeholder 4"/>
          <p:cNvSpPr>
            <a:spLocks noGrp="1"/>
          </p:cNvSpPr>
          <p:nvPr>
            <p:ph idx="11"/>
          </p:nvPr>
        </p:nvSpPr>
        <p:spPr>
          <a:xfrm>
            <a:off x="3256668" y="1134598"/>
            <a:ext cx="2628811" cy="5264613"/>
          </a:xfrm>
        </p:spPr>
        <p:txBody>
          <a:bodyPr lIns="0" rIns="73152"/>
          <a:lstStyle/>
          <a:p>
            <a:pPr lvl="2"/>
            <a:r>
              <a:rPr lang="en-US" dirty="0" smtClean="0"/>
              <a:t>The </a:t>
            </a:r>
            <a:r>
              <a:rPr lang="en-US" b="1" dirty="0">
                <a:solidFill>
                  <a:schemeClr val="accent3"/>
                </a:solidFill>
              </a:rPr>
              <a:t>body copy</a:t>
            </a:r>
            <a:r>
              <a:rPr lang="en-US" dirty="0"/>
              <a:t>, the main blocks of text on your slide, will take the most amount of time to read. So, think about consumability when picking a font. People don’t read words letter by letter. They see the entire word as a picture and understand text by connecting that picture with its meaning. When you make it difficult to recognize that picture, you’re putting a barrier between your reader and your message. Classic, clean fonts are the way to go here. Be sure to make the text big enough and dark enough, </a:t>
            </a:r>
            <a:r>
              <a:rPr lang="en-US" dirty="0" smtClean="0"/>
              <a:t/>
            </a:r>
            <a:br>
              <a:rPr lang="en-US" dirty="0" smtClean="0"/>
            </a:br>
            <a:r>
              <a:rPr lang="en-US" dirty="0" smtClean="0"/>
              <a:t>so </a:t>
            </a:r>
            <a:r>
              <a:rPr lang="en-US" dirty="0"/>
              <a:t>readers don’t have to strain to see it.</a:t>
            </a:r>
          </a:p>
          <a:p>
            <a:pPr lvl="2"/>
            <a:r>
              <a:rPr lang="en-US" b="1" dirty="0">
                <a:solidFill>
                  <a:schemeClr val="accent3"/>
                </a:solidFill>
              </a:rPr>
              <a:t>Callouts</a:t>
            </a:r>
            <a:r>
              <a:rPr lang="en-US" dirty="0"/>
              <a:t> are the small blocks of text that are used to point something out in a graph or diagram. This text can be equal in size to the body copy, but it also needs to be distinguished in some way. A classic way to set your callout text apart is to italicize it. You can also make it a separate color</a:t>
            </a:r>
            <a:r>
              <a:rPr lang="en-US" dirty="0" smtClean="0"/>
              <a:t>.</a:t>
            </a:r>
            <a:endParaRPr lang="en-US" dirty="0"/>
          </a:p>
        </p:txBody>
      </p:sp>
      <p:sp>
        <p:nvSpPr>
          <p:cNvPr id="6" name="Content Placeholder 5"/>
          <p:cNvSpPr>
            <a:spLocks noGrp="1"/>
          </p:cNvSpPr>
          <p:nvPr>
            <p:ph idx="12"/>
          </p:nvPr>
        </p:nvSpPr>
        <p:spPr>
          <a:xfrm>
            <a:off x="6043787" y="1134598"/>
            <a:ext cx="2640628" cy="5264613"/>
          </a:xfrm>
        </p:spPr>
        <p:txBody>
          <a:bodyPr lIns="0" rIns="73152"/>
          <a:lstStyle/>
          <a:p>
            <a:pPr lvl="2"/>
            <a:r>
              <a:rPr lang="en-US" dirty="0" smtClean="0"/>
              <a:t>A </a:t>
            </a:r>
            <a:r>
              <a:rPr lang="en-US" dirty="0"/>
              <a:t>note about color treatments: It’s very easy to include too many colors as you’re trying to differentiate one kind of text from another. Try to avoid creating a text rainbow and remember color is only one of the tools in your tool belt. </a:t>
            </a:r>
            <a:r>
              <a:rPr lang="en-US" b="1" dirty="0">
                <a:solidFill>
                  <a:schemeClr val="accent3"/>
                </a:solidFill>
              </a:rPr>
              <a:t>Weight</a:t>
            </a:r>
            <a:r>
              <a:rPr lang="en-US" dirty="0">
                <a:solidFill>
                  <a:schemeClr val="accent3"/>
                </a:solidFill>
              </a:rPr>
              <a:t>, CASE, </a:t>
            </a:r>
            <a:r>
              <a:rPr lang="en-US" sz="900" dirty="0">
                <a:solidFill>
                  <a:schemeClr val="accent3"/>
                </a:solidFill>
              </a:rPr>
              <a:t>size</a:t>
            </a:r>
            <a:r>
              <a:rPr lang="en-US" dirty="0">
                <a:solidFill>
                  <a:schemeClr val="accent3"/>
                </a:solidFill>
              </a:rPr>
              <a:t>, </a:t>
            </a:r>
            <a:r>
              <a:rPr lang="en-US" dirty="0"/>
              <a:t>and</a:t>
            </a:r>
            <a:r>
              <a:rPr lang="en-US" dirty="0">
                <a:solidFill>
                  <a:schemeClr val="accent3"/>
                </a:solidFill>
              </a:rPr>
              <a:t> </a:t>
            </a:r>
            <a:r>
              <a:rPr lang="en-US" i="1" dirty="0">
                <a:solidFill>
                  <a:schemeClr val="accent3"/>
                </a:solidFill>
              </a:rPr>
              <a:t>italics</a:t>
            </a:r>
            <a:r>
              <a:rPr lang="en-US" dirty="0">
                <a:solidFill>
                  <a:schemeClr val="accent3"/>
                </a:solidFill>
              </a:rPr>
              <a:t> </a:t>
            </a:r>
            <a:r>
              <a:rPr lang="en-US" dirty="0"/>
              <a:t>are all good ways to set different kinds of text apart.</a:t>
            </a:r>
          </a:p>
        </p:txBody>
      </p:sp>
    </p:spTree>
    <p:extLst>
      <p:ext uri="{BB962C8B-B14F-4D97-AF65-F5344CB8AC3E}">
        <p14:creationId xmlns:p14="http://schemas.microsoft.com/office/powerpoint/2010/main" val="30135245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130691" y="1827530"/>
            <a:ext cx="4931575" cy="369868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 name="Title 1"/>
          <p:cNvSpPr>
            <a:spLocks noGrp="1"/>
          </p:cNvSpPr>
          <p:nvPr>
            <p:ph type="title"/>
          </p:nvPr>
        </p:nvSpPr>
        <p:spPr/>
        <p:txBody>
          <a:bodyPr/>
          <a:lstStyle/>
          <a:p>
            <a:r>
              <a:rPr lang="en-US" dirty="0"/>
              <a:t>Anatomy of text hierarchy</a:t>
            </a:r>
          </a:p>
        </p:txBody>
      </p:sp>
      <p:sp>
        <p:nvSpPr>
          <p:cNvPr id="34" name="TextBox 33"/>
          <p:cNvSpPr txBox="1"/>
          <p:nvPr/>
        </p:nvSpPr>
        <p:spPr>
          <a:xfrm>
            <a:off x="457731" y="1980287"/>
            <a:ext cx="1371430" cy="372410"/>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Subtitle supports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the </a:t>
            </a:r>
            <a:r>
              <a:rPr lang="en-US" sz="1100" i="1" dirty="0">
                <a:solidFill>
                  <a:schemeClr val="accent2"/>
                </a:solidFill>
              </a:rPr>
              <a:t>main </a:t>
            </a:r>
            <a:r>
              <a:rPr lang="en-US" sz="1100" i="1" dirty="0" smtClean="0">
                <a:solidFill>
                  <a:schemeClr val="accent2"/>
                </a:solidFill>
              </a:rPr>
              <a:t>title.</a:t>
            </a:r>
            <a:endParaRPr lang="en-US" sz="1100" i="1" dirty="0">
              <a:solidFill>
                <a:schemeClr val="accent2"/>
              </a:solidFill>
            </a:endParaRPr>
          </a:p>
        </p:txBody>
      </p:sp>
      <p:sp>
        <p:nvSpPr>
          <p:cNvPr id="35" name="TextBox 34"/>
          <p:cNvSpPr txBox="1"/>
          <p:nvPr/>
        </p:nvSpPr>
        <p:spPr>
          <a:xfrm>
            <a:off x="457731" y="2434301"/>
            <a:ext cx="1371430" cy="744819"/>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Title text is larger and the most dominant text </a:t>
            </a:r>
            <a:br>
              <a:rPr lang="en-US" sz="1100" i="1" dirty="0">
                <a:solidFill>
                  <a:schemeClr val="accent2"/>
                </a:solidFill>
              </a:rPr>
            </a:br>
            <a:r>
              <a:rPr lang="en-US" sz="1100" i="1" dirty="0">
                <a:solidFill>
                  <a:schemeClr val="accent2"/>
                </a:solidFill>
              </a:rPr>
              <a:t>on the </a:t>
            </a:r>
            <a:r>
              <a:rPr lang="en-US" sz="1100" i="1" dirty="0" smtClean="0">
                <a:solidFill>
                  <a:schemeClr val="accent2"/>
                </a:solidFill>
              </a:rPr>
              <a:t>page.</a:t>
            </a:r>
            <a:endParaRPr lang="en-US" sz="1100" i="1" dirty="0">
              <a:solidFill>
                <a:schemeClr val="accent2"/>
              </a:solidFill>
            </a:endParaRPr>
          </a:p>
        </p:txBody>
      </p:sp>
      <p:grpSp>
        <p:nvGrpSpPr>
          <p:cNvPr id="3" name="Group 2"/>
          <p:cNvGrpSpPr/>
          <p:nvPr/>
        </p:nvGrpSpPr>
        <p:grpSpPr>
          <a:xfrm>
            <a:off x="1947672" y="2271522"/>
            <a:ext cx="402336" cy="2368019"/>
            <a:chOff x="1889964" y="2271522"/>
            <a:chExt cx="643686" cy="2368019"/>
          </a:xfrm>
        </p:grpSpPr>
        <p:cxnSp>
          <p:nvCxnSpPr>
            <p:cNvPr id="30" name="Straight Arrow Connector 29"/>
            <p:cNvCxnSpPr/>
            <p:nvPr/>
          </p:nvCxnSpPr>
          <p:spPr>
            <a:xfrm>
              <a:off x="1889964" y="2271522"/>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889964" y="2554963"/>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889964" y="4639541"/>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57731" y="4159182"/>
            <a:ext cx="1371430" cy="558614"/>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Web links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can </a:t>
            </a:r>
            <a:r>
              <a:rPr lang="en-US" sz="1100" i="1" dirty="0">
                <a:solidFill>
                  <a:schemeClr val="accent2"/>
                </a:solidFill>
              </a:rPr>
              <a:t>be </a:t>
            </a:r>
            <a:r>
              <a:rPr lang="en-US" sz="1100" i="1" dirty="0" smtClean="0">
                <a:solidFill>
                  <a:schemeClr val="accent2"/>
                </a:solidFill>
              </a:rPr>
              <a:t>color-coded</a:t>
            </a:r>
            <a:r>
              <a:rPr lang="en-US" sz="1100" i="1" dirty="0">
                <a:solidFill>
                  <a:schemeClr val="accent2"/>
                </a:solidFill>
              </a:rPr>
              <a:t>, </a:t>
            </a:r>
            <a:br>
              <a:rPr lang="en-US" sz="1100" i="1" dirty="0">
                <a:solidFill>
                  <a:schemeClr val="accent2"/>
                </a:solidFill>
              </a:rPr>
            </a:br>
            <a:r>
              <a:rPr lang="en-US" sz="1100" i="1" dirty="0">
                <a:solidFill>
                  <a:schemeClr val="accent2"/>
                </a:solidFill>
              </a:rPr>
              <a:t>underlined, or </a:t>
            </a:r>
            <a:r>
              <a:rPr lang="en-US" sz="1100" i="1" dirty="0" smtClean="0">
                <a:solidFill>
                  <a:schemeClr val="accent2"/>
                </a:solidFill>
              </a:rPr>
              <a:t>both.</a:t>
            </a:r>
            <a:endParaRPr lang="en-US" sz="1100" i="1" dirty="0">
              <a:solidFill>
                <a:schemeClr val="accent2"/>
              </a:solidFill>
            </a:endParaRPr>
          </a:p>
        </p:txBody>
      </p:sp>
      <p:sp>
        <p:nvSpPr>
          <p:cNvPr id="40" name="TextBox 39"/>
          <p:cNvSpPr txBox="1"/>
          <p:nvPr/>
        </p:nvSpPr>
        <p:spPr>
          <a:xfrm>
            <a:off x="7315370" y="2465027"/>
            <a:ext cx="1371430" cy="1117229"/>
          </a:xfrm>
          <a:prstGeom prst="rect">
            <a:avLst/>
          </a:prstGeom>
          <a:noFill/>
        </p:spPr>
        <p:txBody>
          <a:bodyPr wrap="square" lIns="0" tIns="0" rIns="0" bIns="0" rtlCol="0" anchor="b">
            <a:spAutoFit/>
          </a:bodyPr>
          <a:lstStyle/>
          <a:p>
            <a:pPr>
              <a:lnSpc>
                <a:spcPct val="110000"/>
              </a:lnSpc>
            </a:pPr>
            <a:r>
              <a:rPr lang="en-US" sz="1100" i="1" dirty="0">
                <a:solidFill>
                  <a:schemeClr val="accent2"/>
                </a:solidFill>
              </a:rPr>
              <a:t>Body copy is a neutral color and smaller than headline copy, so headlines and subheads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stand out.</a:t>
            </a:r>
            <a:endParaRPr lang="en-US" sz="1100" i="1" dirty="0">
              <a:solidFill>
                <a:schemeClr val="accent2"/>
              </a:solidFill>
            </a:endParaRPr>
          </a:p>
        </p:txBody>
      </p:sp>
      <p:grpSp>
        <p:nvGrpSpPr>
          <p:cNvPr id="6" name="Group 5"/>
          <p:cNvGrpSpPr/>
          <p:nvPr/>
        </p:nvGrpSpPr>
        <p:grpSpPr>
          <a:xfrm>
            <a:off x="6614364" y="3509241"/>
            <a:ext cx="554532" cy="1208555"/>
            <a:chOff x="6614364" y="3509241"/>
            <a:chExt cx="643686" cy="1208555"/>
          </a:xfrm>
        </p:grpSpPr>
        <p:cxnSp>
          <p:nvCxnSpPr>
            <p:cNvPr id="39" name="Straight Arrow Connector 38"/>
            <p:cNvCxnSpPr/>
            <p:nvPr/>
          </p:nvCxnSpPr>
          <p:spPr>
            <a:xfrm>
              <a:off x="6739128" y="3509241"/>
              <a:ext cx="518922"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614364" y="4717796"/>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7315370" y="4625628"/>
            <a:ext cx="1371430" cy="558614"/>
          </a:xfrm>
          <a:prstGeom prst="rect">
            <a:avLst/>
          </a:prstGeom>
          <a:noFill/>
        </p:spPr>
        <p:txBody>
          <a:bodyPr wrap="square" lIns="0" tIns="0" rIns="0" bIns="0" rtlCol="0" anchor="b">
            <a:spAutoFit/>
          </a:bodyPr>
          <a:lstStyle/>
          <a:p>
            <a:pPr>
              <a:lnSpc>
                <a:spcPct val="110000"/>
              </a:lnSpc>
            </a:pPr>
            <a:r>
              <a:rPr lang="en-US" sz="1100" i="1" dirty="0">
                <a:solidFill>
                  <a:schemeClr val="accent2"/>
                </a:solidFill>
              </a:rPr>
              <a:t>Colored box is great for emphasized text </a:t>
            </a:r>
            <a:br>
              <a:rPr lang="en-US" sz="1100" i="1" dirty="0">
                <a:solidFill>
                  <a:schemeClr val="accent2"/>
                </a:solidFill>
              </a:rPr>
            </a:br>
            <a:r>
              <a:rPr lang="en-US" sz="1100" i="1" dirty="0">
                <a:solidFill>
                  <a:schemeClr val="accent2"/>
                </a:solidFill>
              </a:rPr>
              <a:t>or pull </a:t>
            </a:r>
            <a:r>
              <a:rPr lang="en-US" sz="1100" i="1" dirty="0" smtClean="0">
                <a:solidFill>
                  <a:schemeClr val="accent2"/>
                </a:solidFill>
              </a:rPr>
              <a:t>quotes.</a:t>
            </a:r>
            <a:endParaRPr lang="en-US" sz="1100" i="1" dirty="0">
              <a:solidFill>
                <a:schemeClr val="accent2"/>
              </a:solidFill>
            </a:endParaRPr>
          </a:p>
        </p:txBody>
      </p:sp>
      <p:cxnSp>
        <p:nvCxnSpPr>
          <p:cNvPr id="44" name="Straight Connector 43"/>
          <p:cNvCxnSpPr/>
          <p:nvPr/>
        </p:nvCxnSpPr>
        <p:spPr>
          <a:xfrm>
            <a:off x="2863945" y="5378450"/>
            <a:ext cx="0" cy="31115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08411" y="5750165"/>
            <a:ext cx="1993368" cy="372410"/>
          </a:xfrm>
          <a:prstGeom prst="rect">
            <a:avLst/>
          </a:prstGeom>
          <a:noFill/>
        </p:spPr>
        <p:txBody>
          <a:bodyPr wrap="square" lIns="0" tIns="0" rIns="0" bIns="0" rtlCol="0" anchor="b">
            <a:spAutoFit/>
          </a:bodyPr>
          <a:lstStyle>
            <a:defPPr>
              <a:defRPr lang="en-US"/>
            </a:defPPr>
            <a:lvl1pPr algn="r">
              <a:lnSpc>
                <a:spcPct val="110000"/>
              </a:lnSpc>
              <a:defRPr sz="1100" i="1">
                <a:solidFill>
                  <a:schemeClr val="accent2"/>
                </a:solidFill>
              </a:defRPr>
            </a:lvl1pPr>
          </a:lstStyle>
          <a:p>
            <a:r>
              <a:rPr lang="en-US" dirty="0"/>
              <a:t>Footers are the least </a:t>
            </a:r>
            <a:r>
              <a:rPr lang="en-US" dirty="0" smtClean="0"/>
              <a:t>dominant </a:t>
            </a:r>
            <a:r>
              <a:rPr lang="en-US" dirty="0"/>
              <a:t/>
            </a:r>
            <a:br>
              <a:rPr lang="en-US" dirty="0"/>
            </a:br>
            <a:r>
              <a:rPr lang="en-US" dirty="0"/>
              <a:t>element on the </a:t>
            </a:r>
            <a:r>
              <a:rPr lang="en-US" dirty="0" smtClean="0"/>
              <a:t>page.</a:t>
            </a:r>
            <a:endParaRPr lang="en-US" dirty="0"/>
          </a:p>
        </p:txBody>
      </p:sp>
      <p:cxnSp>
        <p:nvCxnSpPr>
          <p:cNvPr id="48" name="Straight Connector 47"/>
          <p:cNvCxnSpPr/>
          <p:nvPr/>
        </p:nvCxnSpPr>
        <p:spPr>
          <a:xfrm>
            <a:off x="3879945" y="5232400"/>
            <a:ext cx="0" cy="4572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04010" y="5750165"/>
            <a:ext cx="3364885" cy="372410"/>
          </a:xfrm>
          <a:prstGeom prst="rect">
            <a:avLst/>
          </a:prstGeom>
          <a:noFill/>
        </p:spPr>
        <p:txBody>
          <a:bodyPr wrap="square" lIns="0" tIns="0" rIns="0" bIns="0" rtlCol="0" anchor="b">
            <a:spAutoFit/>
          </a:bodyPr>
          <a:lstStyle>
            <a:defPPr>
              <a:defRPr lang="en-US"/>
            </a:defPPr>
            <a:lvl1pPr algn="r">
              <a:lnSpc>
                <a:spcPct val="110000"/>
              </a:lnSpc>
              <a:defRPr sz="1100" i="1">
                <a:solidFill>
                  <a:schemeClr val="accent2"/>
                </a:solidFill>
              </a:defRPr>
            </a:lvl1pPr>
          </a:lstStyle>
          <a:p>
            <a:pPr algn="l"/>
            <a:r>
              <a:rPr lang="en-US" dirty="0"/>
              <a:t>Tabulated navigation helps identify where </a:t>
            </a:r>
            <a:r>
              <a:rPr lang="en-US" dirty="0" smtClean="0"/>
              <a:t>you are; colored </a:t>
            </a:r>
            <a:r>
              <a:rPr lang="en-US" dirty="0"/>
              <a:t>text identifies the current </a:t>
            </a:r>
            <a:r>
              <a:rPr lang="en-US" dirty="0" smtClean="0"/>
              <a:t>page.</a:t>
            </a:r>
            <a:endParaRPr lang="en-US" dirty="0"/>
          </a:p>
        </p:txBody>
      </p:sp>
    </p:spTree>
    <p:extLst>
      <p:ext uri="{BB962C8B-B14F-4D97-AF65-F5344CB8AC3E}">
        <p14:creationId xmlns:p14="http://schemas.microsoft.com/office/powerpoint/2010/main" val="35286366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TEXT LAYOUT</a:t>
            </a:r>
          </a:p>
        </p:txBody>
      </p:sp>
      <p:sp>
        <p:nvSpPr>
          <p:cNvPr id="7" name="Content Placeholder 6"/>
          <p:cNvSpPr>
            <a:spLocks noGrp="1"/>
          </p:cNvSpPr>
          <p:nvPr>
            <p:ph idx="1"/>
          </p:nvPr>
        </p:nvSpPr>
        <p:spPr/>
        <p:txBody>
          <a:bodyPr/>
          <a:lstStyle/>
          <a:p>
            <a:r>
              <a:rPr lang="en-US" dirty="0"/>
              <a:t>After setting up your text hierarchy and designing your page, another step on the path to consistency and readability is actual typesetting. </a:t>
            </a:r>
          </a:p>
          <a:p>
            <a:pPr lvl="2"/>
            <a:r>
              <a:rPr lang="en-US" dirty="0"/>
              <a:t>Typesetting is adjusting all the seemingly small things that make it easy to navigate your copy. Here are some basic typesetting items to think about:</a:t>
            </a:r>
          </a:p>
          <a:p>
            <a:pPr lvl="2"/>
            <a:r>
              <a:rPr lang="en-US" b="1" dirty="0">
                <a:solidFill>
                  <a:srgbClr val="00AFBB"/>
                </a:solidFill>
              </a:rPr>
              <a:t>Line spacing </a:t>
            </a:r>
            <a:r>
              <a:rPr lang="en-US" dirty="0"/>
              <a:t>is the amount of room between </a:t>
            </a:r>
            <a:r>
              <a:rPr lang="en-US" dirty="0" smtClean="0"/>
              <a:t>lines </a:t>
            </a:r>
            <a:r>
              <a:rPr lang="en-US" dirty="0"/>
              <a:t>of text. Providing enough space here helps the reader keep track of his or her place and makes for a more comfortable </a:t>
            </a:r>
            <a:r>
              <a:rPr lang="en-US" dirty="0" smtClean="0"/>
              <a:t>reading </a:t>
            </a:r>
            <a:r>
              <a:rPr lang="en-US" dirty="0"/>
              <a:t>experience.</a:t>
            </a:r>
          </a:p>
        </p:txBody>
      </p:sp>
      <p:sp>
        <p:nvSpPr>
          <p:cNvPr id="9" name="Content Placeholder 8"/>
          <p:cNvSpPr>
            <a:spLocks noGrp="1"/>
          </p:cNvSpPr>
          <p:nvPr>
            <p:ph idx="11"/>
          </p:nvPr>
        </p:nvSpPr>
        <p:spPr/>
        <p:txBody>
          <a:bodyPr/>
          <a:lstStyle/>
          <a:p>
            <a:pPr lvl="2"/>
            <a:r>
              <a:rPr lang="en-US" dirty="0"/>
              <a:t>Proper </a:t>
            </a:r>
            <a:r>
              <a:rPr lang="en-US" b="1" dirty="0">
                <a:solidFill>
                  <a:schemeClr val="accent3"/>
                </a:solidFill>
              </a:rPr>
              <a:t>paragraph spacing</a:t>
            </a:r>
            <a:r>
              <a:rPr lang="en-US" dirty="0"/>
              <a:t>, or the space between paragraphs, helps the reader take a break between paragraphs and helps denote a change in ideas. The space between paragraphs also makes body copy look less intimidating when looking at large blocks of text.</a:t>
            </a:r>
          </a:p>
          <a:p>
            <a:pPr lvl="2"/>
            <a:r>
              <a:rPr lang="en-US" dirty="0"/>
              <a:t>As I mentioned, </a:t>
            </a:r>
            <a:r>
              <a:rPr lang="en-US" b="1" dirty="0">
                <a:solidFill>
                  <a:srgbClr val="00AFBB"/>
                </a:solidFill>
              </a:rPr>
              <a:t>columns</a:t>
            </a:r>
            <a:r>
              <a:rPr lang="en-US" dirty="0">
                <a:solidFill>
                  <a:srgbClr val="00AFBB"/>
                </a:solidFill>
              </a:rPr>
              <a:t> </a:t>
            </a:r>
            <a:r>
              <a:rPr lang="en-US" dirty="0"/>
              <a:t>make your text easier to consume. Split up big chunks of text into two or more columns for maximum readability.</a:t>
            </a:r>
          </a:p>
          <a:p>
            <a:pPr lvl="2"/>
            <a:r>
              <a:rPr lang="en-US" dirty="0"/>
              <a:t>Don’t get fancy when </a:t>
            </a:r>
            <a:r>
              <a:rPr lang="en-US" b="1" dirty="0">
                <a:solidFill>
                  <a:srgbClr val="00AFBB"/>
                </a:solidFill>
              </a:rPr>
              <a:t>aligning your text. </a:t>
            </a:r>
            <a:r>
              <a:rPr lang="en-US" dirty="0"/>
              <a:t>Left justified usually works best. I don’t like the big gaps between words that justified text creates, and people are used to seeing their copy aligned to the left. That said, if you have a callout that needs to go with a specific graphic, align to the side of the text that’s closest to the item that you’re talking about. This practice makes the two items seem more connected.</a:t>
            </a:r>
          </a:p>
        </p:txBody>
      </p:sp>
      <p:sp>
        <p:nvSpPr>
          <p:cNvPr id="10" name="Content Placeholder 9"/>
          <p:cNvSpPr>
            <a:spLocks noGrp="1"/>
          </p:cNvSpPr>
          <p:nvPr>
            <p:ph idx="12"/>
          </p:nvPr>
        </p:nvSpPr>
        <p:spPr/>
        <p:txBody>
          <a:bodyPr/>
          <a:lstStyle/>
          <a:p>
            <a:pPr lvl="2">
              <a:spcAft>
                <a:spcPts val="1200"/>
              </a:spcAft>
              <a:buFontTx/>
              <a:buChar char=" "/>
            </a:pPr>
            <a:r>
              <a:rPr lang="en-US" dirty="0"/>
              <a:t>When you’re finished adjusting the formatting of your text using these guidelines, take a look at it as a whole. Are the right sides of your lines of text really jagged? Do you have single words or short phrases dangling on the end of a paragraph? Go ahead and clean those last few lines of text manually with soft returns (shift + return) for that final polish.</a:t>
            </a:r>
          </a:p>
        </p:txBody>
      </p:sp>
    </p:spTree>
    <p:extLst>
      <p:ext uri="{BB962C8B-B14F-4D97-AF65-F5344CB8AC3E}">
        <p14:creationId xmlns:p14="http://schemas.microsoft.com/office/powerpoint/2010/main" val="226838658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Screen Readability</a:t>
            </a:r>
          </a:p>
        </p:txBody>
      </p:sp>
      <p:sp>
        <p:nvSpPr>
          <p:cNvPr id="3" name="Content Placeholder 2"/>
          <p:cNvSpPr>
            <a:spLocks noGrp="1"/>
          </p:cNvSpPr>
          <p:nvPr>
            <p:ph idx="1"/>
          </p:nvPr>
        </p:nvSpPr>
        <p:spPr/>
        <p:txBody>
          <a:bodyPr/>
          <a:lstStyle/>
          <a:p>
            <a:pPr lvl="2"/>
            <a:r>
              <a:rPr lang="en-US" dirty="0"/>
              <a:t>Don’t assume that your readers will always access your slidedoc on a laptop or </a:t>
            </a:r>
            <a:r>
              <a:rPr lang="en-US" dirty="0" smtClean="0"/>
              <a:t>desktop. </a:t>
            </a:r>
            <a:r>
              <a:rPr lang="en-US" dirty="0"/>
              <a:t>If your audience is on the go (and who isn’t these </a:t>
            </a:r>
            <a:r>
              <a:rPr lang="en-US" dirty="0" smtClean="0"/>
              <a:t>days?), </a:t>
            </a:r>
            <a:r>
              <a:rPr lang="en-US" dirty="0"/>
              <a:t>you may consider optimizing your slidedoc for mobile devices. This will </a:t>
            </a:r>
            <a:r>
              <a:rPr lang="en-US" dirty="0" smtClean="0"/>
              <a:t>require </a:t>
            </a:r>
            <a:r>
              <a:rPr lang="en-US" dirty="0"/>
              <a:t>some extra consideration.</a:t>
            </a:r>
          </a:p>
        </p:txBody>
      </p:sp>
      <p:sp>
        <p:nvSpPr>
          <p:cNvPr id="5" name="Content Placeholder 4"/>
          <p:cNvSpPr>
            <a:spLocks noGrp="1"/>
          </p:cNvSpPr>
          <p:nvPr>
            <p:ph idx="11"/>
          </p:nvPr>
        </p:nvSpPr>
        <p:spPr/>
        <p:txBody>
          <a:bodyPr/>
          <a:lstStyle/>
          <a:p>
            <a:pPr lvl="2"/>
            <a:r>
              <a:rPr lang="en-US" dirty="0"/>
              <a:t>Most importantly, for these smaller screens, text needs to be larger. Use less text, but larger </a:t>
            </a:r>
            <a:r>
              <a:rPr lang="en-US" dirty="0" smtClean="0"/>
              <a:t>in size, </a:t>
            </a:r>
            <a:r>
              <a:rPr lang="en-US" dirty="0"/>
              <a:t>per slide if you know your audience will be reading your material from their phones. Here are some recommendations to consider for viewing on various screens:</a:t>
            </a:r>
          </a:p>
        </p:txBody>
      </p:sp>
      <p:graphicFrame>
        <p:nvGraphicFramePr>
          <p:cNvPr id="29" name="Table 28"/>
          <p:cNvGraphicFramePr>
            <a:graphicFrameLocks noGrp="1"/>
          </p:cNvGraphicFramePr>
          <p:nvPr>
            <p:extLst>
              <p:ext uri="{D42A27DB-BD31-4B8C-83A1-F6EECF244321}">
                <p14:modId xmlns:p14="http://schemas.microsoft.com/office/powerpoint/2010/main" val="2673109435"/>
              </p:ext>
            </p:extLst>
          </p:nvPr>
        </p:nvGraphicFramePr>
        <p:xfrm>
          <a:off x="457733" y="4726180"/>
          <a:ext cx="8229065" cy="1673031"/>
        </p:xfrm>
        <a:graphic>
          <a:graphicData uri="http://schemas.openxmlformats.org/drawingml/2006/table">
            <a:tbl>
              <a:tblPr firstRow="1" bandRow="1">
                <a:tableStyleId>{2D5ABB26-0587-4C30-8999-92F81FD0307C}</a:tableStyleId>
              </a:tblPr>
              <a:tblGrid>
                <a:gridCol w="1645813"/>
                <a:gridCol w="1645813"/>
                <a:gridCol w="1645813"/>
                <a:gridCol w="1645813"/>
                <a:gridCol w="1645813"/>
              </a:tblGrid>
              <a:tr h="344447">
                <a:tc>
                  <a:txBody>
                    <a:bodyPr/>
                    <a:lstStyle/>
                    <a:p>
                      <a:r>
                        <a:rPr lang="en-US" sz="1500" b="0" i="1" kern="1200" dirty="0" smtClean="0">
                          <a:solidFill>
                            <a:schemeClr val="tx2"/>
                          </a:solidFill>
                          <a:latin typeface="Georgia"/>
                          <a:ea typeface="+mn-ea"/>
                          <a:cs typeface="Georgia"/>
                        </a:rPr>
                        <a:t>Usage</a:t>
                      </a:r>
                      <a:endParaRPr lang="en-US" sz="1500" b="0" i="1" kern="1200" dirty="0">
                        <a:solidFill>
                          <a:schemeClr val="tx2"/>
                        </a:solidFill>
                        <a:latin typeface="Georgia"/>
                        <a:ea typeface="+mn-ea"/>
                        <a:cs typeface="Georgia"/>
                      </a:endParaRPr>
                    </a:p>
                  </a:txBody>
                  <a:tcPr anchor="ctr">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smtClean="0">
                          <a:solidFill>
                            <a:schemeClr val="tx2"/>
                          </a:solidFill>
                          <a:latin typeface="Georgia"/>
                          <a:ea typeface="+mn-ea"/>
                          <a:cs typeface="Georgia"/>
                        </a:rPr>
                        <a:t>Tablet</a:t>
                      </a:r>
                      <a:r>
                        <a:rPr lang="en-US" sz="1500" b="0" i="1" kern="1200" baseline="30000" dirty="0" smtClean="0">
                          <a:solidFill>
                            <a:schemeClr val="tx2"/>
                          </a:solidFill>
                          <a:latin typeface="Georgia"/>
                          <a:ea typeface="+mn-ea"/>
                          <a:cs typeface="Georgia"/>
                        </a:rPr>
                        <a:t>*</a:t>
                      </a:r>
                      <a:endParaRPr lang="en-US" sz="1500" b="0" i="1" kern="1200" baseline="300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smtClean="0">
                          <a:solidFill>
                            <a:schemeClr val="tx2"/>
                          </a:solidFill>
                          <a:latin typeface="Georgia"/>
                          <a:ea typeface="+mn-ea"/>
                          <a:cs typeface="Georgia"/>
                        </a:rPr>
                        <a:t>Phone</a:t>
                      </a:r>
                      <a:r>
                        <a:rPr lang="en-US" sz="1500" b="0" i="1" kern="1200" baseline="30000" dirty="0" smtClean="0">
                          <a:solidFill>
                            <a:schemeClr val="tx2"/>
                          </a:solidFill>
                          <a:latin typeface="+mn-lt"/>
                          <a:ea typeface="+mn-ea"/>
                          <a:cs typeface="Georgia"/>
                        </a:rPr>
                        <a:t>*</a:t>
                      </a:r>
                      <a:endParaRPr lang="en-US" sz="1500" b="0" i="1" kern="12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i="1" kern="1200" dirty="0" smtClean="0">
                          <a:solidFill>
                            <a:schemeClr val="tx2"/>
                          </a:solidFill>
                          <a:latin typeface="+mn-lt"/>
                          <a:ea typeface="+mn-ea"/>
                          <a:cs typeface="Georgia"/>
                        </a:rPr>
                        <a:t>13" </a:t>
                      </a:r>
                      <a:r>
                        <a:rPr lang="en-US" sz="1500" b="0" i="1" kern="1200" dirty="0" smtClean="0">
                          <a:solidFill>
                            <a:schemeClr val="tx2"/>
                          </a:solidFill>
                          <a:latin typeface="Georgia"/>
                          <a:ea typeface="+mn-ea"/>
                          <a:cs typeface="Georgia"/>
                        </a:rPr>
                        <a:t>Laptop</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smtClean="0">
                          <a:solidFill>
                            <a:schemeClr val="tx2"/>
                          </a:solidFill>
                          <a:latin typeface="Georgia"/>
                          <a:ea typeface="+mn-ea"/>
                          <a:cs typeface="Georgia"/>
                        </a:rPr>
                        <a:t>Printouts</a:t>
                      </a:r>
                      <a:endParaRPr lang="en-US" sz="1500" b="0" i="1" kern="12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B w="28575" cap="flat" cmpd="sng" algn="ctr">
                      <a:solidFill>
                        <a:srgbClr val="87C400"/>
                      </a:solidFill>
                      <a:prstDash val="solid"/>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Slide Title</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algn="ctr"/>
                      <a:r>
                        <a:rPr lang="en-US" sz="1100" kern="1200" dirty="0" smtClean="0">
                          <a:solidFill>
                            <a:schemeClr val="tx1">
                              <a:lumMod val="50000"/>
                              <a:lumOff val="50000"/>
                            </a:schemeClr>
                          </a:solidFill>
                          <a:latin typeface="+mj-lt"/>
                          <a:ea typeface="+mn-ea"/>
                          <a:cs typeface="+mn-cs"/>
                        </a:rPr>
                        <a:t>40 pt</a:t>
                      </a:r>
                      <a:endParaRPr lang="en-US" sz="1100" kern="1200" dirty="0">
                        <a:solidFill>
                          <a:schemeClr val="tx1">
                            <a:lumMod val="50000"/>
                            <a:lumOff val="50000"/>
                          </a:schemeClr>
                        </a:solidFill>
                        <a:latin typeface="+mj-lt"/>
                        <a:ea typeface="+mn-ea"/>
                        <a:cs typeface="+mn-cs"/>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50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22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21 pt</a:t>
                      </a:r>
                    </a:p>
                  </a:txBody>
                  <a:tcPr anchor="ctr">
                    <a:lnL w="9525" cap="flat" cmpd="sng" algn="ctr">
                      <a:solidFill>
                        <a:schemeClr val="bg1">
                          <a:lumMod val="75000"/>
                        </a:schemeClr>
                      </a:solidFill>
                      <a:prstDash val="dot"/>
                      <a:round/>
                      <a:headEnd type="none" w="med" len="med"/>
                      <a:tailEnd type="none" w="med" len="med"/>
                    </a:lnL>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Subtitle</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38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16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Body Copy</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24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34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11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10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Graphic Callouts</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30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40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8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tcPr>
                </a:tc>
              </a:tr>
            </a:tbl>
          </a:graphicData>
        </a:graphic>
      </p:graphicFrame>
      <p:sp>
        <p:nvSpPr>
          <p:cNvPr id="30" name="Content Placeholder 4"/>
          <p:cNvSpPr>
            <a:spLocks noGrp="1"/>
          </p:cNvSpPr>
          <p:nvPr>
            <p:ph idx="11"/>
          </p:nvPr>
        </p:nvSpPr>
        <p:spPr>
          <a:xfrm>
            <a:off x="457733" y="6545941"/>
            <a:ext cx="1072084" cy="201886"/>
          </a:xfrm>
        </p:spPr>
        <p:txBody>
          <a:bodyPr/>
          <a:lstStyle/>
          <a:p>
            <a:pPr lvl="2"/>
            <a:r>
              <a:rPr lang="en-US" sz="800" dirty="0" smtClean="0">
                <a:solidFill>
                  <a:schemeClr val="tx2">
                    <a:lumMod val="40000"/>
                    <a:lumOff val="60000"/>
                  </a:schemeClr>
                </a:solidFill>
              </a:rPr>
              <a:t>*Retina display </a:t>
            </a:r>
            <a:endParaRPr lang="en-US" sz="800" dirty="0">
              <a:solidFill>
                <a:schemeClr val="tx2">
                  <a:lumMod val="40000"/>
                  <a:lumOff val="60000"/>
                </a:schemeClr>
              </a:solidFill>
            </a:endParaRPr>
          </a:p>
        </p:txBody>
      </p:sp>
      <p:grpSp>
        <p:nvGrpSpPr>
          <p:cNvPr id="31" name="Group 30"/>
          <p:cNvGrpSpPr/>
          <p:nvPr/>
        </p:nvGrpSpPr>
        <p:grpSpPr>
          <a:xfrm>
            <a:off x="2229360" y="3733692"/>
            <a:ext cx="1400794" cy="833209"/>
            <a:chOff x="387098" y="5245499"/>
            <a:chExt cx="2146552" cy="1276795"/>
          </a:xfrm>
        </p:grpSpPr>
        <p:sp>
          <p:nvSpPr>
            <p:cNvPr id="32" name="Oval 13"/>
            <p:cNvSpPr>
              <a:spLocks noChangeArrowheads="1"/>
            </p:cNvSpPr>
            <p:nvPr/>
          </p:nvSpPr>
          <p:spPr bwMode="gray">
            <a:xfrm>
              <a:off x="387098" y="6342063"/>
              <a:ext cx="2146552"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33" name="Group 32"/>
            <p:cNvGrpSpPr/>
            <p:nvPr/>
          </p:nvGrpSpPr>
          <p:grpSpPr>
            <a:xfrm>
              <a:off x="665440" y="5245499"/>
              <a:ext cx="1532718" cy="1179340"/>
              <a:chOff x="694015" y="5264549"/>
              <a:chExt cx="1532718" cy="117934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073" y="5374604"/>
                <a:ext cx="1276602" cy="957450"/>
              </a:xfrm>
              <a:prstGeom prst="rect">
                <a:avLst/>
              </a:prstGeom>
            </p:spPr>
          </p:pic>
          <p:pic>
            <p:nvPicPr>
              <p:cNvPr id="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4015" y="5264549"/>
                <a:ext cx="1532718" cy="11793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4325468" y="3701976"/>
            <a:ext cx="491129" cy="801522"/>
            <a:chOff x="2878887" y="5238408"/>
            <a:chExt cx="775022" cy="1264836"/>
          </a:xfrm>
        </p:grpSpPr>
        <p:sp>
          <p:nvSpPr>
            <p:cNvPr id="37" name="Oval 13"/>
            <p:cNvSpPr>
              <a:spLocks noChangeArrowheads="1"/>
            </p:cNvSpPr>
            <p:nvPr/>
          </p:nvSpPr>
          <p:spPr bwMode="gray">
            <a:xfrm>
              <a:off x="2878887" y="6323013"/>
              <a:ext cx="775022"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38" name="Group 37"/>
            <p:cNvGrpSpPr/>
            <p:nvPr/>
          </p:nvGrpSpPr>
          <p:grpSpPr>
            <a:xfrm>
              <a:off x="2878887" y="5238408"/>
              <a:ext cx="775022" cy="1260630"/>
              <a:chOff x="2878887" y="5238408"/>
              <a:chExt cx="775022" cy="1260630"/>
            </a:xfrm>
          </p:grpSpPr>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3028950" y="5438006"/>
                <a:ext cx="481013" cy="858019"/>
              </a:xfrm>
              <a:prstGeom prst="rect">
                <a:avLst/>
              </a:prstGeom>
            </p:spPr>
          </p:pic>
          <p:pic>
            <p:nvPicPr>
              <p:cNvPr id="40" name="Picture 4" descr="C:\Users\Ccromwell\Desktop\Duarte Projects\PPT\Assets\iPhone-5-Black_SHE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8887" y="5238408"/>
                <a:ext cx="775022" cy="12606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5372210" y="3505844"/>
            <a:ext cx="1590675" cy="1086425"/>
            <a:chOff x="3892161" y="5055277"/>
            <a:chExt cx="2404924" cy="1642554"/>
          </a:xfrm>
        </p:grpSpPr>
        <p:sp>
          <p:nvSpPr>
            <p:cNvPr id="42" name="Oval 13"/>
            <p:cNvSpPr>
              <a:spLocks noChangeArrowheads="1"/>
            </p:cNvSpPr>
            <p:nvPr/>
          </p:nvSpPr>
          <p:spPr bwMode="gray">
            <a:xfrm>
              <a:off x="3959896" y="6413657"/>
              <a:ext cx="2269454"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43" name="Group 42"/>
            <p:cNvGrpSpPr/>
            <p:nvPr/>
          </p:nvGrpSpPr>
          <p:grpSpPr>
            <a:xfrm>
              <a:off x="3892161" y="5055277"/>
              <a:ext cx="2404924" cy="1642554"/>
              <a:chOff x="3892161" y="5055277"/>
              <a:chExt cx="2404924" cy="1642554"/>
            </a:xfrm>
          </p:grpSpPr>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2171" y="5313072"/>
                <a:ext cx="1374104" cy="1030578"/>
              </a:xfrm>
              <a:prstGeom prst="rect">
                <a:avLst/>
              </a:prstGeom>
            </p:spPr>
          </p:pic>
          <p:pic>
            <p:nvPicPr>
              <p:cNvPr id="45" name="Picture 5" descr="C:\Users\Ccromwell\Desktop\Duarte Projects\PPT\Assets\Laptop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2161" y="5055277"/>
                <a:ext cx="2404924" cy="16425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7125315" y="3561371"/>
            <a:ext cx="1421031" cy="946762"/>
            <a:chOff x="6297570" y="5221474"/>
            <a:chExt cx="2125118" cy="1415860"/>
          </a:xfrm>
        </p:grpSpPr>
        <p:sp>
          <p:nvSpPr>
            <p:cNvPr id="47" name="Oval 13"/>
            <p:cNvSpPr>
              <a:spLocks noChangeArrowheads="1"/>
            </p:cNvSpPr>
            <p:nvPr/>
          </p:nvSpPr>
          <p:spPr bwMode="gray">
            <a:xfrm>
              <a:off x="6438647" y="6407307"/>
              <a:ext cx="1758294"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sp>
          <p:nvSpPr>
            <p:cNvPr id="48" name="Oval 13"/>
            <p:cNvSpPr>
              <a:spLocks noChangeArrowheads="1"/>
            </p:cNvSpPr>
            <p:nvPr/>
          </p:nvSpPr>
          <p:spPr bwMode="gray">
            <a:xfrm>
              <a:off x="6315388" y="6193367"/>
              <a:ext cx="2021746" cy="265956"/>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pic>
          <p:nvPicPr>
            <p:cNvPr id="49" name="Picture 8" descr="C:\Users\Ccromwell\Desktop\Duarte Projects\PPT\Assets\Printer_Shell_withDo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7570" y="5221474"/>
              <a:ext cx="2125118" cy="14158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58801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Testing your slides</a:t>
            </a:r>
          </a:p>
        </p:txBody>
      </p:sp>
      <p:sp>
        <p:nvSpPr>
          <p:cNvPr id="8" name="Content Placeholder 7"/>
          <p:cNvSpPr>
            <a:spLocks noGrp="1"/>
          </p:cNvSpPr>
          <p:nvPr>
            <p:ph idx="1"/>
          </p:nvPr>
        </p:nvSpPr>
        <p:spPr/>
        <p:txBody>
          <a:bodyPr/>
          <a:lstStyle/>
          <a:p>
            <a:pPr marL="1588" indent="-1588">
              <a:buNone/>
            </a:pPr>
            <a:r>
              <a:rPr lang="en-US" dirty="0"/>
              <a:t>	Anybody who’s ever tried to follow a complicated recipe knows that just because you’ve completed the steps doesn’t mean that your creation is going to look exactly like the </a:t>
            </a:r>
            <a:r>
              <a:rPr lang="en-US" dirty="0" smtClean="0"/>
              <a:t>picture. </a:t>
            </a:r>
            <a:endParaRPr lang="en-US" dirty="0"/>
          </a:p>
          <a:p>
            <a:pPr lvl="2"/>
            <a:r>
              <a:rPr lang="en-US" dirty="0"/>
              <a:t>Likewise, while it’s important to follow the guidelines laid out in this slidedoc, you should do an overall audit to make sure your pages hang together well.</a:t>
            </a:r>
          </a:p>
          <a:p>
            <a:pPr lvl="2"/>
            <a:r>
              <a:rPr lang="en-US" dirty="0"/>
              <a:t>Look at your slidedoc as a whole in </a:t>
            </a:r>
            <a:r>
              <a:rPr lang="en-US" dirty="0" smtClean="0"/>
              <a:t>slide sorter </a:t>
            </a:r>
            <a:r>
              <a:rPr lang="en-US" dirty="0"/>
              <a:t>(</a:t>
            </a:r>
            <a:r>
              <a:rPr lang="en-US" dirty="0" smtClean="0"/>
              <a:t>lightbox</a:t>
            </a:r>
            <a:r>
              <a:rPr lang="en-US" dirty="0"/>
              <a:t>) view. You shouldn’t have all text slides and you should have pages with white space and breathing room. </a:t>
            </a:r>
          </a:p>
          <a:p>
            <a:pPr lvl="2"/>
            <a:r>
              <a:rPr lang="en-US" dirty="0"/>
              <a:t>Remember, graphic designers spend their lives studying design, so don’t be too hard on yourself. But you should do a quick audit of each page using the type of screen you think most people will use to consume your slidedoc. </a:t>
            </a:r>
          </a:p>
          <a:p>
            <a:pPr lvl="2"/>
            <a:r>
              <a:rPr lang="en-US" dirty="0"/>
              <a:t>When reviewing your work, you should ask yourself </a:t>
            </a:r>
            <a:r>
              <a:rPr lang="en-US" dirty="0" smtClean="0"/>
              <a:t>the questions listed on the right.</a:t>
            </a:r>
            <a:endParaRPr lang="en-US" dirty="0"/>
          </a:p>
        </p:txBody>
      </p:sp>
      <p:grpSp>
        <p:nvGrpSpPr>
          <p:cNvPr id="29" name="Group 28"/>
          <p:cNvGrpSpPr/>
          <p:nvPr/>
        </p:nvGrpSpPr>
        <p:grpSpPr>
          <a:xfrm>
            <a:off x="5133306" y="1816100"/>
            <a:ext cx="3065083" cy="4029834"/>
            <a:chOff x="5205674" y="1869259"/>
            <a:chExt cx="3065083" cy="4029834"/>
          </a:xfrm>
          <a:effectLst/>
        </p:grpSpPr>
        <p:sp>
          <p:nvSpPr>
            <p:cNvPr id="11" name="Freeform 396"/>
            <p:cNvSpPr>
              <a:spLocks/>
            </p:cNvSpPr>
            <p:nvPr/>
          </p:nvSpPr>
          <p:spPr bwMode="auto">
            <a:xfrm>
              <a:off x="5205674" y="1869259"/>
              <a:ext cx="3065083" cy="4029834"/>
            </a:xfrm>
            <a:custGeom>
              <a:avLst/>
              <a:gdLst>
                <a:gd name="T0" fmla="*/ 32 w 1056"/>
                <a:gd name="T1" fmla="*/ 0 h 1388"/>
                <a:gd name="T2" fmla="*/ 0 w 1056"/>
                <a:gd name="T3" fmla="*/ 32 h 1388"/>
                <a:gd name="T4" fmla="*/ 0 w 1056"/>
                <a:gd name="T5" fmla="*/ 1354 h 1388"/>
                <a:gd name="T6" fmla="*/ 32 w 1056"/>
                <a:gd name="T7" fmla="*/ 1388 h 1388"/>
                <a:gd name="T8" fmla="*/ 1022 w 1056"/>
                <a:gd name="T9" fmla="*/ 1388 h 1388"/>
                <a:gd name="T10" fmla="*/ 1056 w 1056"/>
                <a:gd name="T11" fmla="*/ 1354 h 1388"/>
                <a:gd name="T12" fmla="*/ 1056 w 1056"/>
                <a:gd name="T13" fmla="*/ 297 h 1388"/>
                <a:gd name="T14" fmla="*/ 1033 w 1056"/>
                <a:gd name="T15" fmla="*/ 243 h 1388"/>
                <a:gd name="T16" fmla="*/ 825 w 1056"/>
                <a:gd name="T17" fmla="*/ 23 h 1388"/>
                <a:gd name="T18" fmla="*/ 772 w 1056"/>
                <a:gd name="T19" fmla="*/ 0 h 1388"/>
                <a:gd name="T20" fmla="*/ 32 w 1056"/>
                <a:gd name="T21" fmla="*/ 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6" h="1388">
                  <a:moveTo>
                    <a:pt x="32" y="0"/>
                  </a:moveTo>
                  <a:cubicBezTo>
                    <a:pt x="14" y="0"/>
                    <a:pt x="0" y="15"/>
                    <a:pt x="0" y="32"/>
                  </a:cubicBezTo>
                  <a:cubicBezTo>
                    <a:pt x="0" y="1354"/>
                    <a:pt x="0" y="1354"/>
                    <a:pt x="0" y="1354"/>
                  </a:cubicBezTo>
                  <a:cubicBezTo>
                    <a:pt x="0" y="1371"/>
                    <a:pt x="14" y="1388"/>
                    <a:pt x="32" y="1388"/>
                  </a:cubicBezTo>
                  <a:cubicBezTo>
                    <a:pt x="1022" y="1388"/>
                    <a:pt x="1022" y="1388"/>
                    <a:pt x="1022" y="1388"/>
                  </a:cubicBezTo>
                  <a:cubicBezTo>
                    <a:pt x="1039" y="1388"/>
                    <a:pt x="1056" y="1371"/>
                    <a:pt x="1056" y="1354"/>
                  </a:cubicBezTo>
                  <a:cubicBezTo>
                    <a:pt x="1056" y="297"/>
                    <a:pt x="1056" y="297"/>
                    <a:pt x="1056" y="297"/>
                  </a:cubicBezTo>
                  <a:cubicBezTo>
                    <a:pt x="1056" y="280"/>
                    <a:pt x="1045" y="255"/>
                    <a:pt x="1033" y="243"/>
                  </a:cubicBezTo>
                  <a:cubicBezTo>
                    <a:pt x="825" y="23"/>
                    <a:pt x="825" y="23"/>
                    <a:pt x="825" y="23"/>
                  </a:cubicBezTo>
                  <a:cubicBezTo>
                    <a:pt x="814" y="11"/>
                    <a:pt x="789" y="0"/>
                    <a:pt x="772" y="0"/>
                  </a:cubicBezTo>
                  <a:lnTo>
                    <a:pt x="32" y="0"/>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2" name="TextBox 11"/>
            <p:cNvSpPr txBox="1"/>
            <p:nvPr/>
          </p:nvSpPr>
          <p:spPr>
            <a:xfrm>
              <a:off x="5673984" y="2897777"/>
              <a:ext cx="2314323" cy="2613727"/>
            </a:xfrm>
            <a:prstGeom prst="rect">
              <a:avLst/>
            </a:prstGeom>
          </p:spPr>
          <p:txBody>
            <a:bodyPr vert="horz" wrap="square" lIns="0" tIns="0" rIns="0" bIns="0" numCol="1" spcCol="228600" rtlCol="0">
              <a:noAutofit/>
            </a:bodyPr>
            <a:lstStyle/>
            <a:p>
              <a:pPr>
                <a:lnSpc>
                  <a:spcPts val="1200"/>
                </a:lnSpc>
                <a:spcAft>
                  <a:spcPts val="1200"/>
                </a:spcAft>
              </a:pPr>
              <a:r>
                <a:rPr lang="en-US" sz="1000" dirty="0">
                  <a:solidFill>
                    <a:schemeClr val="tx2"/>
                  </a:solidFill>
                  <a:latin typeface="+mj-lt"/>
                </a:rPr>
                <a:t>Do I have too many words on the slide?</a:t>
              </a:r>
            </a:p>
            <a:p>
              <a:pPr>
                <a:lnSpc>
                  <a:spcPts val="1200"/>
                </a:lnSpc>
                <a:spcAft>
                  <a:spcPts val="1200"/>
                </a:spcAft>
              </a:pPr>
              <a:r>
                <a:rPr lang="en-US" sz="1000" dirty="0">
                  <a:solidFill>
                    <a:schemeClr val="tx2"/>
                  </a:solidFill>
                  <a:latin typeface="+mj-lt"/>
                </a:rPr>
                <a:t>Is my text big enough or will people </a:t>
              </a:r>
              <a:br>
                <a:rPr lang="en-US" sz="1000" dirty="0">
                  <a:solidFill>
                    <a:schemeClr val="tx2"/>
                  </a:solidFill>
                  <a:latin typeface="+mj-lt"/>
                </a:rPr>
              </a:br>
              <a:r>
                <a:rPr lang="en-US" sz="1000" dirty="0">
                  <a:solidFill>
                    <a:schemeClr val="tx2"/>
                  </a:solidFill>
                  <a:latin typeface="+mj-lt"/>
                </a:rPr>
                <a:t>have to strain to read it?</a:t>
              </a:r>
            </a:p>
            <a:p>
              <a:pPr>
                <a:lnSpc>
                  <a:spcPts val="1200"/>
                </a:lnSpc>
                <a:spcAft>
                  <a:spcPts val="1200"/>
                </a:spcAft>
              </a:pPr>
              <a:r>
                <a:rPr lang="en-US" sz="1000" dirty="0">
                  <a:solidFill>
                    <a:schemeClr val="tx2"/>
                  </a:solidFill>
                  <a:latin typeface="+mj-lt"/>
                </a:rPr>
                <a:t>Does my eye know which text to </a:t>
              </a:r>
              <a:br>
                <a:rPr lang="en-US" sz="1000" dirty="0">
                  <a:solidFill>
                    <a:schemeClr val="tx2"/>
                  </a:solidFill>
                  <a:latin typeface="+mj-lt"/>
                </a:rPr>
              </a:br>
              <a:r>
                <a:rPr lang="en-US" sz="1000" dirty="0">
                  <a:solidFill>
                    <a:schemeClr val="tx2"/>
                  </a:solidFill>
                  <a:latin typeface="+mj-lt"/>
                </a:rPr>
                <a:t>read first?</a:t>
              </a:r>
            </a:p>
            <a:p>
              <a:pPr>
                <a:lnSpc>
                  <a:spcPts val="1200"/>
                </a:lnSpc>
                <a:spcAft>
                  <a:spcPts val="1200"/>
                </a:spcAft>
              </a:pPr>
              <a:r>
                <a:rPr lang="en-US" sz="1000" dirty="0">
                  <a:solidFill>
                    <a:schemeClr val="tx2"/>
                  </a:solidFill>
                  <a:latin typeface="+mj-lt"/>
                </a:rPr>
                <a:t>Are main messages easy to pick out?</a:t>
              </a:r>
            </a:p>
            <a:p>
              <a:pPr>
                <a:lnSpc>
                  <a:spcPts val="1200"/>
                </a:lnSpc>
                <a:spcAft>
                  <a:spcPts val="1200"/>
                </a:spcAft>
              </a:pPr>
              <a:r>
                <a:rPr lang="en-US" sz="1000" dirty="0">
                  <a:solidFill>
                    <a:schemeClr val="tx2"/>
                  </a:solidFill>
                  <a:latin typeface="+mj-lt"/>
                </a:rPr>
                <a:t>Is my text </a:t>
              </a:r>
              <a:r>
                <a:rPr lang="en-US" sz="1000" dirty="0" smtClean="0">
                  <a:solidFill>
                    <a:schemeClr val="tx2"/>
                  </a:solidFill>
                  <a:latin typeface="+mj-lt"/>
                </a:rPr>
                <a:t>scannable </a:t>
              </a:r>
              <a:r>
                <a:rPr lang="en-US" sz="1000" dirty="0">
                  <a:solidFill>
                    <a:schemeClr val="tx2"/>
                  </a:solidFill>
                  <a:latin typeface="+mj-lt"/>
                </a:rPr>
                <a:t>like a slidedoc or </a:t>
              </a:r>
              <a:br>
                <a:rPr lang="en-US" sz="1000" dirty="0">
                  <a:solidFill>
                    <a:schemeClr val="tx2"/>
                  </a:solidFill>
                  <a:latin typeface="+mj-lt"/>
                </a:rPr>
              </a:br>
              <a:r>
                <a:rPr lang="en-US" sz="1000" dirty="0">
                  <a:solidFill>
                    <a:schemeClr val="tx2"/>
                  </a:solidFill>
                  <a:latin typeface="+mj-lt"/>
                </a:rPr>
                <a:t>dense like a document?</a:t>
              </a:r>
            </a:p>
            <a:p>
              <a:pPr>
                <a:lnSpc>
                  <a:spcPts val="1200"/>
                </a:lnSpc>
                <a:spcAft>
                  <a:spcPts val="1200"/>
                </a:spcAft>
              </a:pPr>
              <a:r>
                <a:rPr lang="en-US" sz="1000" dirty="0">
                  <a:solidFill>
                    <a:schemeClr val="tx2"/>
                  </a:solidFill>
                  <a:latin typeface="+mj-lt"/>
                </a:rPr>
                <a:t>Does my eye have a clear path to follow?</a:t>
              </a:r>
            </a:p>
            <a:p>
              <a:pPr>
                <a:lnSpc>
                  <a:spcPts val="1200"/>
                </a:lnSpc>
                <a:spcAft>
                  <a:spcPts val="1200"/>
                </a:spcAft>
              </a:pPr>
              <a:r>
                <a:rPr lang="en-US" sz="1000" dirty="0">
                  <a:solidFill>
                    <a:schemeClr val="tx2"/>
                  </a:solidFill>
                  <a:latin typeface="+mj-lt"/>
                </a:rPr>
                <a:t>Do I have too many fonts or font colors?</a:t>
              </a:r>
            </a:p>
            <a:p>
              <a:pPr>
                <a:lnSpc>
                  <a:spcPts val="1200"/>
                </a:lnSpc>
                <a:spcAft>
                  <a:spcPts val="1200"/>
                </a:spcAft>
              </a:pPr>
              <a:endParaRPr lang="en-US" sz="1000" dirty="0">
                <a:solidFill>
                  <a:schemeClr val="tx2"/>
                </a:solidFill>
                <a:latin typeface="+mj-lt"/>
              </a:endParaRPr>
            </a:p>
          </p:txBody>
        </p:sp>
        <p:sp>
          <p:nvSpPr>
            <p:cNvPr id="13" name="TextBox 12"/>
            <p:cNvSpPr txBox="1"/>
            <p:nvPr/>
          </p:nvSpPr>
          <p:spPr>
            <a:xfrm>
              <a:off x="5486400" y="2263546"/>
              <a:ext cx="2087745" cy="380326"/>
            </a:xfrm>
            <a:prstGeom prst="rect">
              <a:avLst/>
            </a:prstGeom>
          </p:spPr>
          <p:txBody>
            <a:bodyPr vert="horz" wrap="square" lIns="0" tIns="0" rIns="0" bIns="0" numCol="1" spcCol="228600" rtlCol="0">
              <a:noAutofit/>
            </a:bodyPr>
            <a:lstStyle/>
            <a:p>
              <a:r>
                <a:rPr lang="en-US" sz="1600" i="1" dirty="0">
                  <a:solidFill>
                    <a:schemeClr val="accent3"/>
                  </a:solidFill>
                </a:rPr>
                <a:t>Slidedoc Checklist</a:t>
              </a:r>
            </a:p>
          </p:txBody>
        </p:sp>
        <p:cxnSp>
          <p:nvCxnSpPr>
            <p:cNvPr id="14" name="Straight Connector 13"/>
            <p:cNvCxnSpPr/>
            <p:nvPr/>
          </p:nvCxnSpPr>
          <p:spPr>
            <a:xfrm>
              <a:off x="5486400" y="2551653"/>
              <a:ext cx="16459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493400" y="2934968"/>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ounded Rectangle 15"/>
            <p:cNvSpPr/>
            <p:nvPr/>
          </p:nvSpPr>
          <p:spPr>
            <a:xfrm>
              <a:off x="5493400" y="32361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Rounded Rectangle 16"/>
            <p:cNvSpPr/>
            <p:nvPr/>
          </p:nvSpPr>
          <p:spPr>
            <a:xfrm>
              <a:off x="5493400" y="36933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ounded Rectangle 17"/>
            <p:cNvSpPr/>
            <p:nvPr/>
          </p:nvSpPr>
          <p:spPr>
            <a:xfrm>
              <a:off x="5493400" y="415500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ounded Rectangle 18"/>
            <p:cNvSpPr/>
            <p:nvPr/>
          </p:nvSpPr>
          <p:spPr>
            <a:xfrm>
              <a:off x="5493400" y="44553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ounded Rectangle 19"/>
            <p:cNvSpPr/>
            <p:nvPr/>
          </p:nvSpPr>
          <p:spPr>
            <a:xfrm>
              <a:off x="5493400" y="49218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ounded Rectangle 20"/>
            <p:cNvSpPr/>
            <p:nvPr/>
          </p:nvSpPr>
          <p:spPr>
            <a:xfrm>
              <a:off x="5493400" y="5233384"/>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411"/>
            <p:cNvSpPr>
              <a:spLocks/>
            </p:cNvSpPr>
            <p:nvPr/>
          </p:nvSpPr>
          <p:spPr bwMode="auto">
            <a:xfrm>
              <a:off x="5512886" y="2907277"/>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411"/>
            <p:cNvSpPr>
              <a:spLocks/>
            </p:cNvSpPr>
            <p:nvPr/>
          </p:nvSpPr>
          <p:spPr bwMode="auto">
            <a:xfrm>
              <a:off x="5512886" y="3649082"/>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411"/>
            <p:cNvSpPr>
              <a:spLocks/>
            </p:cNvSpPr>
            <p:nvPr/>
          </p:nvSpPr>
          <p:spPr bwMode="auto">
            <a:xfrm>
              <a:off x="5512886" y="3208066"/>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411"/>
            <p:cNvSpPr>
              <a:spLocks/>
            </p:cNvSpPr>
            <p:nvPr/>
          </p:nvSpPr>
          <p:spPr bwMode="auto">
            <a:xfrm>
              <a:off x="5512886" y="4427263"/>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11"/>
            <p:cNvSpPr>
              <a:spLocks/>
            </p:cNvSpPr>
            <p:nvPr/>
          </p:nvSpPr>
          <p:spPr bwMode="auto">
            <a:xfrm>
              <a:off x="5512886" y="4114441"/>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411"/>
            <p:cNvSpPr>
              <a:spLocks/>
            </p:cNvSpPr>
            <p:nvPr/>
          </p:nvSpPr>
          <p:spPr bwMode="auto">
            <a:xfrm>
              <a:off x="5512886" y="4888474"/>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411"/>
            <p:cNvSpPr>
              <a:spLocks/>
            </p:cNvSpPr>
            <p:nvPr/>
          </p:nvSpPr>
          <p:spPr bwMode="auto">
            <a:xfrm>
              <a:off x="5512886" y="5193274"/>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a:lnSpc>
                  <a:spcPct val="45000"/>
                </a:lnSpc>
              </a:pPr>
              <a:endParaRPr lang="en-US" dirty="0"/>
            </a:p>
          </p:txBody>
        </p:sp>
      </p:grpSp>
    </p:spTree>
    <p:extLst>
      <p:ext uri="{BB962C8B-B14F-4D97-AF65-F5344CB8AC3E}">
        <p14:creationId xmlns:p14="http://schemas.microsoft.com/office/powerpoint/2010/main" val="20657389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hlinkClick r:id="rId2"/>
          </p:cNvPr>
          <p:cNvSpPr/>
          <p:nvPr/>
        </p:nvSpPr>
        <p:spPr bwMode="gray">
          <a:xfrm>
            <a:off x="6043787" y="1615191"/>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Buy on amazon.com</a:t>
            </a:r>
            <a:endParaRPr lang="en-US" sz="850" cap="all" dirty="0">
              <a:solidFill>
                <a:schemeClr val="accent5"/>
              </a:solidFill>
              <a:latin typeface="+mj-lt"/>
            </a:endParaRPr>
          </a:p>
        </p:txBody>
      </p:sp>
      <p:sp>
        <p:nvSpPr>
          <p:cNvPr id="16" name="Rectangle 15"/>
          <p:cNvSpPr/>
          <p:nvPr/>
        </p:nvSpPr>
        <p:spPr bwMode="gray">
          <a:xfrm>
            <a:off x="6024803" y="1535752"/>
            <a:ext cx="2640629" cy="19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 name="Title 1"/>
          <p:cNvSpPr>
            <a:spLocks noGrp="1"/>
          </p:cNvSpPr>
          <p:nvPr>
            <p:ph type="title"/>
          </p:nvPr>
        </p:nvSpPr>
        <p:spPr/>
        <p:txBody>
          <a:bodyPr/>
          <a:lstStyle/>
          <a:p>
            <a:r>
              <a:rPr lang="en-US" dirty="0" smtClean="0"/>
              <a:t>Best practices for the </a:t>
            </a:r>
            <a:br>
              <a:rPr lang="en-US" dirty="0" smtClean="0"/>
            </a:br>
            <a:r>
              <a:rPr lang="en-US" dirty="0" smtClean="0"/>
              <a:t>visual display of information</a:t>
            </a:r>
            <a:endParaRPr lang="en-US" dirty="0"/>
          </a:p>
        </p:txBody>
      </p:sp>
      <p:sp>
        <p:nvSpPr>
          <p:cNvPr id="10" name="Content Placeholder 9"/>
          <p:cNvSpPr>
            <a:spLocks noGrp="1"/>
          </p:cNvSpPr>
          <p:nvPr>
            <p:ph idx="1"/>
          </p:nvPr>
        </p:nvSpPr>
        <p:spPr/>
        <p:txBody>
          <a:bodyPr/>
          <a:lstStyle/>
          <a:p>
            <a:r>
              <a:rPr lang="en-US" dirty="0" smtClean="0"/>
              <a:t>For a more exhaustive look into the visual display of information in presentation software, we recommend these two presentation books. Both convey the business case for design, explain powerful design principles, and have pages full of inspiring examples. </a:t>
            </a:r>
          </a:p>
        </p:txBody>
      </p:sp>
      <p:grpSp>
        <p:nvGrpSpPr>
          <p:cNvPr id="31" name="Group 30"/>
          <p:cNvGrpSpPr/>
          <p:nvPr/>
        </p:nvGrpSpPr>
        <p:grpSpPr>
          <a:xfrm>
            <a:off x="6043787" y="4758768"/>
            <a:ext cx="2640628" cy="835613"/>
            <a:chOff x="-5002935" y="5563598"/>
            <a:chExt cx="1787720" cy="835613"/>
          </a:xfrm>
        </p:grpSpPr>
        <p:sp>
          <p:nvSpPr>
            <p:cNvPr id="32" name="TextBox 31"/>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Factoid: Garr talked me into </a:t>
              </a:r>
              <a:r>
                <a:rPr lang="en-US" sz="1100" i="1" dirty="0" smtClean="0">
                  <a:solidFill>
                    <a:schemeClr val="accent2"/>
                  </a:solidFill>
                </a:rPr>
                <a:t>writing</a:t>
              </a:r>
              <a:br>
                <a:rPr lang="en-US" sz="1100" i="1" dirty="0" smtClean="0">
                  <a:solidFill>
                    <a:schemeClr val="accent2"/>
                  </a:solidFill>
                </a:rPr>
              </a:br>
              <a:r>
                <a:rPr lang="en-US" sz="1100" i="1" dirty="0" smtClean="0">
                  <a:solidFill>
                    <a:schemeClr val="accent2"/>
                  </a:solidFill>
                </a:rPr>
                <a:t>my </a:t>
              </a:r>
              <a:r>
                <a:rPr lang="en-US" sz="1100" i="1" dirty="0">
                  <a:solidFill>
                    <a:schemeClr val="accent2"/>
                  </a:solidFill>
                </a:rPr>
                <a:t>first book. As a tribute to him, </a:t>
              </a:r>
              <a:r>
                <a:rPr lang="en-US" sz="1100" i="1" dirty="0" smtClean="0">
                  <a:solidFill>
                    <a:schemeClr val="accent2"/>
                  </a:solidFill>
                </a:rPr>
                <a:t>I used his silhouette </a:t>
              </a:r>
              <a:r>
                <a:rPr lang="en-US" sz="1100" i="1" dirty="0">
                  <a:solidFill>
                    <a:schemeClr val="accent2"/>
                  </a:solidFill>
                </a:rPr>
                <a:t>on the cover of </a:t>
              </a:r>
              <a:r>
                <a:rPr lang="en-US" sz="1100" dirty="0" smtClean="0">
                  <a:solidFill>
                    <a:schemeClr val="accent2"/>
                  </a:solidFill>
                </a:rPr>
                <a:t>Slide:ology</a:t>
              </a:r>
              <a:r>
                <a:rPr lang="en-US" sz="1100" i="1" dirty="0" smtClean="0">
                  <a:solidFill>
                    <a:schemeClr val="accent2"/>
                  </a:solidFill>
                </a:rPr>
                <a:t>. </a:t>
              </a:r>
              <a:endParaRPr lang="en-US" sz="1100" i="1" dirty="0">
                <a:solidFill>
                  <a:schemeClr val="accent2"/>
                </a:solidFill>
              </a:endParaRP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 name="Picture 2" descr="http://corporategeek.info/files/img/presentation_zen/z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3584382" y="1883005"/>
            <a:ext cx="2203942" cy="268955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2" name="Picture 2" descr="C:\Users\ivan\Desktop\12-1159_PPT as Documents\Art\Book_Slideolog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003794" y="1883005"/>
            <a:ext cx="2680621" cy="268955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0288265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Delivering </a:t>
            </a:r>
            <a:br>
              <a:rPr lang="en-US" dirty="0" smtClean="0"/>
            </a:br>
            <a:r>
              <a:rPr lang="en-US" dirty="0" smtClean="0"/>
              <a:t>a Slidedoc</a:t>
            </a:r>
            <a:endParaRPr lang="en-US" dirty="0"/>
          </a:p>
        </p:txBody>
      </p:sp>
      <p:sp>
        <p:nvSpPr>
          <p:cNvPr id="7" name="Text Placeholder 6"/>
          <p:cNvSpPr>
            <a:spLocks noGrp="1"/>
          </p:cNvSpPr>
          <p:nvPr>
            <p:ph type="body" sz="quarter" idx="14"/>
          </p:nvPr>
        </p:nvSpPr>
        <p:spPr/>
        <p:txBody>
          <a:bodyPr/>
          <a:lstStyle/>
          <a:p>
            <a:r>
              <a:rPr lang="en-US" dirty="0"/>
              <a:t>Printing and Projecting Slidedocs </a:t>
            </a:r>
          </a:p>
          <a:p>
            <a:r>
              <a:rPr lang="en-US" dirty="0"/>
              <a:t>Distributing Slidedocs </a:t>
            </a:r>
          </a:p>
          <a:p>
            <a:r>
              <a:rPr lang="en-US" dirty="0"/>
              <a:t>Case Study: </a:t>
            </a:r>
            <a:r>
              <a:rPr lang="en-US" dirty="0" smtClean="0"/>
              <a:t>Notes </a:t>
            </a:r>
            <a:r>
              <a:rPr lang="en-US" dirty="0"/>
              <a:t>View </a:t>
            </a:r>
            <a:r>
              <a:rPr lang="en-US" dirty="0" smtClean="0"/>
              <a:t>How-To </a:t>
            </a:r>
            <a:endParaRPr lang="en-US" dirty="0"/>
          </a:p>
          <a:p>
            <a:r>
              <a:rPr lang="en-US" dirty="0"/>
              <a:t>Spread Big Ideas </a:t>
            </a:r>
            <a:r>
              <a:rPr lang="en-US" dirty="0" smtClean="0"/>
              <a:t>With </a:t>
            </a:r>
            <a:r>
              <a:rPr lang="en-US" dirty="0"/>
              <a:t>Slidedocs</a:t>
            </a:r>
          </a:p>
        </p:txBody>
      </p:sp>
      <p:sp>
        <p:nvSpPr>
          <p:cNvPr id="8" name="Text Placeholder 7"/>
          <p:cNvSpPr>
            <a:spLocks noGrp="1"/>
          </p:cNvSpPr>
          <p:nvPr>
            <p:ph type="body" sz="quarter" idx="15"/>
          </p:nvPr>
        </p:nvSpPr>
        <p:spPr/>
        <p:txBody>
          <a:bodyPr/>
          <a:lstStyle/>
          <a:p>
            <a:r>
              <a:rPr lang="en-US" dirty="0" smtClean="0"/>
              <a:t>04</a:t>
            </a:r>
            <a:endParaRPr lang="en-US" dirty="0"/>
          </a:p>
        </p:txBody>
      </p:sp>
      <p:sp>
        <p:nvSpPr>
          <p:cNvPr id="6" name="Rectangle 5">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4" action="ppaction://hlinksldjump"/>
          </p:cNvPr>
          <p:cNvSpPr/>
          <p:nvPr/>
        </p:nvSpPr>
        <p:spPr>
          <a:xfrm>
            <a:off x="457731" y="4692804"/>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0" name="Rectangle 9">
            <a:hlinkClick r:id="rId5" action="ppaction://hlinksldjump"/>
          </p:cNvPr>
          <p:cNvSpPr/>
          <p:nvPr/>
        </p:nvSpPr>
        <p:spPr>
          <a:xfrm>
            <a:off x="457731" y="5103864"/>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 name="Rectangle 10">
            <a:hlinkClick r:id="rId6" action="ppaction://hlinksldjump"/>
          </p:cNvPr>
          <p:cNvSpPr/>
          <p:nvPr/>
        </p:nvSpPr>
        <p:spPr>
          <a:xfrm>
            <a:off x="457731" y="5506536"/>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68237629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smtClean="0"/>
              <a:t>Printing and </a:t>
            </a:r>
            <a:br>
              <a:rPr lang="en-US" altLang="en-US" dirty="0" smtClean="0"/>
            </a:br>
            <a:r>
              <a:rPr lang="en-US" altLang="en-US" dirty="0" smtClean="0"/>
              <a:t>Projecting Slidedocs </a:t>
            </a:r>
            <a:endParaRPr lang="en-US" dirty="0"/>
          </a:p>
        </p:txBody>
      </p:sp>
      <p:sp>
        <p:nvSpPr>
          <p:cNvPr id="8" name="Text Placeholder 7"/>
          <p:cNvSpPr>
            <a:spLocks noGrp="1"/>
          </p:cNvSpPr>
          <p:nvPr>
            <p:ph type="body" sz="quarter" idx="15"/>
          </p:nvPr>
        </p:nvSpPr>
        <p:spPr/>
        <p:txBody>
          <a:bodyPr/>
          <a:lstStyle/>
          <a:p>
            <a:r>
              <a:rPr lang="en-US" dirty="0" smtClean="0"/>
              <a:t>04</a:t>
            </a:r>
            <a:endParaRPr lang="en-US" dirty="0"/>
          </a:p>
        </p:txBody>
      </p:sp>
    </p:spTree>
    <p:extLst>
      <p:ext uri="{BB962C8B-B14F-4D97-AF65-F5344CB8AC3E}">
        <p14:creationId xmlns:p14="http://schemas.microsoft.com/office/powerpoint/2010/main" val="35570162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Your job is to communicate</a:t>
            </a:r>
            <a:endParaRPr lang="en-US" dirty="0"/>
          </a:p>
        </p:txBody>
      </p:sp>
      <p:sp>
        <p:nvSpPr>
          <p:cNvPr id="8" name="Content Placeholder 7"/>
          <p:cNvSpPr>
            <a:spLocks noGrp="1"/>
          </p:cNvSpPr>
          <p:nvPr>
            <p:ph idx="1"/>
          </p:nvPr>
        </p:nvSpPr>
        <p:spPr/>
        <p:txBody>
          <a:bodyPr/>
          <a:lstStyle/>
          <a:p>
            <a:r>
              <a:rPr lang="en-US" dirty="0" smtClean="0"/>
              <a:t>Wow. This must feel like a lot of work. You have a “real job” with real results you’re supposed to deliver that have nothing to do with writing or distributing a slidedoc. </a:t>
            </a:r>
          </a:p>
          <a:p>
            <a:pPr lvl="2"/>
            <a:r>
              <a:rPr lang="en-US" dirty="0" smtClean="0"/>
              <a:t>When you have an idea or initiative that must bear fruit, then spending your time clearly communicating could be what brings you the most traction.</a:t>
            </a:r>
          </a:p>
          <a:p>
            <a:pPr lvl="2"/>
            <a:r>
              <a:rPr lang="en-US" dirty="0" smtClean="0"/>
              <a:t>Set aside time to conceptualize what you are going to say, how to visualize it so they can see what you’re saying, and then determine the best means to communicate it. </a:t>
            </a:r>
          </a:p>
          <a:p>
            <a:pPr lvl="2"/>
            <a:r>
              <a:rPr lang="en-US" dirty="0" smtClean="0"/>
              <a:t>When delivering information, some people deliver too much and it doesn’t get consumed, while others communicate so vaguely that clarifying conversations waste time. Providing slidedocs hits a great sweet spot that delivers enough information in a consumable format. </a:t>
            </a:r>
          </a:p>
          <a:p>
            <a:pPr lvl="2"/>
            <a:r>
              <a:rPr lang="en-US" dirty="0" smtClean="0"/>
              <a:t>Business today operates in a compressed environment, so you need to create and spread thoughtful insights quickly and clearly.</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597868" y="1867376"/>
            <a:ext cx="4225000" cy="3944364"/>
          </a:xfrm>
          <a:prstGeom prst="rect">
            <a:avLst/>
          </a:prstGeom>
        </p:spPr>
      </p:pic>
      <p:sp>
        <p:nvSpPr>
          <p:cNvPr id="10" name="TextBox 9"/>
          <p:cNvSpPr txBox="1"/>
          <p:nvPr/>
        </p:nvSpPr>
        <p:spPr bwMode="gray">
          <a:xfrm>
            <a:off x="5835969" y="3975502"/>
            <a:ext cx="1756880" cy="485774"/>
          </a:xfrm>
          <a:prstGeom prst="rect">
            <a:avLst/>
          </a:prstGeom>
          <a:noFill/>
        </p:spPr>
        <p:txBody>
          <a:bodyPr wrap="square" lIns="0" tIns="0" rIns="0" bIns="0" rtlCol="0" anchor="ctr">
            <a:noAutofit/>
          </a:bodyPr>
          <a:lstStyle/>
          <a:p>
            <a:pPr marL="0" lvl="1" indent="-58738" algn="ctr">
              <a:spcAft>
                <a:spcPts val="600"/>
              </a:spcAft>
              <a:buSzPct val="100000"/>
              <a:buFontTx/>
              <a:buChar char=" "/>
            </a:pPr>
            <a:r>
              <a:rPr lang="en-US" sz="1600" i="1" spc="40" dirty="0" smtClean="0">
                <a:solidFill>
                  <a:schemeClr val="tx1">
                    <a:lumMod val="75000"/>
                    <a:lumOff val="25000"/>
                  </a:schemeClr>
                </a:solidFill>
                <a:latin typeface="Georgia"/>
                <a:cs typeface="Georgia"/>
              </a:rPr>
              <a:t>Your Real Job</a:t>
            </a:r>
            <a:endParaRPr lang="en-US" sz="1600" i="1" spc="40" dirty="0">
              <a:solidFill>
                <a:schemeClr val="tx1">
                  <a:lumMod val="75000"/>
                  <a:lumOff val="25000"/>
                </a:schemeClr>
              </a:solidFill>
              <a:latin typeface="Georgia"/>
              <a:cs typeface="Georgia"/>
            </a:endParaRPr>
          </a:p>
        </p:txBody>
      </p:sp>
      <p:sp>
        <p:nvSpPr>
          <p:cNvPr id="11" name="TextBox 10"/>
          <p:cNvSpPr txBox="1"/>
          <p:nvPr/>
        </p:nvSpPr>
        <p:spPr bwMode="gray">
          <a:xfrm>
            <a:off x="4943611" y="5036834"/>
            <a:ext cx="609600" cy="215444"/>
          </a:xfrm>
          <a:prstGeom prst="rect">
            <a:avLst/>
          </a:prstGeom>
          <a:noFill/>
        </p:spPr>
        <p:txBody>
          <a:bodyPr wrap="square" lIns="0" tIns="0" rIns="0" bIns="0" rtlCol="0">
            <a:spAutoFit/>
          </a:bodyPr>
          <a:lstStyle/>
          <a:p>
            <a:pPr algn="ctr"/>
            <a:r>
              <a:rPr lang="en-US" sz="1400" spc="40" dirty="0">
                <a:solidFill>
                  <a:schemeClr val="bg1"/>
                </a:solidFill>
                <a:latin typeface="+mj-lt"/>
              </a:rPr>
              <a:t>Writer</a:t>
            </a:r>
          </a:p>
        </p:txBody>
      </p:sp>
      <p:sp>
        <p:nvSpPr>
          <p:cNvPr id="17" name="TextBox 16"/>
          <p:cNvSpPr txBox="1"/>
          <p:nvPr/>
        </p:nvSpPr>
        <p:spPr bwMode="gray">
          <a:xfrm>
            <a:off x="6182638" y="2456201"/>
            <a:ext cx="1056640" cy="215444"/>
          </a:xfrm>
          <a:prstGeom prst="rect">
            <a:avLst/>
          </a:prstGeom>
          <a:noFill/>
        </p:spPr>
        <p:txBody>
          <a:bodyPr wrap="square" lIns="0" tIns="0" rIns="0" bIns="0" rtlCol="0">
            <a:spAutoFit/>
          </a:bodyPr>
          <a:lstStyle/>
          <a:p>
            <a:pPr algn="ctr"/>
            <a:r>
              <a:rPr lang="en-US" sz="1400" spc="40" dirty="0">
                <a:solidFill>
                  <a:schemeClr val="bg1"/>
                </a:solidFill>
                <a:latin typeface="+mj-lt"/>
              </a:rPr>
              <a:t>Visualizer</a:t>
            </a:r>
          </a:p>
        </p:txBody>
      </p:sp>
      <p:sp>
        <p:nvSpPr>
          <p:cNvPr id="18" name="TextBox 17"/>
          <p:cNvSpPr txBox="1"/>
          <p:nvPr/>
        </p:nvSpPr>
        <p:spPr bwMode="gray">
          <a:xfrm>
            <a:off x="7515935" y="5036834"/>
            <a:ext cx="1246683" cy="215444"/>
          </a:xfrm>
          <a:prstGeom prst="rect">
            <a:avLst/>
          </a:prstGeom>
          <a:noFill/>
        </p:spPr>
        <p:txBody>
          <a:bodyPr wrap="square" lIns="0" tIns="0" rIns="0" bIns="0" rtlCol="0">
            <a:spAutoFit/>
          </a:bodyPr>
          <a:lstStyle/>
          <a:p>
            <a:pPr algn="ctr"/>
            <a:r>
              <a:rPr lang="en-US" sz="1400" spc="40" dirty="0">
                <a:solidFill>
                  <a:schemeClr val="bg1"/>
                </a:solidFill>
                <a:latin typeface="+mj-lt"/>
              </a:rPr>
              <a:t>Communicator</a:t>
            </a:r>
          </a:p>
        </p:txBody>
      </p:sp>
    </p:spTree>
    <p:extLst>
      <p:ext uri="{BB962C8B-B14F-4D97-AF65-F5344CB8AC3E}">
        <p14:creationId xmlns:p14="http://schemas.microsoft.com/office/powerpoint/2010/main" val="3612278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richard bran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3526" y="431692"/>
            <a:ext cx="6122737" cy="6352782"/>
          </a:xfrm>
          <a:prstGeom prst="rect">
            <a:avLst/>
          </a:prstGeom>
        </p:spPr>
      </p:pic>
      <p:sp>
        <p:nvSpPr>
          <p:cNvPr id="9" name="Content Placeholder 8"/>
          <p:cNvSpPr>
            <a:spLocks noGrp="1"/>
          </p:cNvSpPr>
          <p:nvPr>
            <p:ph idx="12"/>
          </p:nvPr>
        </p:nvSpPr>
        <p:spPr/>
        <p:txBody>
          <a:bodyPr/>
          <a:lstStyle/>
          <a:p>
            <a:r>
              <a:rPr lang="en-US" dirty="0" smtClean="0"/>
              <a:t>Too many people are hiding in dark rooms flipping through too many words on big screens. There’s a reason why I avoid boardrooms. I’d rather spend time with people ‘in the field,’ where eye contact, genuine conviction, and trustworthiness are in full evidence. Dyslexia shaped my—and Virgin’s—communication style. From the beginning, Virgin used clear, ordinary language. If I could quickly understand a campaign concept, it was good to go. If something can’t be explained off  the back of an envelope, it’s rubbish. </a:t>
            </a:r>
            <a:r>
              <a:rPr lang="en-US" dirty="0" smtClean="0">
                <a:solidFill>
                  <a:schemeClr val="accent3"/>
                </a:solidFill>
              </a:rPr>
              <a:t>I believe in conversations and eye contact.</a:t>
            </a:r>
          </a:p>
          <a:p>
            <a:pPr lvl="1"/>
            <a:r>
              <a:rPr lang="en-US" dirty="0" smtClean="0"/>
              <a:t>Sir Richard Branson</a:t>
            </a:r>
          </a:p>
          <a:p>
            <a:pPr lvl="2"/>
            <a:r>
              <a:rPr lang="en-US" dirty="0" smtClean="0"/>
              <a:t>Founder and Chairman, Virgin Group</a:t>
            </a:r>
          </a:p>
          <a:p>
            <a:endParaRPr lang="en-US" dirty="0"/>
          </a:p>
        </p:txBody>
      </p:sp>
      <p:sp>
        <p:nvSpPr>
          <p:cNvPr id="17" name="Text Placeholder 16"/>
          <p:cNvSpPr>
            <a:spLocks noGrp="1"/>
          </p:cNvSpPr>
          <p:nvPr>
            <p:ph type="body" sz="quarter" idx="16"/>
          </p:nvPr>
        </p:nvSpPr>
        <p:spPr bwMode="white"/>
        <p:txBody>
          <a:bodyPr/>
          <a:lstStyle/>
          <a:p>
            <a:r>
              <a:rPr lang="en-US" dirty="0" smtClean="0"/>
              <a:t>Photo: </a:t>
            </a:r>
            <a:r>
              <a:rPr lang="en-US" dirty="0" smtClean="0">
                <a:hlinkClick r:id="rId3"/>
              </a:rPr>
              <a:t>virgin.com</a:t>
            </a:r>
            <a:endParaRPr lang="en-US" dirty="0"/>
          </a:p>
        </p:txBody>
      </p:sp>
      <p:sp>
        <p:nvSpPr>
          <p:cNvPr id="42" name="TextBox 41"/>
          <p:cNvSpPr txBox="1"/>
          <p:nvPr/>
        </p:nvSpPr>
        <p:spPr>
          <a:xfrm>
            <a:off x="5191421" y="3968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
        <p:nvSpPr>
          <p:cNvPr id="43" name="TextBox 42"/>
          <p:cNvSpPr txBox="1"/>
          <p:nvPr/>
        </p:nvSpPr>
        <p:spPr>
          <a:xfrm>
            <a:off x="7983220" y="3864962"/>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Tree>
    <p:extLst>
      <p:ext uri="{BB962C8B-B14F-4D97-AF65-F5344CB8AC3E}">
        <p14:creationId xmlns:p14="http://schemas.microsoft.com/office/powerpoint/2010/main" val="35932965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 slidedocs</a:t>
            </a:r>
            <a:endParaRPr lang="en-US" dirty="0"/>
          </a:p>
        </p:txBody>
      </p:sp>
      <p:sp>
        <p:nvSpPr>
          <p:cNvPr id="10" name="Content Placeholder 9"/>
          <p:cNvSpPr>
            <a:spLocks noGrp="1"/>
          </p:cNvSpPr>
          <p:nvPr>
            <p:ph idx="1"/>
          </p:nvPr>
        </p:nvSpPr>
        <p:spPr>
          <a:xfrm>
            <a:off x="457732" y="3297149"/>
            <a:ext cx="1523417" cy="3102062"/>
          </a:xfrm>
        </p:spPr>
        <p:txBody>
          <a:bodyPr/>
          <a:lstStyle/>
          <a:p>
            <a:pPr lvl="1"/>
            <a:r>
              <a:rPr lang="en-US" dirty="0" smtClean="0"/>
              <a:t>Handout </a:t>
            </a:r>
          </a:p>
          <a:p>
            <a:pPr lvl="2"/>
            <a:r>
              <a:rPr lang="en-US" dirty="0" smtClean="0"/>
              <a:t>Print handouts of slidedocs so people </a:t>
            </a:r>
            <a:br>
              <a:rPr lang="en-US" dirty="0" smtClean="0"/>
            </a:br>
            <a:r>
              <a:rPr lang="en-US" dirty="0" smtClean="0"/>
              <a:t>can read them at the beginning of the meeting. Or use them as handouts that the audience may reference while you speak and that support your talk as </a:t>
            </a:r>
            <a:br>
              <a:rPr lang="en-US" dirty="0" smtClean="0"/>
            </a:br>
            <a:r>
              <a:rPr lang="en-US" dirty="0" smtClean="0"/>
              <a:t>an appendix with additional information.</a:t>
            </a:r>
            <a:endParaRPr lang="en-US" dirty="0"/>
          </a:p>
        </p:txBody>
      </p:sp>
      <p:sp>
        <p:nvSpPr>
          <p:cNvPr id="3" name="Text Placeholder 2"/>
          <p:cNvSpPr>
            <a:spLocks noGrp="1"/>
          </p:cNvSpPr>
          <p:nvPr>
            <p:ph type="body" idx="10"/>
          </p:nvPr>
        </p:nvSpPr>
        <p:spPr/>
        <p:txBody>
          <a:bodyPr/>
          <a:lstStyle/>
          <a:p>
            <a:r>
              <a:rPr lang="en-US" dirty="0" smtClean="0"/>
              <a:t>There are multiple ways to print</a:t>
            </a:r>
            <a:br>
              <a:rPr lang="en-US" dirty="0" smtClean="0"/>
            </a:br>
            <a:r>
              <a:rPr lang="en-US" dirty="0" smtClean="0"/>
              <a:t>your slidedoc.</a:t>
            </a:r>
            <a:endParaRPr lang="en-US" dirty="0"/>
          </a:p>
        </p:txBody>
      </p:sp>
      <p:sp>
        <p:nvSpPr>
          <p:cNvPr id="11" name="Content Placeholder 10"/>
          <p:cNvSpPr>
            <a:spLocks noGrp="1"/>
          </p:cNvSpPr>
          <p:nvPr>
            <p:ph idx="11"/>
          </p:nvPr>
        </p:nvSpPr>
        <p:spPr>
          <a:xfrm>
            <a:off x="2133550" y="3297149"/>
            <a:ext cx="1523417" cy="3102062"/>
          </a:xfrm>
        </p:spPr>
        <p:txBody>
          <a:bodyPr/>
          <a:lstStyle/>
          <a:p>
            <a:pPr lvl="1"/>
            <a:r>
              <a:rPr lang="en-US" dirty="0" smtClean="0"/>
              <a:t>Book</a:t>
            </a:r>
          </a:p>
          <a:p>
            <a:pPr lvl="2"/>
            <a:r>
              <a:rPr lang="en-US" dirty="0" smtClean="0"/>
              <a:t>Slidedocs, designed well, make great books. Whether spiral-bound or perfect-bound, they can make the content feel more substantial and formal. In fact, you can professionally publish and print slidedocs at </a:t>
            </a:r>
            <a:r>
              <a:rPr lang="en-US" u="sng" dirty="0" smtClean="0">
                <a:hlinkClick r:id="rId2"/>
              </a:rPr>
              <a:t>blurb.com</a:t>
            </a:r>
            <a:r>
              <a:rPr lang="en-US" dirty="0" smtClean="0"/>
              <a:t> and </a:t>
            </a:r>
            <a:r>
              <a:rPr lang="en-US" u="sng" dirty="0" smtClean="0">
                <a:hlinkClick r:id="rId3"/>
              </a:rPr>
              <a:t>bookemon.com</a:t>
            </a:r>
            <a:r>
              <a:rPr lang="en-US" u="sng" dirty="0" smtClean="0"/>
              <a:t>.</a:t>
            </a:r>
            <a:endParaRPr lang="en-US" u="sng" dirty="0"/>
          </a:p>
        </p:txBody>
      </p:sp>
      <p:sp>
        <p:nvSpPr>
          <p:cNvPr id="12" name="Content Placeholder 11"/>
          <p:cNvSpPr>
            <a:spLocks noGrp="1"/>
          </p:cNvSpPr>
          <p:nvPr>
            <p:ph idx="12"/>
          </p:nvPr>
        </p:nvSpPr>
        <p:spPr>
          <a:xfrm>
            <a:off x="3822113" y="3297149"/>
            <a:ext cx="1523417" cy="3102062"/>
          </a:xfrm>
        </p:spPr>
        <p:txBody>
          <a:bodyPr/>
          <a:lstStyle/>
          <a:p>
            <a:pPr lvl="1"/>
            <a:r>
              <a:rPr lang="en-US" dirty="0" smtClean="0"/>
              <a:t>Placemat</a:t>
            </a:r>
          </a:p>
          <a:p>
            <a:pPr lvl="2"/>
            <a:r>
              <a:rPr lang="en-US" dirty="0" smtClean="0"/>
              <a:t>Placemats are a single slidedoc page printed on </a:t>
            </a:r>
            <a:r>
              <a:rPr lang="en-US" dirty="0"/>
              <a:t>11"x17" </a:t>
            </a:r>
            <a:r>
              <a:rPr lang="en-US" dirty="0" smtClean="0"/>
              <a:t>paper. They are great for collaborating around a shared piece of paper where all stakeholders can write and sketch on the concepts. Sometimes one placemat is all </a:t>
            </a:r>
            <a:br>
              <a:rPr lang="en-US" dirty="0" smtClean="0"/>
            </a:br>
            <a:r>
              <a:rPr lang="en-US" dirty="0" smtClean="0"/>
              <a:t>you need to spark a great conversation.</a:t>
            </a:r>
            <a:endParaRPr lang="en-US" dirty="0"/>
          </a:p>
        </p:txBody>
      </p:sp>
      <p:sp>
        <p:nvSpPr>
          <p:cNvPr id="13" name="Content Placeholder 12"/>
          <p:cNvSpPr>
            <a:spLocks noGrp="1"/>
          </p:cNvSpPr>
          <p:nvPr>
            <p:ph idx="13"/>
          </p:nvPr>
        </p:nvSpPr>
        <p:spPr>
          <a:xfrm>
            <a:off x="5485185" y="3297149"/>
            <a:ext cx="1523417" cy="3102062"/>
          </a:xfrm>
        </p:spPr>
        <p:txBody>
          <a:bodyPr/>
          <a:lstStyle/>
          <a:p>
            <a:pPr lvl="1"/>
            <a:r>
              <a:rPr lang="en-US" dirty="0" smtClean="0"/>
              <a:t>Poster</a:t>
            </a:r>
          </a:p>
          <a:p>
            <a:pPr lvl="2"/>
            <a:r>
              <a:rPr lang="en-US" dirty="0" smtClean="0"/>
              <a:t>Slidedoc pages can be printed oversized and posted around the room. Readers stand, walk around, and read the material. You can also put blank posters in between each one to capture notes and feedback. Scientists at conferences often present posters. </a:t>
            </a:r>
            <a:endParaRPr lang="en-US" dirty="0"/>
          </a:p>
        </p:txBody>
      </p:sp>
      <p:pic>
        <p:nvPicPr>
          <p:cNvPr id="16" name="Picture 15" descr="HANDOUT 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462" y="2170988"/>
            <a:ext cx="1206717" cy="907869"/>
          </a:xfrm>
          <a:prstGeom prst="rect">
            <a:avLst/>
          </a:prstGeom>
        </p:spPr>
      </p:pic>
      <p:pic>
        <p:nvPicPr>
          <p:cNvPr id="17" name="Picture 16" descr="poster 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748" y="1296601"/>
            <a:ext cx="1149600" cy="1769229"/>
          </a:xfrm>
          <a:prstGeom prst="rect">
            <a:avLst/>
          </a:prstGeom>
        </p:spPr>
      </p:pic>
      <p:pic>
        <p:nvPicPr>
          <p:cNvPr id="18" name="Picture 17" descr="BOOK I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7713" y="2485432"/>
            <a:ext cx="1471773" cy="600852"/>
          </a:xfrm>
          <a:prstGeom prst="rect">
            <a:avLst/>
          </a:prstGeom>
        </p:spPr>
      </p:pic>
      <p:pic>
        <p:nvPicPr>
          <p:cNvPr id="19" name="Picture 18" descr="PLACEMA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6619" y="2053252"/>
            <a:ext cx="1484604" cy="1019092"/>
          </a:xfrm>
          <a:prstGeom prst="rect">
            <a:avLst/>
          </a:prstGeom>
        </p:spPr>
      </p:pic>
      <p:pic>
        <p:nvPicPr>
          <p:cNvPr id="44" name="Picture 2" descr="C:\Users\Denise.DUARTE\Pictures\USA_Book0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5073" y="3562943"/>
            <a:ext cx="1099346" cy="14843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52" name="Group 51"/>
          <p:cNvGrpSpPr/>
          <p:nvPr/>
        </p:nvGrpSpPr>
        <p:grpSpPr>
          <a:xfrm>
            <a:off x="7161001" y="1296601"/>
            <a:ext cx="1523417" cy="2000548"/>
            <a:chOff x="-5002935" y="4398663"/>
            <a:chExt cx="1787720" cy="2000548"/>
          </a:xfrm>
        </p:grpSpPr>
        <p:sp>
          <p:nvSpPr>
            <p:cNvPr id="53" name="TextBox 52"/>
            <p:cNvSpPr txBox="1"/>
            <p:nvPr/>
          </p:nvSpPr>
          <p:spPr>
            <a:xfrm>
              <a:off x="-5002935" y="4398663"/>
              <a:ext cx="1787720" cy="2000548"/>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Mary Meeker of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Kleiner </a:t>
              </a:r>
              <a:r>
                <a:rPr lang="en-US" sz="1100" i="1" dirty="0">
                  <a:solidFill>
                    <a:schemeClr val="accent2"/>
                  </a:solidFill>
                </a:rPr>
                <a:t>Perkins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printed </a:t>
              </a:r>
              <a:r>
                <a:rPr lang="en-US" sz="1100" i="1" dirty="0">
                  <a:solidFill>
                    <a:schemeClr val="accent2"/>
                  </a:solidFill>
                </a:rPr>
                <a:t>a slidedoc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book </a:t>
              </a:r>
              <a:r>
                <a:rPr lang="en-US" sz="1100" i="1" dirty="0">
                  <a:solidFill>
                    <a:schemeClr val="accent2"/>
                  </a:solidFill>
                </a:rPr>
                <a:t>called “USA, Inc.” with pages </a:t>
              </a:r>
              <a:r>
                <a:rPr lang="en-US" sz="1100" i="1" dirty="0" smtClean="0">
                  <a:solidFill>
                    <a:schemeClr val="accent2"/>
                  </a:solidFill>
                </a:rPr>
                <a:t>printed</a:t>
              </a:r>
              <a:br>
                <a:rPr lang="en-US" sz="1100" i="1" dirty="0" smtClean="0">
                  <a:solidFill>
                    <a:schemeClr val="accent2"/>
                  </a:solidFill>
                </a:rPr>
              </a:br>
              <a:r>
                <a:rPr lang="en-US" sz="1100" i="1" dirty="0" smtClean="0">
                  <a:solidFill>
                    <a:schemeClr val="accent2"/>
                  </a:solidFill>
                </a:rPr>
                <a:t>2-up</a:t>
              </a:r>
              <a:r>
                <a:rPr lang="en-US" sz="1100" i="1" dirty="0">
                  <a:solidFill>
                    <a:schemeClr val="accent2"/>
                  </a:solidFill>
                </a:rPr>
                <a:t>. She sent one to everyone in Congress to help them understand the distressing state of the </a:t>
              </a:r>
              <a:r>
                <a:rPr lang="en-US" sz="1100" i="1" dirty="0" smtClean="0">
                  <a:solidFill>
                    <a:schemeClr val="accent2"/>
                  </a:solidFill>
                </a:rPr>
                <a:t>U.S. </a:t>
              </a:r>
              <a:r>
                <a:rPr lang="en-US" sz="1100" i="1" dirty="0">
                  <a:solidFill>
                    <a:schemeClr val="accent2"/>
                  </a:solidFill>
                </a:rPr>
                <a:t>economy. </a:t>
              </a:r>
            </a:p>
          </p:txBody>
        </p:sp>
        <p:cxnSp>
          <p:nvCxnSpPr>
            <p:cNvPr id="54" name="Straight Connector 5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Rectangle 19">
            <a:hlinkClick r:id="rId9"/>
          </p:cNvPr>
          <p:cNvSpPr/>
          <p:nvPr/>
        </p:nvSpPr>
        <p:spPr>
          <a:xfrm>
            <a:off x="7871381" y="5124309"/>
            <a:ext cx="811186"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USA, Inc.</a:t>
            </a:r>
          </a:p>
        </p:txBody>
      </p:sp>
    </p:spTree>
    <p:extLst>
      <p:ext uri="{BB962C8B-B14F-4D97-AF65-F5344CB8AC3E}">
        <p14:creationId xmlns:p14="http://schemas.microsoft.com/office/powerpoint/2010/main" val="27757909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Projecting slidedocs</a:t>
            </a:r>
            <a:endParaRPr lang="en-US" dirty="0"/>
          </a:p>
        </p:txBody>
      </p:sp>
      <p:sp>
        <p:nvSpPr>
          <p:cNvPr id="16" name="Content Placeholder 15"/>
          <p:cNvSpPr>
            <a:spLocks noGrp="1"/>
          </p:cNvSpPr>
          <p:nvPr>
            <p:ph idx="1"/>
          </p:nvPr>
        </p:nvSpPr>
        <p:spPr/>
        <p:txBody>
          <a:bodyPr/>
          <a:lstStyle/>
          <a:p>
            <a:pPr lvl="2"/>
            <a:r>
              <a:rPr lang="en-US" b="1" dirty="0"/>
              <a:t>Collaboration: </a:t>
            </a:r>
            <a:br>
              <a:rPr lang="en-US" b="1" dirty="0"/>
            </a:br>
            <a:r>
              <a:rPr lang="en-US" dirty="0"/>
              <a:t>Project a page to read and discuss it </a:t>
            </a:r>
            <a:br>
              <a:rPr lang="en-US" dirty="0"/>
            </a:br>
            <a:r>
              <a:rPr lang="en-US" dirty="0"/>
              <a:t>in detail to refine the idea or build consensus. </a:t>
            </a:r>
          </a:p>
          <a:p>
            <a:pPr lvl="2"/>
            <a:r>
              <a:rPr lang="en-US" b="1" dirty="0"/>
              <a:t>Review meeting: </a:t>
            </a:r>
            <a:br>
              <a:rPr lang="en-US" b="1" dirty="0"/>
            </a:br>
            <a:r>
              <a:rPr lang="en-US" dirty="0"/>
              <a:t>While editing a slidedoc with a group, </a:t>
            </a:r>
            <a:br>
              <a:rPr lang="en-US" dirty="0"/>
            </a:br>
            <a:r>
              <a:rPr lang="en-US" dirty="0"/>
              <a:t>you may need to project it so you can collaboratively edit it.</a:t>
            </a:r>
          </a:p>
          <a:p>
            <a:pPr lvl="2"/>
            <a:r>
              <a:rPr lang="en-US" b="1" dirty="0"/>
              <a:t>Visual reference: </a:t>
            </a:r>
            <a:br>
              <a:rPr lang="en-US" b="1" dirty="0"/>
            </a:br>
            <a:r>
              <a:rPr lang="en-US" dirty="0" smtClean="0"/>
              <a:t>During </a:t>
            </a:r>
            <a:r>
              <a:rPr lang="en-US" dirty="0"/>
              <a:t>a formal presentation, you may want to project a page from a slidedoc solely as a visual reference so the audience knows what page you’re asking them to read.</a:t>
            </a:r>
          </a:p>
          <a:p>
            <a:pPr lvl="2"/>
            <a:r>
              <a:rPr lang="en-US" b="1" dirty="0"/>
              <a:t>Overlay sketches: </a:t>
            </a:r>
            <a:r>
              <a:rPr lang="en-US" dirty="0"/>
              <a:t/>
            </a:r>
            <a:br>
              <a:rPr lang="en-US" dirty="0"/>
            </a:br>
            <a:r>
              <a:rPr lang="en-US" dirty="0"/>
              <a:t>If you project onto a whiteboard, people can sketch over graphics to help </a:t>
            </a:r>
            <a:r>
              <a:rPr lang="en-US" dirty="0" smtClean="0"/>
              <a:t>clarify </a:t>
            </a:r>
            <a:r>
              <a:rPr lang="en-US" dirty="0"/>
              <a:t>meaning</a:t>
            </a:r>
            <a:r>
              <a:rPr lang="en-US" dirty="0" smtClean="0"/>
              <a:t>.</a:t>
            </a:r>
            <a:endParaRPr lang="en-US" dirty="0"/>
          </a:p>
        </p:txBody>
      </p:sp>
      <p:sp>
        <p:nvSpPr>
          <p:cNvPr id="11" name="Text Placeholder 10"/>
          <p:cNvSpPr>
            <a:spLocks noGrp="1"/>
          </p:cNvSpPr>
          <p:nvPr>
            <p:ph type="body" idx="10"/>
          </p:nvPr>
        </p:nvSpPr>
        <p:spPr/>
        <p:txBody>
          <a:bodyPr/>
          <a:lstStyle/>
          <a:p>
            <a:r>
              <a:rPr lang="en-US" dirty="0" smtClean="0"/>
              <a:t>Slidedocs should be printed and not projected, </a:t>
            </a:r>
            <a:br>
              <a:rPr lang="en-US" dirty="0" smtClean="0"/>
            </a:br>
            <a:r>
              <a:rPr lang="en-US" dirty="0" smtClean="0"/>
              <a:t>but there are some instances when it is okay to project them:</a:t>
            </a:r>
            <a:endParaRPr lang="en-US" dirty="0"/>
          </a:p>
        </p:txBody>
      </p:sp>
      <p:sp>
        <p:nvSpPr>
          <p:cNvPr id="17" name="Content Placeholder 16"/>
          <p:cNvSpPr>
            <a:spLocks noGrp="1"/>
          </p:cNvSpPr>
          <p:nvPr>
            <p:ph idx="11"/>
          </p:nvPr>
        </p:nvSpPr>
        <p:spPr>
          <a:xfrm>
            <a:off x="3256668" y="1816100"/>
            <a:ext cx="2640628" cy="4583111"/>
          </a:xfrm>
        </p:spPr>
        <p:txBody>
          <a:bodyPr/>
          <a:lstStyle/>
          <a:p>
            <a:pPr lvl="2"/>
            <a:r>
              <a:rPr lang="en-US" dirty="0"/>
              <a:t>Usually if slidedocs are projected, it would be in a room with </a:t>
            </a:r>
            <a:r>
              <a:rPr lang="en-US" dirty="0" smtClean="0"/>
              <a:t>ten </a:t>
            </a:r>
            <a:r>
              <a:rPr lang="en-US" dirty="0"/>
              <a:t>or </a:t>
            </a:r>
            <a:r>
              <a:rPr lang="en-US" dirty="0" smtClean="0"/>
              <a:t>fewer internal people, </a:t>
            </a:r>
            <a:r>
              <a:rPr lang="en-US" dirty="0"/>
              <a:t>because it’s not a formal presentation. If you are in a room with six or more people or are presenting externally, rethink whether a slidedoc is the </a:t>
            </a:r>
            <a:r>
              <a:rPr lang="en-US" u="sng" dirty="0">
                <a:hlinkClick r:id="rId2"/>
              </a:rPr>
              <a:t>right </a:t>
            </a:r>
            <a:r>
              <a:rPr lang="en-US" u="sng" dirty="0" smtClean="0">
                <a:hlinkClick r:id="rId2"/>
              </a:rPr>
              <a:t>medium</a:t>
            </a:r>
            <a:r>
              <a:rPr lang="en-US" dirty="0" smtClean="0"/>
              <a:t> or </a:t>
            </a:r>
            <a:r>
              <a:rPr lang="en-US" dirty="0"/>
              <a:t>if you should build a presentation instead. </a:t>
            </a:r>
          </a:p>
        </p:txBody>
      </p:sp>
      <p:grpSp>
        <p:nvGrpSpPr>
          <p:cNvPr id="26" name="Group 25"/>
          <p:cNvGrpSpPr/>
          <p:nvPr/>
        </p:nvGrpSpPr>
        <p:grpSpPr>
          <a:xfrm>
            <a:off x="3256668" y="4532174"/>
            <a:ext cx="2640628" cy="1394228"/>
            <a:chOff x="-5002935" y="5004983"/>
            <a:chExt cx="1787720" cy="1394228"/>
          </a:xfrm>
        </p:grpSpPr>
        <p:sp>
          <p:nvSpPr>
            <p:cNvPr id="27" name="TextBox 26"/>
            <p:cNvSpPr txBox="1"/>
            <p:nvPr/>
          </p:nvSpPr>
          <p:spPr>
            <a:xfrm>
              <a:off x="-5002935" y="5004983"/>
              <a:ext cx="1787720" cy="1394228"/>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To the right is a slide I used in a vision meeting. I projected cinematic slides and </a:t>
              </a:r>
              <a:r>
                <a:rPr lang="en-US" sz="1100" i="1" dirty="0" smtClean="0">
                  <a:solidFill>
                    <a:schemeClr val="accent2"/>
                  </a:solidFill>
                </a:rPr>
                <a:t>provided a slidedoc as a handout. When </a:t>
              </a:r>
              <a:r>
                <a:rPr lang="en-US" sz="1100" i="1" dirty="0">
                  <a:solidFill>
                    <a:schemeClr val="accent2"/>
                  </a:solidFill>
                </a:rPr>
                <a:t>I wanted </a:t>
              </a:r>
              <a:r>
                <a:rPr lang="en-US" sz="1100" i="1" dirty="0" smtClean="0">
                  <a:solidFill>
                    <a:schemeClr val="accent2"/>
                  </a:solidFill>
                </a:rPr>
                <a:t>the audience to refer to a specific page, I projected a picture of that page as a visual reference.</a:t>
              </a:r>
              <a:endParaRPr lang="en-US" sz="1100" i="1" dirty="0">
                <a:solidFill>
                  <a:schemeClr val="accent2"/>
                </a:solidFill>
              </a:endParaRPr>
            </a:p>
          </p:txBody>
        </p:sp>
        <p:cxnSp>
          <p:nvCxnSpPr>
            <p:cNvPr id="28" name="Straight Connector 27"/>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bwMode="gray">
          <a:xfrm>
            <a:off x="6043787" y="3945932"/>
            <a:ext cx="2640628" cy="198047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2914233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Bad habits are hard to break, </a:t>
            </a:r>
            <a:br>
              <a:rPr lang="en-US" dirty="0" smtClean="0"/>
            </a:br>
            <a:r>
              <a:rPr lang="en-US" dirty="0" smtClean="0"/>
              <a:t>but break them</a:t>
            </a:r>
            <a:endParaRPr lang="en-US" dirty="0"/>
          </a:p>
        </p:txBody>
      </p:sp>
      <p:sp>
        <p:nvSpPr>
          <p:cNvPr id="15" name="Content Placeholder 14"/>
          <p:cNvSpPr>
            <a:spLocks noGrp="1"/>
          </p:cNvSpPr>
          <p:nvPr>
            <p:ph idx="1"/>
          </p:nvPr>
        </p:nvSpPr>
        <p:spPr/>
        <p:txBody>
          <a:bodyPr/>
          <a:lstStyle/>
          <a:p>
            <a:pPr lvl="1"/>
            <a:r>
              <a:rPr lang="en-US" dirty="0" smtClean="0"/>
              <a:t>Bad Habit #1:</a:t>
            </a:r>
          </a:p>
          <a:p>
            <a:pPr lvl="2"/>
            <a:r>
              <a:rPr lang="en-US" b="1" dirty="0" smtClean="0">
                <a:solidFill>
                  <a:schemeClr val="accent3"/>
                </a:solidFill>
              </a:rPr>
              <a:t>Use slides as a</a:t>
            </a:r>
            <a:br>
              <a:rPr lang="en-US" b="1" dirty="0" smtClean="0">
                <a:solidFill>
                  <a:schemeClr val="accent3"/>
                </a:solidFill>
              </a:rPr>
            </a:br>
            <a:r>
              <a:rPr lang="en-US" b="1" dirty="0" smtClean="0">
                <a:solidFill>
                  <a:schemeClr val="accent3"/>
                </a:solidFill>
              </a:rPr>
              <a:t>teleprompter</a:t>
            </a:r>
          </a:p>
          <a:p>
            <a:pPr lvl="2"/>
            <a:r>
              <a:rPr lang="en-US" dirty="0" smtClean="0"/>
              <a:t>The biggest reason people present slides-as-documents </a:t>
            </a:r>
            <a:br>
              <a:rPr lang="en-US" dirty="0" smtClean="0"/>
            </a:br>
            <a:r>
              <a:rPr lang="en-US" dirty="0" smtClean="0"/>
              <a:t>is that they want to make </a:t>
            </a:r>
            <a:br>
              <a:rPr lang="en-US" dirty="0" smtClean="0"/>
            </a:br>
            <a:r>
              <a:rPr lang="en-US" dirty="0" smtClean="0"/>
              <a:t>sure they cover everything comprehensively. Presenters put every word on a slide so they don’t forget what they’re supposed to say. They build what is essentially a visual teleprompter. Audiences become frustrated when they have to sit through a presenter read-along, just like it would frustrate you to read the President’s teleprompter instead of listening to the </a:t>
            </a:r>
            <a:br>
              <a:rPr lang="en-US" dirty="0" smtClean="0"/>
            </a:br>
            <a:r>
              <a:rPr lang="en-US" dirty="0" smtClean="0"/>
              <a:t>State of the Union.</a:t>
            </a:r>
            <a:endParaRPr lang="en-US" dirty="0"/>
          </a:p>
        </p:txBody>
      </p:sp>
      <p:sp>
        <p:nvSpPr>
          <p:cNvPr id="9" name="Text Placeholder 8"/>
          <p:cNvSpPr>
            <a:spLocks noGrp="1"/>
          </p:cNvSpPr>
          <p:nvPr>
            <p:ph type="body" idx="10"/>
          </p:nvPr>
        </p:nvSpPr>
        <p:spPr/>
        <p:txBody>
          <a:bodyPr/>
          <a:lstStyle/>
          <a:p>
            <a:r>
              <a:rPr lang="en-US" dirty="0" smtClean="0"/>
              <a:t>Do not verbally present slidedocs.</a:t>
            </a:r>
            <a:endParaRPr lang="en-US" dirty="0"/>
          </a:p>
        </p:txBody>
      </p:sp>
      <p:sp>
        <p:nvSpPr>
          <p:cNvPr id="22" name="Content Placeholder 21"/>
          <p:cNvSpPr>
            <a:spLocks noGrp="1"/>
          </p:cNvSpPr>
          <p:nvPr>
            <p:ph idx="11"/>
          </p:nvPr>
        </p:nvSpPr>
        <p:spPr/>
        <p:txBody>
          <a:bodyPr/>
          <a:lstStyle/>
          <a:p>
            <a:pPr lvl="1"/>
            <a:r>
              <a:rPr lang="en-US" dirty="0" smtClean="0"/>
              <a:t>Bad Habit #2:</a:t>
            </a:r>
          </a:p>
          <a:p>
            <a:pPr lvl="2"/>
            <a:r>
              <a:rPr lang="en-US" b="1" dirty="0" smtClean="0">
                <a:solidFill>
                  <a:schemeClr val="accent3"/>
                </a:solidFill>
              </a:rPr>
              <a:t>Leave </a:t>
            </a:r>
            <a:r>
              <a:rPr lang="en-US" b="1" dirty="0">
                <a:solidFill>
                  <a:schemeClr val="accent3"/>
                </a:solidFill>
              </a:rPr>
              <a:t>no time to prepare </a:t>
            </a:r>
            <a:r>
              <a:rPr lang="en-US" b="1" dirty="0" smtClean="0">
                <a:solidFill>
                  <a:schemeClr val="accent3"/>
                </a:solidFill>
              </a:rPr>
              <a:t/>
            </a:r>
            <a:br>
              <a:rPr lang="en-US" b="1" dirty="0" smtClean="0">
                <a:solidFill>
                  <a:schemeClr val="accent3"/>
                </a:solidFill>
              </a:rPr>
            </a:br>
            <a:r>
              <a:rPr lang="en-US" b="1" dirty="0" smtClean="0">
                <a:solidFill>
                  <a:schemeClr val="accent3"/>
                </a:solidFill>
              </a:rPr>
              <a:t>a</a:t>
            </a:r>
            <a:r>
              <a:rPr lang="en-US" b="1" dirty="0">
                <a:solidFill>
                  <a:schemeClr val="accent3"/>
                </a:solidFill>
              </a:rPr>
              <a:t> </a:t>
            </a:r>
            <a:r>
              <a:rPr lang="en-US" b="1" dirty="0" smtClean="0">
                <a:solidFill>
                  <a:schemeClr val="accent3"/>
                </a:solidFill>
              </a:rPr>
              <a:t>real </a:t>
            </a:r>
            <a:r>
              <a:rPr lang="en-US" b="1" dirty="0">
                <a:solidFill>
                  <a:schemeClr val="accent3"/>
                </a:solidFill>
              </a:rPr>
              <a:t>presentation</a:t>
            </a:r>
          </a:p>
          <a:p>
            <a:pPr lvl="2"/>
            <a:r>
              <a:rPr lang="en-US" dirty="0" smtClean="0"/>
              <a:t>Authors pour ideas, words, and pictures onto slides as part of the creative process. The problem is that people stop there—with all their thoughts in writing on the slide. If you plan to present the material, there’s an additional step you need to take to distill the document into a true visual aid. If you don’t have time to perform this step, it’s best to distribute it as a document.</a:t>
            </a:r>
            <a:endParaRPr lang="en-US" dirty="0"/>
          </a:p>
        </p:txBody>
      </p:sp>
      <p:sp>
        <p:nvSpPr>
          <p:cNvPr id="29" name="Content Placeholder 28"/>
          <p:cNvSpPr>
            <a:spLocks noGrp="1"/>
          </p:cNvSpPr>
          <p:nvPr>
            <p:ph idx="12"/>
          </p:nvPr>
        </p:nvSpPr>
        <p:spPr/>
        <p:txBody>
          <a:bodyPr/>
          <a:lstStyle/>
          <a:p>
            <a:pPr lvl="1"/>
            <a:r>
              <a:rPr lang="en-US" dirty="0" smtClean="0"/>
              <a:t>Bad Habit #3: </a:t>
            </a:r>
          </a:p>
          <a:p>
            <a:pPr lvl="2"/>
            <a:r>
              <a:rPr lang="en-US" b="1" dirty="0">
                <a:solidFill>
                  <a:schemeClr val="accent3"/>
                </a:solidFill>
              </a:rPr>
              <a:t>Think dense slides </a:t>
            </a:r>
            <a:br>
              <a:rPr lang="en-US" b="1" dirty="0">
                <a:solidFill>
                  <a:schemeClr val="accent3"/>
                </a:solidFill>
              </a:rPr>
            </a:br>
            <a:r>
              <a:rPr lang="en-US" b="1" dirty="0">
                <a:solidFill>
                  <a:schemeClr val="accent3"/>
                </a:solidFill>
              </a:rPr>
              <a:t>look smart</a:t>
            </a:r>
          </a:p>
          <a:p>
            <a:pPr lvl="2"/>
            <a:r>
              <a:rPr lang="en-US" dirty="0" smtClean="0"/>
              <a:t>People in analytical roles sometimes think the merit of an idea is directly proportional to the amount of information on the slide. They feel that if you don’t have dense charts and graphs, you haven’t done your research or been thorough enough. However, projecting several layers of charts on a slide is a very different experience than distributing several charts throughout a slidedoc for people to read and interpret for themselves.</a:t>
            </a:r>
            <a:endParaRPr lang="en-US" dirty="0"/>
          </a:p>
        </p:txBody>
      </p:sp>
      <p:sp>
        <p:nvSpPr>
          <p:cNvPr id="30" name="Content Placeholder 29"/>
          <p:cNvSpPr>
            <a:spLocks noGrp="1"/>
          </p:cNvSpPr>
          <p:nvPr>
            <p:ph idx="13"/>
          </p:nvPr>
        </p:nvSpPr>
        <p:spPr>
          <a:xfrm>
            <a:off x="6744429" y="1816100"/>
            <a:ext cx="1942371" cy="4583111"/>
          </a:xfrm>
        </p:spPr>
        <p:txBody>
          <a:bodyPr/>
          <a:lstStyle/>
          <a:p>
            <a:pPr lvl="1"/>
            <a:r>
              <a:rPr lang="en-US" dirty="0" smtClean="0"/>
              <a:t>Bad Habit #4: </a:t>
            </a:r>
          </a:p>
          <a:p>
            <a:pPr lvl="2"/>
            <a:r>
              <a:rPr lang="en-US" b="1" dirty="0" smtClean="0">
                <a:solidFill>
                  <a:schemeClr val="accent3"/>
                </a:solidFill>
              </a:rPr>
              <a:t>Desire</a:t>
            </a:r>
            <a:br>
              <a:rPr lang="en-US" b="1" dirty="0" smtClean="0">
                <a:solidFill>
                  <a:schemeClr val="accent3"/>
                </a:solidFill>
              </a:rPr>
            </a:br>
            <a:r>
              <a:rPr lang="en-US" b="1" dirty="0" smtClean="0">
                <a:solidFill>
                  <a:schemeClr val="accent3"/>
                </a:solidFill>
              </a:rPr>
              <a:t>accreditation</a:t>
            </a:r>
            <a:endParaRPr lang="en-US" b="1" dirty="0">
              <a:solidFill>
                <a:schemeClr val="accent3"/>
              </a:solidFill>
            </a:endParaRPr>
          </a:p>
          <a:p>
            <a:pPr lvl="2"/>
            <a:r>
              <a:rPr lang="en-US" dirty="0" smtClean="0"/>
              <a:t>When you’ve worked hard on your ideas, it’s tempting to present the material instead of handing it out. Presenting material makes it clear that you’re the author and subject matter expert. But is that necessary? This behavior is based on pride of authorship, not communication efficiency.</a:t>
            </a:r>
            <a:endParaRPr lang="en-US" dirty="0"/>
          </a:p>
        </p:txBody>
      </p:sp>
      <p:grpSp>
        <p:nvGrpSpPr>
          <p:cNvPr id="42" name="Group 41"/>
          <p:cNvGrpSpPr/>
          <p:nvPr/>
        </p:nvGrpSpPr>
        <p:grpSpPr>
          <a:xfrm>
            <a:off x="6744429" y="5079611"/>
            <a:ext cx="1942371" cy="835613"/>
            <a:chOff x="-5002935" y="5563598"/>
            <a:chExt cx="1787720" cy="835613"/>
          </a:xfrm>
        </p:grpSpPr>
        <p:sp>
          <p:nvSpPr>
            <p:cNvPr id="43" name="TextBox 42"/>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Regardless of why people present their dense slides,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the </a:t>
              </a:r>
              <a:r>
                <a:rPr lang="en-US" sz="1100" i="1" dirty="0">
                  <a:solidFill>
                    <a:schemeClr val="accent2"/>
                  </a:solidFill>
                </a:rPr>
                <a:t>practice should stop.</a:t>
              </a:r>
            </a:p>
          </p:txBody>
        </p:sp>
        <p:cxnSp>
          <p:nvCxnSpPr>
            <p:cNvPr id="44" name="Straight Connector 4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05998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smtClean="0"/>
              <a:t>Distributing</a:t>
            </a:r>
            <a:br>
              <a:rPr lang="en-US" altLang="en-US" dirty="0" smtClean="0"/>
            </a:br>
            <a:r>
              <a:rPr lang="en-US" altLang="en-US" dirty="0" smtClean="0"/>
              <a:t>Slidedocs </a:t>
            </a:r>
            <a:endParaRPr lang="en-US" dirty="0"/>
          </a:p>
        </p:txBody>
      </p:sp>
      <p:sp>
        <p:nvSpPr>
          <p:cNvPr id="15" name="Text Placeholder 14"/>
          <p:cNvSpPr>
            <a:spLocks noGrp="1"/>
          </p:cNvSpPr>
          <p:nvPr>
            <p:ph type="body" sz="quarter" idx="15"/>
          </p:nvPr>
        </p:nvSpPr>
        <p:spPr/>
        <p:txBody>
          <a:bodyPr/>
          <a:lstStyle/>
          <a:p>
            <a:r>
              <a:rPr lang="en-US" dirty="0" smtClean="0"/>
              <a:t>04</a:t>
            </a:r>
            <a:endParaRPr lang="en-US" dirty="0"/>
          </a:p>
        </p:txBody>
      </p:sp>
    </p:spTree>
    <p:extLst>
      <p:ext uri="{BB962C8B-B14F-4D97-AF65-F5344CB8AC3E}">
        <p14:creationId xmlns:p14="http://schemas.microsoft.com/office/powerpoint/2010/main" val="33883494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Distribute slidedocs online</a:t>
            </a:r>
            <a:endParaRPr lang="en-US" dirty="0"/>
          </a:p>
        </p:txBody>
      </p:sp>
      <p:sp>
        <p:nvSpPr>
          <p:cNvPr id="10" name="Text Placeholder 9"/>
          <p:cNvSpPr>
            <a:spLocks noGrp="1"/>
          </p:cNvSpPr>
          <p:nvPr>
            <p:ph type="body" idx="10"/>
          </p:nvPr>
        </p:nvSpPr>
        <p:spPr/>
        <p:txBody>
          <a:bodyPr/>
          <a:lstStyle/>
          <a:p>
            <a:r>
              <a:rPr lang="en-US" dirty="0" smtClean="0"/>
              <a:t>Link to your slidedoc on SlideShare to get the word out. </a:t>
            </a:r>
            <a:endParaRPr lang="en-US" dirty="0"/>
          </a:p>
        </p:txBody>
      </p:sp>
      <p:grpSp>
        <p:nvGrpSpPr>
          <p:cNvPr id="5" name="Group 4"/>
          <p:cNvGrpSpPr/>
          <p:nvPr/>
        </p:nvGrpSpPr>
        <p:grpSpPr>
          <a:xfrm>
            <a:off x="2840120" y="1916192"/>
            <a:ext cx="3463760" cy="2036725"/>
            <a:chOff x="2599221" y="1916192"/>
            <a:chExt cx="3463760" cy="2036725"/>
          </a:xfrm>
        </p:grpSpPr>
        <p:grpSp>
          <p:nvGrpSpPr>
            <p:cNvPr id="11" name="Group 84"/>
            <p:cNvGrpSpPr>
              <a:grpSpLocks noChangeAspect="1"/>
            </p:cNvGrpSpPr>
            <p:nvPr/>
          </p:nvGrpSpPr>
          <p:grpSpPr bwMode="auto">
            <a:xfrm>
              <a:off x="4502735" y="3254662"/>
              <a:ext cx="967987" cy="660155"/>
              <a:chOff x="1944" y="1520"/>
              <a:chExt cx="1871" cy="1276"/>
            </a:xfrm>
            <a:solidFill>
              <a:schemeClr val="accent2"/>
            </a:solidFill>
          </p:grpSpPr>
          <p:sp>
            <p:nvSpPr>
              <p:cNvPr id="12" name="Freeform 85"/>
              <p:cNvSpPr>
                <a:spLocks noEditPoints="1"/>
              </p:cNvSpPr>
              <p:nvPr/>
            </p:nvSpPr>
            <p:spPr bwMode="auto">
              <a:xfrm>
                <a:off x="2067" y="1520"/>
                <a:ext cx="1616" cy="1153"/>
              </a:xfrm>
              <a:custGeom>
                <a:avLst/>
                <a:gdLst>
                  <a:gd name="T0" fmla="*/ 668 w 684"/>
                  <a:gd name="T1" fmla="*/ 0 h 488"/>
                  <a:gd name="T2" fmla="*/ 16 w 684"/>
                  <a:gd name="T3" fmla="*/ 0 h 488"/>
                  <a:gd name="T4" fmla="*/ 0 w 684"/>
                  <a:gd name="T5" fmla="*/ 16 h 488"/>
                  <a:gd name="T6" fmla="*/ 0 w 684"/>
                  <a:gd name="T7" fmla="*/ 472 h 488"/>
                  <a:gd name="T8" fmla="*/ 16 w 684"/>
                  <a:gd name="T9" fmla="*/ 488 h 488"/>
                  <a:gd name="T10" fmla="*/ 668 w 684"/>
                  <a:gd name="T11" fmla="*/ 488 h 488"/>
                  <a:gd name="T12" fmla="*/ 684 w 684"/>
                  <a:gd name="T13" fmla="*/ 472 h 488"/>
                  <a:gd name="T14" fmla="*/ 684 w 684"/>
                  <a:gd name="T15" fmla="*/ 16 h 488"/>
                  <a:gd name="T16" fmla="*/ 668 w 684"/>
                  <a:gd name="T17" fmla="*/ 0 h 488"/>
                  <a:gd name="T18" fmla="*/ 652 w 684"/>
                  <a:gd name="T19" fmla="*/ 456 h 488"/>
                  <a:gd name="T20" fmla="*/ 32 w 684"/>
                  <a:gd name="T21" fmla="*/ 456 h 488"/>
                  <a:gd name="T22" fmla="*/ 32 w 684"/>
                  <a:gd name="T23" fmla="*/ 32 h 488"/>
                  <a:gd name="T24" fmla="*/ 652 w 684"/>
                  <a:gd name="T25" fmla="*/ 32 h 488"/>
                  <a:gd name="T26" fmla="*/ 652 w 684"/>
                  <a:gd name="T27" fmla="*/ 4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488">
                    <a:moveTo>
                      <a:pt x="668" y="0"/>
                    </a:moveTo>
                    <a:cubicBezTo>
                      <a:pt x="16" y="0"/>
                      <a:pt x="16" y="0"/>
                      <a:pt x="16" y="0"/>
                    </a:cubicBezTo>
                    <a:cubicBezTo>
                      <a:pt x="7" y="0"/>
                      <a:pt x="0" y="7"/>
                      <a:pt x="0" y="16"/>
                    </a:cubicBezTo>
                    <a:cubicBezTo>
                      <a:pt x="0" y="472"/>
                      <a:pt x="0" y="472"/>
                      <a:pt x="0" y="472"/>
                    </a:cubicBezTo>
                    <a:cubicBezTo>
                      <a:pt x="0" y="481"/>
                      <a:pt x="7" y="488"/>
                      <a:pt x="16" y="488"/>
                    </a:cubicBezTo>
                    <a:cubicBezTo>
                      <a:pt x="668" y="488"/>
                      <a:pt x="668" y="488"/>
                      <a:pt x="668" y="488"/>
                    </a:cubicBezTo>
                    <a:cubicBezTo>
                      <a:pt x="677" y="488"/>
                      <a:pt x="684" y="481"/>
                      <a:pt x="684" y="472"/>
                    </a:cubicBezTo>
                    <a:cubicBezTo>
                      <a:pt x="684" y="16"/>
                      <a:pt x="684" y="16"/>
                      <a:pt x="684" y="16"/>
                    </a:cubicBezTo>
                    <a:cubicBezTo>
                      <a:pt x="684" y="7"/>
                      <a:pt x="677" y="0"/>
                      <a:pt x="668" y="0"/>
                    </a:cubicBezTo>
                    <a:close/>
                    <a:moveTo>
                      <a:pt x="652" y="456"/>
                    </a:moveTo>
                    <a:cubicBezTo>
                      <a:pt x="32" y="456"/>
                      <a:pt x="32" y="456"/>
                      <a:pt x="32" y="456"/>
                    </a:cubicBezTo>
                    <a:cubicBezTo>
                      <a:pt x="32" y="32"/>
                      <a:pt x="32" y="32"/>
                      <a:pt x="32" y="32"/>
                    </a:cubicBezTo>
                    <a:cubicBezTo>
                      <a:pt x="652" y="32"/>
                      <a:pt x="652" y="32"/>
                      <a:pt x="652" y="32"/>
                    </a:cubicBezTo>
                    <a:lnTo>
                      <a:pt x="652"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6"/>
              <p:cNvSpPr>
                <a:spLocks/>
              </p:cNvSpPr>
              <p:nvPr/>
            </p:nvSpPr>
            <p:spPr bwMode="auto">
              <a:xfrm>
                <a:off x="2771" y="1900"/>
                <a:ext cx="144" cy="331"/>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
              <p:cNvSpPr>
                <a:spLocks/>
              </p:cNvSpPr>
              <p:nvPr/>
            </p:nvSpPr>
            <p:spPr bwMode="auto">
              <a:xfrm>
                <a:off x="2936" y="1999"/>
                <a:ext cx="81" cy="14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
              <p:cNvSpPr>
                <a:spLocks noEditPoints="1"/>
              </p:cNvSpPr>
              <p:nvPr/>
            </p:nvSpPr>
            <p:spPr bwMode="auto">
              <a:xfrm>
                <a:off x="2672" y="1671"/>
                <a:ext cx="869" cy="6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9"/>
              <p:cNvSpPr>
                <a:spLocks/>
              </p:cNvSpPr>
              <p:nvPr/>
            </p:nvSpPr>
            <p:spPr bwMode="auto">
              <a:xfrm>
                <a:off x="2672" y="2351"/>
                <a:ext cx="869" cy="142"/>
              </a:xfrm>
              <a:custGeom>
                <a:avLst/>
                <a:gdLst>
                  <a:gd name="T0" fmla="*/ 368 w 368"/>
                  <a:gd name="T1" fmla="*/ 32 h 60"/>
                  <a:gd name="T2" fmla="*/ 338 w 368"/>
                  <a:gd name="T3" fmla="*/ 60 h 60"/>
                  <a:gd name="T4" fmla="*/ 31 w 368"/>
                  <a:gd name="T5" fmla="*/ 60 h 60"/>
                  <a:gd name="T6" fmla="*/ 0 w 368"/>
                  <a:gd name="T7" fmla="*/ 32 h 60"/>
                  <a:gd name="T8" fmla="*/ 0 w 368"/>
                  <a:gd name="T9" fmla="*/ 28 h 60"/>
                  <a:gd name="T10" fmla="*/ 31 w 368"/>
                  <a:gd name="T11" fmla="*/ 0 h 60"/>
                  <a:gd name="T12" fmla="*/ 338 w 368"/>
                  <a:gd name="T13" fmla="*/ 0 h 60"/>
                  <a:gd name="T14" fmla="*/ 368 w 368"/>
                  <a:gd name="T15" fmla="*/ 28 h 60"/>
                  <a:gd name="T16" fmla="*/ 368 w 368"/>
                  <a:gd name="T1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0">
                    <a:moveTo>
                      <a:pt x="368" y="32"/>
                    </a:moveTo>
                    <a:cubicBezTo>
                      <a:pt x="368" y="47"/>
                      <a:pt x="355" y="60"/>
                      <a:pt x="338" y="60"/>
                    </a:cubicBezTo>
                    <a:cubicBezTo>
                      <a:pt x="31" y="60"/>
                      <a:pt x="31" y="60"/>
                      <a:pt x="31" y="60"/>
                    </a:cubicBezTo>
                    <a:cubicBezTo>
                      <a:pt x="14" y="60"/>
                      <a:pt x="0" y="47"/>
                      <a:pt x="0" y="32"/>
                    </a:cubicBezTo>
                    <a:cubicBezTo>
                      <a:pt x="0" y="28"/>
                      <a:pt x="0" y="28"/>
                      <a:pt x="0" y="28"/>
                    </a:cubicBezTo>
                    <a:cubicBezTo>
                      <a:pt x="0" y="13"/>
                      <a:pt x="14" y="0"/>
                      <a:pt x="31" y="0"/>
                    </a:cubicBezTo>
                    <a:cubicBezTo>
                      <a:pt x="338" y="0"/>
                      <a:pt x="338" y="0"/>
                      <a:pt x="338" y="0"/>
                    </a:cubicBezTo>
                    <a:cubicBezTo>
                      <a:pt x="355" y="0"/>
                      <a:pt x="368" y="13"/>
                      <a:pt x="368" y="28"/>
                    </a:cubicBezTo>
                    <a:lnTo>
                      <a:pt x="3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0"/>
              <p:cNvSpPr>
                <a:spLocks/>
              </p:cNvSpPr>
              <p:nvPr/>
            </p:nvSpPr>
            <p:spPr bwMode="auto">
              <a:xfrm>
                <a:off x="2209" y="2181"/>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
              <p:cNvSpPr>
                <a:spLocks/>
              </p:cNvSpPr>
              <p:nvPr/>
            </p:nvSpPr>
            <p:spPr bwMode="auto">
              <a:xfrm>
                <a:off x="2209" y="2276"/>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2"/>
              <p:cNvSpPr>
                <a:spLocks/>
              </p:cNvSpPr>
              <p:nvPr/>
            </p:nvSpPr>
            <p:spPr bwMode="auto">
              <a:xfrm>
                <a:off x="2209" y="2370"/>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3"/>
              <p:cNvSpPr>
                <a:spLocks/>
              </p:cNvSpPr>
              <p:nvPr/>
            </p:nvSpPr>
            <p:spPr bwMode="auto">
              <a:xfrm>
                <a:off x="2209" y="2465"/>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4"/>
              <p:cNvSpPr>
                <a:spLocks/>
              </p:cNvSpPr>
              <p:nvPr/>
            </p:nvSpPr>
            <p:spPr bwMode="auto">
              <a:xfrm>
                <a:off x="2209" y="1671"/>
                <a:ext cx="387" cy="387"/>
              </a:xfrm>
              <a:custGeom>
                <a:avLst/>
                <a:gdLst>
                  <a:gd name="T0" fmla="*/ 148 w 164"/>
                  <a:gd name="T1" fmla="*/ 0 h 164"/>
                  <a:gd name="T2" fmla="*/ 16 w 164"/>
                  <a:gd name="T3" fmla="*/ 0 h 164"/>
                  <a:gd name="T4" fmla="*/ 0 w 164"/>
                  <a:gd name="T5" fmla="*/ 16 h 164"/>
                  <a:gd name="T6" fmla="*/ 0 w 164"/>
                  <a:gd name="T7" fmla="*/ 148 h 164"/>
                  <a:gd name="T8" fmla="*/ 16 w 164"/>
                  <a:gd name="T9" fmla="*/ 164 h 164"/>
                  <a:gd name="T10" fmla="*/ 20 w 164"/>
                  <a:gd name="T11" fmla="*/ 164 h 164"/>
                  <a:gd name="T12" fmla="*/ 20 w 164"/>
                  <a:gd name="T13" fmla="*/ 130 h 164"/>
                  <a:gd name="T14" fmla="*/ 20 w 164"/>
                  <a:gd name="T15" fmla="*/ 124 h 164"/>
                  <a:gd name="T16" fmla="*/ 26 w 164"/>
                  <a:gd name="T17" fmla="*/ 104 h 164"/>
                  <a:gd name="T18" fmla="*/ 26 w 164"/>
                  <a:gd name="T19" fmla="*/ 104 h 164"/>
                  <a:gd name="T20" fmla="*/ 49 w 164"/>
                  <a:gd name="T21" fmla="*/ 91 h 164"/>
                  <a:gd name="T22" fmla="*/ 55 w 164"/>
                  <a:gd name="T23" fmla="*/ 89 h 164"/>
                  <a:gd name="T24" fmla="*/ 54 w 164"/>
                  <a:gd name="T25" fmla="*/ 87 h 164"/>
                  <a:gd name="T26" fmla="*/ 49 w 164"/>
                  <a:gd name="T27" fmla="*/ 78 h 164"/>
                  <a:gd name="T28" fmla="*/ 47 w 164"/>
                  <a:gd name="T29" fmla="*/ 44 h 164"/>
                  <a:gd name="T30" fmla="*/ 75 w 164"/>
                  <a:gd name="T31" fmla="*/ 20 h 164"/>
                  <a:gd name="T32" fmla="*/ 104 w 164"/>
                  <a:gd name="T33" fmla="*/ 31 h 164"/>
                  <a:gd name="T34" fmla="*/ 111 w 164"/>
                  <a:gd name="T35" fmla="*/ 57 h 164"/>
                  <a:gd name="T36" fmla="*/ 111 w 164"/>
                  <a:gd name="T37" fmla="*/ 58 h 164"/>
                  <a:gd name="T38" fmla="*/ 111 w 164"/>
                  <a:gd name="T39" fmla="*/ 59 h 164"/>
                  <a:gd name="T40" fmla="*/ 103 w 164"/>
                  <a:gd name="T41" fmla="*/ 83 h 164"/>
                  <a:gd name="T42" fmla="*/ 100 w 164"/>
                  <a:gd name="T43" fmla="*/ 90 h 164"/>
                  <a:gd name="T44" fmla="*/ 119 w 164"/>
                  <a:gd name="T45" fmla="*/ 96 h 164"/>
                  <a:gd name="T46" fmla="*/ 131 w 164"/>
                  <a:gd name="T47" fmla="*/ 101 h 164"/>
                  <a:gd name="T48" fmla="*/ 139 w 164"/>
                  <a:gd name="T49" fmla="*/ 113 h 164"/>
                  <a:gd name="T50" fmla="*/ 140 w 164"/>
                  <a:gd name="T51" fmla="*/ 114 h 164"/>
                  <a:gd name="T52" fmla="*/ 140 w 164"/>
                  <a:gd name="T53" fmla="*/ 115 h 164"/>
                  <a:gd name="T54" fmla="*/ 140 w 164"/>
                  <a:gd name="T55" fmla="*/ 116 h 164"/>
                  <a:gd name="T56" fmla="*/ 143 w 164"/>
                  <a:gd name="T57" fmla="*/ 146 h 164"/>
                  <a:gd name="T58" fmla="*/ 144 w 164"/>
                  <a:gd name="T59" fmla="*/ 164 h 164"/>
                  <a:gd name="T60" fmla="*/ 148 w 164"/>
                  <a:gd name="T61" fmla="*/ 164 h 164"/>
                  <a:gd name="T62" fmla="*/ 164 w 164"/>
                  <a:gd name="T63" fmla="*/ 148 h 164"/>
                  <a:gd name="T64" fmla="*/ 164 w 164"/>
                  <a:gd name="T65" fmla="*/ 16 h 164"/>
                  <a:gd name="T66" fmla="*/ 148 w 164"/>
                  <a:gd name="T6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48" y="0"/>
                    </a:moveTo>
                    <a:cubicBezTo>
                      <a:pt x="16" y="0"/>
                      <a:pt x="16" y="0"/>
                      <a:pt x="16" y="0"/>
                    </a:cubicBezTo>
                    <a:cubicBezTo>
                      <a:pt x="7" y="0"/>
                      <a:pt x="0" y="7"/>
                      <a:pt x="0" y="16"/>
                    </a:cubicBezTo>
                    <a:cubicBezTo>
                      <a:pt x="0" y="148"/>
                      <a:pt x="0" y="148"/>
                      <a:pt x="0" y="148"/>
                    </a:cubicBezTo>
                    <a:cubicBezTo>
                      <a:pt x="0" y="157"/>
                      <a:pt x="7" y="164"/>
                      <a:pt x="16" y="164"/>
                    </a:cubicBezTo>
                    <a:cubicBezTo>
                      <a:pt x="20" y="164"/>
                      <a:pt x="20" y="164"/>
                      <a:pt x="20" y="164"/>
                    </a:cubicBezTo>
                    <a:cubicBezTo>
                      <a:pt x="19" y="155"/>
                      <a:pt x="20" y="144"/>
                      <a:pt x="20" y="130"/>
                    </a:cubicBezTo>
                    <a:cubicBezTo>
                      <a:pt x="20" y="128"/>
                      <a:pt x="20" y="126"/>
                      <a:pt x="20" y="124"/>
                    </a:cubicBezTo>
                    <a:cubicBezTo>
                      <a:pt x="20" y="113"/>
                      <a:pt x="23" y="108"/>
                      <a:pt x="26" y="104"/>
                    </a:cubicBezTo>
                    <a:cubicBezTo>
                      <a:pt x="26" y="104"/>
                      <a:pt x="26" y="104"/>
                      <a:pt x="26" y="104"/>
                    </a:cubicBezTo>
                    <a:cubicBezTo>
                      <a:pt x="30" y="99"/>
                      <a:pt x="37" y="96"/>
                      <a:pt x="49" y="91"/>
                    </a:cubicBezTo>
                    <a:cubicBezTo>
                      <a:pt x="51" y="91"/>
                      <a:pt x="53" y="90"/>
                      <a:pt x="55" y="89"/>
                    </a:cubicBezTo>
                    <a:cubicBezTo>
                      <a:pt x="55" y="88"/>
                      <a:pt x="54" y="88"/>
                      <a:pt x="54" y="87"/>
                    </a:cubicBezTo>
                    <a:cubicBezTo>
                      <a:pt x="52" y="85"/>
                      <a:pt x="51" y="82"/>
                      <a:pt x="49" y="78"/>
                    </a:cubicBezTo>
                    <a:cubicBezTo>
                      <a:pt x="46" y="69"/>
                      <a:pt x="46" y="49"/>
                      <a:pt x="47" y="44"/>
                    </a:cubicBezTo>
                    <a:cubicBezTo>
                      <a:pt x="49" y="29"/>
                      <a:pt x="60" y="20"/>
                      <a:pt x="75" y="20"/>
                    </a:cubicBezTo>
                    <a:cubicBezTo>
                      <a:pt x="87" y="20"/>
                      <a:pt x="99" y="25"/>
                      <a:pt x="104" y="31"/>
                    </a:cubicBezTo>
                    <a:cubicBezTo>
                      <a:pt x="110" y="40"/>
                      <a:pt x="111" y="55"/>
                      <a:pt x="111" y="57"/>
                    </a:cubicBezTo>
                    <a:cubicBezTo>
                      <a:pt x="111" y="58"/>
                      <a:pt x="111" y="58"/>
                      <a:pt x="111" y="58"/>
                    </a:cubicBezTo>
                    <a:cubicBezTo>
                      <a:pt x="111" y="59"/>
                      <a:pt x="111" y="59"/>
                      <a:pt x="111" y="59"/>
                    </a:cubicBezTo>
                    <a:cubicBezTo>
                      <a:pt x="110" y="63"/>
                      <a:pt x="108" y="77"/>
                      <a:pt x="103" y="83"/>
                    </a:cubicBezTo>
                    <a:cubicBezTo>
                      <a:pt x="102" y="85"/>
                      <a:pt x="101" y="88"/>
                      <a:pt x="100" y="90"/>
                    </a:cubicBezTo>
                    <a:cubicBezTo>
                      <a:pt x="105" y="92"/>
                      <a:pt x="114" y="95"/>
                      <a:pt x="119" y="96"/>
                    </a:cubicBezTo>
                    <a:cubicBezTo>
                      <a:pt x="126" y="98"/>
                      <a:pt x="129" y="99"/>
                      <a:pt x="131" y="101"/>
                    </a:cubicBezTo>
                    <a:cubicBezTo>
                      <a:pt x="138" y="104"/>
                      <a:pt x="139" y="109"/>
                      <a:pt x="139" y="113"/>
                    </a:cubicBezTo>
                    <a:cubicBezTo>
                      <a:pt x="139" y="113"/>
                      <a:pt x="139" y="114"/>
                      <a:pt x="140" y="114"/>
                    </a:cubicBezTo>
                    <a:cubicBezTo>
                      <a:pt x="140" y="115"/>
                      <a:pt x="140" y="115"/>
                      <a:pt x="140" y="115"/>
                    </a:cubicBezTo>
                    <a:cubicBezTo>
                      <a:pt x="140" y="116"/>
                      <a:pt x="140" y="116"/>
                      <a:pt x="140" y="116"/>
                    </a:cubicBezTo>
                    <a:cubicBezTo>
                      <a:pt x="140" y="116"/>
                      <a:pt x="142" y="139"/>
                      <a:pt x="143" y="146"/>
                    </a:cubicBezTo>
                    <a:cubicBezTo>
                      <a:pt x="143" y="150"/>
                      <a:pt x="143" y="157"/>
                      <a:pt x="144" y="164"/>
                    </a:cubicBezTo>
                    <a:cubicBezTo>
                      <a:pt x="148" y="164"/>
                      <a:pt x="148" y="164"/>
                      <a:pt x="148" y="164"/>
                    </a:cubicBezTo>
                    <a:cubicBezTo>
                      <a:pt x="157" y="164"/>
                      <a:pt x="164" y="157"/>
                      <a:pt x="164" y="148"/>
                    </a:cubicBezTo>
                    <a:cubicBezTo>
                      <a:pt x="164" y="16"/>
                      <a:pt x="164" y="16"/>
                      <a:pt x="164" y="16"/>
                    </a:cubicBezTo>
                    <a:cubicBezTo>
                      <a:pt x="164" y="7"/>
                      <a:pt x="157" y="0"/>
                      <a:pt x="1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5"/>
              <p:cNvSpPr>
                <a:spLocks/>
              </p:cNvSpPr>
              <p:nvPr/>
            </p:nvSpPr>
            <p:spPr bwMode="auto">
              <a:xfrm>
                <a:off x="2272" y="1737"/>
                <a:ext cx="258" cy="321"/>
              </a:xfrm>
              <a:custGeom>
                <a:avLst/>
                <a:gdLst>
                  <a:gd name="T0" fmla="*/ 105 w 109"/>
                  <a:gd name="T1" fmla="*/ 89 h 136"/>
                  <a:gd name="T2" fmla="*/ 100 w 109"/>
                  <a:gd name="T3" fmla="*/ 80 h 136"/>
                  <a:gd name="T4" fmla="*/ 65 w 109"/>
                  <a:gd name="T5" fmla="*/ 66 h 136"/>
                  <a:gd name="T6" fmla="*/ 70 w 109"/>
                  <a:gd name="T7" fmla="*/ 50 h 136"/>
                  <a:gd name="T8" fmla="*/ 76 w 109"/>
                  <a:gd name="T9" fmla="*/ 29 h 136"/>
                  <a:gd name="T10" fmla="*/ 70 w 109"/>
                  <a:gd name="T11" fmla="*/ 8 h 136"/>
                  <a:gd name="T12" fmla="*/ 48 w 109"/>
                  <a:gd name="T13" fmla="*/ 0 h 136"/>
                  <a:gd name="T14" fmla="*/ 28 w 109"/>
                  <a:gd name="T15" fmla="*/ 17 h 136"/>
                  <a:gd name="T16" fmla="*/ 30 w 109"/>
                  <a:gd name="T17" fmla="*/ 48 h 136"/>
                  <a:gd name="T18" fmla="*/ 37 w 109"/>
                  <a:gd name="T19" fmla="*/ 66 h 136"/>
                  <a:gd name="T20" fmla="*/ 6 w 109"/>
                  <a:gd name="T21" fmla="*/ 81 h 136"/>
                  <a:gd name="T22" fmla="*/ 1 w 109"/>
                  <a:gd name="T23" fmla="*/ 96 h 136"/>
                  <a:gd name="T24" fmla="*/ 1 w 109"/>
                  <a:gd name="T25" fmla="*/ 136 h 136"/>
                  <a:gd name="T26" fmla="*/ 109 w 109"/>
                  <a:gd name="T27" fmla="*/ 136 h 136"/>
                  <a:gd name="T28" fmla="*/ 108 w 109"/>
                  <a:gd name="T29" fmla="*/ 119 h 136"/>
                  <a:gd name="T30" fmla="*/ 105 w 109"/>
                  <a:gd name="T3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36">
                    <a:moveTo>
                      <a:pt x="105" y="89"/>
                    </a:moveTo>
                    <a:cubicBezTo>
                      <a:pt x="104" y="84"/>
                      <a:pt x="105" y="82"/>
                      <a:pt x="100" y="80"/>
                    </a:cubicBezTo>
                    <a:cubicBezTo>
                      <a:pt x="97" y="77"/>
                      <a:pt x="69" y="70"/>
                      <a:pt x="65" y="66"/>
                    </a:cubicBezTo>
                    <a:cubicBezTo>
                      <a:pt x="64" y="64"/>
                      <a:pt x="66" y="55"/>
                      <a:pt x="70" y="50"/>
                    </a:cubicBezTo>
                    <a:cubicBezTo>
                      <a:pt x="74" y="45"/>
                      <a:pt x="76" y="29"/>
                      <a:pt x="76" y="29"/>
                    </a:cubicBezTo>
                    <a:cubicBezTo>
                      <a:pt x="76" y="29"/>
                      <a:pt x="75" y="15"/>
                      <a:pt x="70" y="8"/>
                    </a:cubicBezTo>
                    <a:cubicBezTo>
                      <a:pt x="68" y="4"/>
                      <a:pt x="58" y="0"/>
                      <a:pt x="48" y="0"/>
                    </a:cubicBezTo>
                    <a:cubicBezTo>
                      <a:pt x="39" y="0"/>
                      <a:pt x="30" y="4"/>
                      <a:pt x="28" y="17"/>
                    </a:cubicBezTo>
                    <a:cubicBezTo>
                      <a:pt x="27" y="22"/>
                      <a:pt x="27" y="40"/>
                      <a:pt x="30" y="48"/>
                    </a:cubicBezTo>
                    <a:cubicBezTo>
                      <a:pt x="32" y="55"/>
                      <a:pt x="37" y="57"/>
                      <a:pt x="37" y="66"/>
                    </a:cubicBezTo>
                    <a:cubicBezTo>
                      <a:pt x="32" y="69"/>
                      <a:pt x="9" y="76"/>
                      <a:pt x="6" y="81"/>
                    </a:cubicBezTo>
                    <a:cubicBezTo>
                      <a:pt x="4" y="82"/>
                      <a:pt x="1" y="85"/>
                      <a:pt x="1" y="96"/>
                    </a:cubicBezTo>
                    <a:cubicBezTo>
                      <a:pt x="1" y="107"/>
                      <a:pt x="0" y="123"/>
                      <a:pt x="1" y="136"/>
                    </a:cubicBezTo>
                    <a:cubicBezTo>
                      <a:pt x="109" y="136"/>
                      <a:pt x="109" y="136"/>
                      <a:pt x="109" y="136"/>
                    </a:cubicBezTo>
                    <a:cubicBezTo>
                      <a:pt x="108" y="129"/>
                      <a:pt x="108" y="123"/>
                      <a:pt x="108" y="119"/>
                    </a:cubicBezTo>
                    <a:cubicBezTo>
                      <a:pt x="107" y="112"/>
                      <a:pt x="105" y="89"/>
                      <a:pt x="105"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96"/>
              <p:cNvSpPr>
                <a:spLocks/>
              </p:cNvSpPr>
              <p:nvPr/>
            </p:nvSpPr>
            <p:spPr bwMode="auto">
              <a:xfrm>
                <a:off x="1944" y="2720"/>
                <a:ext cx="1871" cy="76"/>
              </a:xfrm>
              <a:custGeom>
                <a:avLst/>
                <a:gdLst>
                  <a:gd name="T0" fmla="*/ 777 w 792"/>
                  <a:gd name="T1" fmla="*/ 0 h 32"/>
                  <a:gd name="T2" fmla="*/ 15 w 792"/>
                  <a:gd name="T3" fmla="*/ 0 h 32"/>
                  <a:gd name="T4" fmla="*/ 0 w 792"/>
                  <a:gd name="T5" fmla="*/ 16 h 32"/>
                  <a:gd name="T6" fmla="*/ 15 w 792"/>
                  <a:gd name="T7" fmla="*/ 32 h 32"/>
                  <a:gd name="T8" fmla="*/ 777 w 792"/>
                  <a:gd name="T9" fmla="*/ 32 h 32"/>
                  <a:gd name="T10" fmla="*/ 792 w 792"/>
                  <a:gd name="T11" fmla="*/ 16 h 32"/>
                  <a:gd name="T12" fmla="*/ 777 w 79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92" h="32">
                    <a:moveTo>
                      <a:pt x="777" y="0"/>
                    </a:moveTo>
                    <a:cubicBezTo>
                      <a:pt x="15" y="0"/>
                      <a:pt x="15" y="0"/>
                      <a:pt x="15" y="0"/>
                    </a:cubicBezTo>
                    <a:cubicBezTo>
                      <a:pt x="7" y="0"/>
                      <a:pt x="0" y="7"/>
                      <a:pt x="0" y="16"/>
                    </a:cubicBezTo>
                    <a:cubicBezTo>
                      <a:pt x="0" y="25"/>
                      <a:pt x="7" y="32"/>
                      <a:pt x="15" y="32"/>
                    </a:cubicBezTo>
                    <a:cubicBezTo>
                      <a:pt x="777" y="32"/>
                      <a:pt x="777" y="32"/>
                      <a:pt x="777" y="32"/>
                    </a:cubicBezTo>
                    <a:cubicBezTo>
                      <a:pt x="785" y="32"/>
                      <a:pt x="792" y="25"/>
                      <a:pt x="792" y="16"/>
                    </a:cubicBezTo>
                    <a:cubicBezTo>
                      <a:pt x="792" y="7"/>
                      <a:pt x="785" y="0"/>
                      <a:pt x="7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44"/>
            <p:cNvGrpSpPr>
              <a:grpSpLocks noChangeAspect="1"/>
            </p:cNvGrpSpPr>
            <p:nvPr/>
          </p:nvGrpSpPr>
          <p:grpSpPr bwMode="auto">
            <a:xfrm>
              <a:off x="5247743" y="2259883"/>
              <a:ext cx="815238" cy="557033"/>
              <a:chOff x="2146" y="1658"/>
              <a:chExt cx="1465" cy="1001"/>
            </a:xfrm>
            <a:solidFill>
              <a:schemeClr val="accent4"/>
            </a:solidFill>
          </p:grpSpPr>
          <p:sp>
            <p:nvSpPr>
              <p:cNvPr id="29" name="Freeform 45"/>
              <p:cNvSpPr>
                <a:spLocks/>
              </p:cNvSpPr>
              <p:nvPr/>
            </p:nvSpPr>
            <p:spPr bwMode="auto">
              <a:xfrm>
                <a:off x="2189" y="2194"/>
                <a:ext cx="1377" cy="465"/>
              </a:xfrm>
              <a:custGeom>
                <a:avLst/>
                <a:gdLst>
                  <a:gd name="T0" fmla="*/ 297 w 583"/>
                  <a:gd name="T1" fmla="*/ 90 h 197"/>
                  <a:gd name="T2" fmla="*/ 291 w 583"/>
                  <a:gd name="T3" fmla="*/ 93 h 197"/>
                  <a:gd name="T4" fmla="*/ 285 w 583"/>
                  <a:gd name="T5" fmla="*/ 90 h 197"/>
                  <a:gd name="T6" fmla="*/ 195 w 583"/>
                  <a:gd name="T7" fmla="*/ 0 h 197"/>
                  <a:gd name="T8" fmla="*/ 0 w 583"/>
                  <a:gd name="T9" fmla="*/ 196 h 197"/>
                  <a:gd name="T10" fmla="*/ 6 w 583"/>
                  <a:gd name="T11" fmla="*/ 197 h 197"/>
                  <a:gd name="T12" fmla="*/ 578 w 583"/>
                  <a:gd name="T13" fmla="*/ 197 h 197"/>
                  <a:gd name="T14" fmla="*/ 583 w 583"/>
                  <a:gd name="T15" fmla="*/ 197 h 197"/>
                  <a:gd name="T16" fmla="*/ 387 w 583"/>
                  <a:gd name="T17" fmla="*/ 0 h 197"/>
                  <a:gd name="T18" fmla="*/ 297 w 583"/>
                  <a:gd name="T19"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97">
                    <a:moveTo>
                      <a:pt x="297" y="90"/>
                    </a:moveTo>
                    <a:cubicBezTo>
                      <a:pt x="295" y="92"/>
                      <a:pt x="293" y="93"/>
                      <a:pt x="291" y="93"/>
                    </a:cubicBezTo>
                    <a:cubicBezTo>
                      <a:pt x="289" y="93"/>
                      <a:pt x="287" y="92"/>
                      <a:pt x="285" y="90"/>
                    </a:cubicBezTo>
                    <a:cubicBezTo>
                      <a:pt x="195" y="0"/>
                      <a:pt x="195" y="0"/>
                      <a:pt x="195" y="0"/>
                    </a:cubicBezTo>
                    <a:cubicBezTo>
                      <a:pt x="0" y="196"/>
                      <a:pt x="0" y="196"/>
                      <a:pt x="0" y="196"/>
                    </a:cubicBezTo>
                    <a:cubicBezTo>
                      <a:pt x="2" y="197"/>
                      <a:pt x="4" y="197"/>
                      <a:pt x="6" y="197"/>
                    </a:cubicBezTo>
                    <a:cubicBezTo>
                      <a:pt x="578" y="197"/>
                      <a:pt x="578" y="197"/>
                      <a:pt x="578" y="197"/>
                    </a:cubicBezTo>
                    <a:cubicBezTo>
                      <a:pt x="580" y="197"/>
                      <a:pt x="581" y="197"/>
                      <a:pt x="583" y="197"/>
                    </a:cubicBezTo>
                    <a:cubicBezTo>
                      <a:pt x="387" y="0"/>
                      <a:pt x="387" y="0"/>
                      <a:pt x="387" y="0"/>
                    </a:cubicBezTo>
                    <a:lnTo>
                      <a:pt x="29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6"/>
              <p:cNvSpPr>
                <a:spLocks/>
              </p:cNvSpPr>
              <p:nvPr/>
            </p:nvSpPr>
            <p:spPr bwMode="auto">
              <a:xfrm>
                <a:off x="3129" y="1691"/>
                <a:ext cx="482" cy="947"/>
              </a:xfrm>
              <a:custGeom>
                <a:avLst/>
                <a:gdLst>
                  <a:gd name="T0" fmla="*/ 199 w 204"/>
                  <a:gd name="T1" fmla="*/ 401 h 401"/>
                  <a:gd name="T2" fmla="*/ 204 w 204"/>
                  <a:gd name="T3" fmla="*/ 386 h 401"/>
                  <a:gd name="T4" fmla="*/ 204 w 204"/>
                  <a:gd name="T5" fmla="*/ 10 h 401"/>
                  <a:gd name="T6" fmla="*/ 202 w 204"/>
                  <a:gd name="T7" fmla="*/ 0 h 401"/>
                  <a:gd name="T8" fmla="*/ 0 w 204"/>
                  <a:gd name="T9" fmla="*/ 202 h 401"/>
                  <a:gd name="T10" fmla="*/ 199 w 204"/>
                  <a:gd name="T11" fmla="*/ 401 h 401"/>
                </a:gdLst>
                <a:ahLst/>
                <a:cxnLst>
                  <a:cxn ang="0">
                    <a:pos x="T0" y="T1"/>
                  </a:cxn>
                  <a:cxn ang="0">
                    <a:pos x="T2" y="T3"/>
                  </a:cxn>
                  <a:cxn ang="0">
                    <a:pos x="T4" y="T5"/>
                  </a:cxn>
                  <a:cxn ang="0">
                    <a:pos x="T6" y="T7"/>
                  </a:cxn>
                  <a:cxn ang="0">
                    <a:pos x="T8" y="T9"/>
                  </a:cxn>
                  <a:cxn ang="0">
                    <a:pos x="T10" y="T11"/>
                  </a:cxn>
                </a:cxnLst>
                <a:rect l="0" t="0" r="r" b="b"/>
                <a:pathLst>
                  <a:path w="204" h="401">
                    <a:moveTo>
                      <a:pt x="199" y="401"/>
                    </a:moveTo>
                    <a:cubicBezTo>
                      <a:pt x="202" y="397"/>
                      <a:pt x="204" y="392"/>
                      <a:pt x="204" y="386"/>
                    </a:cubicBezTo>
                    <a:cubicBezTo>
                      <a:pt x="204" y="10"/>
                      <a:pt x="204" y="10"/>
                      <a:pt x="204" y="10"/>
                    </a:cubicBezTo>
                    <a:cubicBezTo>
                      <a:pt x="204" y="6"/>
                      <a:pt x="203" y="3"/>
                      <a:pt x="202" y="0"/>
                    </a:cubicBezTo>
                    <a:cubicBezTo>
                      <a:pt x="0" y="202"/>
                      <a:pt x="0" y="202"/>
                      <a:pt x="0" y="202"/>
                    </a:cubicBezTo>
                    <a:lnTo>
                      <a:pt x="19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p:cNvSpPr>
                <a:spLocks/>
              </p:cNvSpPr>
              <p:nvPr/>
            </p:nvSpPr>
            <p:spPr bwMode="auto">
              <a:xfrm>
                <a:off x="2146" y="1693"/>
                <a:ext cx="477" cy="942"/>
              </a:xfrm>
              <a:custGeom>
                <a:avLst/>
                <a:gdLst>
                  <a:gd name="T0" fmla="*/ 2 w 202"/>
                  <a:gd name="T1" fmla="*/ 0 h 399"/>
                  <a:gd name="T2" fmla="*/ 0 w 202"/>
                  <a:gd name="T3" fmla="*/ 9 h 399"/>
                  <a:gd name="T4" fmla="*/ 0 w 202"/>
                  <a:gd name="T5" fmla="*/ 385 h 399"/>
                  <a:gd name="T6" fmla="*/ 4 w 202"/>
                  <a:gd name="T7" fmla="*/ 399 h 399"/>
                  <a:gd name="T8" fmla="*/ 202 w 202"/>
                  <a:gd name="T9" fmla="*/ 201 h 399"/>
                  <a:gd name="T10" fmla="*/ 2 w 202"/>
                  <a:gd name="T11" fmla="*/ 0 h 399"/>
                </a:gdLst>
                <a:ahLst/>
                <a:cxnLst>
                  <a:cxn ang="0">
                    <a:pos x="T0" y="T1"/>
                  </a:cxn>
                  <a:cxn ang="0">
                    <a:pos x="T2" y="T3"/>
                  </a:cxn>
                  <a:cxn ang="0">
                    <a:pos x="T4" y="T5"/>
                  </a:cxn>
                  <a:cxn ang="0">
                    <a:pos x="T6" y="T7"/>
                  </a:cxn>
                  <a:cxn ang="0">
                    <a:pos x="T8" y="T9"/>
                  </a:cxn>
                  <a:cxn ang="0">
                    <a:pos x="T10" y="T11"/>
                  </a:cxn>
                </a:cxnLst>
                <a:rect l="0" t="0" r="r" b="b"/>
                <a:pathLst>
                  <a:path w="202" h="399">
                    <a:moveTo>
                      <a:pt x="2" y="0"/>
                    </a:moveTo>
                    <a:cubicBezTo>
                      <a:pt x="1" y="3"/>
                      <a:pt x="0" y="6"/>
                      <a:pt x="0" y="9"/>
                    </a:cubicBezTo>
                    <a:cubicBezTo>
                      <a:pt x="0" y="385"/>
                      <a:pt x="0" y="385"/>
                      <a:pt x="0" y="385"/>
                    </a:cubicBezTo>
                    <a:cubicBezTo>
                      <a:pt x="0" y="390"/>
                      <a:pt x="2" y="395"/>
                      <a:pt x="4" y="399"/>
                    </a:cubicBezTo>
                    <a:cubicBezTo>
                      <a:pt x="202" y="201"/>
                      <a:pt x="202" y="201"/>
                      <a:pt x="202" y="20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p:cNvSpPr>
                <a:spLocks/>
              </p:cNvSpPr>
              <p:nvPr/>
            </p:nvSpPr>
            <p:spPr bwMode="auto">
              <a:xfrm>
                <a:off x="2174" y="1658"/>
                <a:ext cx="1406" cy="699"/>
              </a:xfrm>
              <a:custGeom>
                <a:avLst/>
                <a:gdLst>
                  <a:gd name="T0" fmla="*/ 291 w 595"/>
                  <a:gd name="T1" fmla="*/ 293 h 296"/>
                  <a:gd name="T2" fmla="*/ 297 w 595"/>
                  <a:gd name="T3" fmla="*/ 296 h 296"/>
                  <a:gd name="T4" fmla="*/ 303 w 595"/>
                  <a:gd name="T5" fmla="*/ 293 h 296"/>
                  <a:gd name="T6" fmla="*/ 595 w 595"/>
                  <a:gd name="T7" fmla="*/ 3 h 296"/>
                  <a:gd name="T8" fmla="*/ 584 w 595"/>
                  <a:gd name="T9" fmla="*/ 0 h 296"/>
                  <a:gd name="T10" fmla="*/ 12 w 595"/>
                  <a:gd name="T11" fmla="*/ 0 h 296"/>
                  <a:gd name="T12" fmla="*/ 0 w 595"/>
                  <a:gd name="T13" fmla="*/ 3 h 296"/>
                  <a:gd name="T14" fmla="*/ 291 w 595"/>
                  <a:gd name="T15" fmla="*/ 293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296">
                    <a:moveTo>
                      <a:pt x="291" y="293"/>
                    </a:moveTo>
                    <a:cubicBezTo>
                      <a:pt x="293" y="295"/>
                      <a:pt x="295" y="296"/>
                      <a:pt x="297" y="296"/>
                    </a:cubicBezTo>
                    <a:cubicBezTo>
                      <a:pt x="299" y="296"/>
                      <a:pt x="301" y="295"/>
                      <a:pt x="303" y="293"/>
                    </a:cubicBezTo>
                    <a:cubicBezTo>
                      <a:pt x="595" y="3"/>
                      <a:pt x="595" y="3"/>
                      <a:pt x="595" y="3"/>
                    </a:cubicBezTo>
                    <a:cubicBezTo>
                      <a:pt x="591" y="1"/>
                      <a:pt x="588" y="0"/>
                      <a:pt x="584" y="0"/>
                    </a:cubicBezTo>
                    <a:cubicBezTo>
                      <a:pt x="12" y="0"/>
                      <a:pt x="12" y="0"/>
                      <a:pt x="12" y="0"/>
                    </a:cubicBezTo>
                    <a:cubicBezTo>
                      <a:pt x="8" y="0"/>
                      <a:pt x="4" y="1"/>
                      <a:pt x="0" y="3"/>
                    </a:cubicBezTo>
                    <a:lnTo>
                      <a:pt x="29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3" name="Picture 32" descr="LinkedIn-Logo-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9221" y="2115985"/>
              <a:ext cx="699765" cy="700931"/>
            </a:xfrm>
            <a:prstGeom prst="rect">
              <a:avLst/>
            </a:prstGeom>
          </p:spPr>
        </p:pic>
        <p:pic>
          <p:nvPicPr>
            <p:cNvPr id="34" name="Picture 33" descr="youtube-log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770" y="3310334"/>
              <a:ext cx="941397" cy="642583"/>
            </a:xfrm>
            <a:prstGeom prst="rect">
              <a:avLst/>
            </a:prstGeom>
          </p:spPr>
        </p:pic>
        <p:pic>
          <p:nvPicPr>
            <p:cNvPr id="35" name="Picture 34" descr="slideshare_550x150.png"/>
            <p:cNvPicPr>
              <a:picLocks noChangeAspect="1"/>
            </p:cNvPicPr>
            <p:nvPr/>
          </p:nvPicPr>
          <p:blipFill rotWithShape="1">
            <a:blip r:embed="rId4">
              <a:extLst>
                <a:ext uri="{28A0092B-C50C-407E-A947-70E740481C1C}">
                  <a14:useLocalDpi xmlns:a14="http://schemas.microsoft.com/office/drawing/2010/main" val="0"/>
                </a:ext>
              </a:extLst>
            </a:blip>
            <a:srcRect r="243"/>
            <a:stretch/>
          </p:blipFill>
          <p:spPr>
            <a:xfrm>
              <a:off x="3744444" y="1916192"/>
              <a:ext cx="1057840" cy="1032863"/>
            </a:xfrm>
            <a:prstGeom prst="rect">
              <a:avLst/>
            </a:prstGeom>
          </p:spPr>
        </p:pic>
      </p:grpSp>
      <p:sp>
        <p:nvSpPr>
          <p:cNvPr id="36" name="Content Placeholder 34"/>
          <p:cNvSpPr txBox="1">
            <a:spLocks/>
          </p:cNvSpPr>
          <p:nvPr/>
        </p:nvSpPr>
        <p:spPr>
          <a:xfrm>
            <a:off x="6564631" y="2608413"/>
            <a:ext cx="1942371" cy="1400383"/>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E-mail</a:t>
            </a:r>
            <a:endParaRPr lang="en" dirty="0" smtClean="0"/>
          </a:p>
          <a:p>
            <a:pPr lvl="2"/>
            <a:r>
              <a:rPr lang="en-US" dirty="0" smtClean="0"/>
              <a:t>SlideShare can track who has seen the file, connect them to your website, and collect contact information which generates leads.</a:t>
            </a:r>
            <a:endParaRPr lang="en-US" dirty="0"/>
          </a:p>
        </p:txBody>
      </p:sp>
      <p:sp>
        <p:nvSpPr>
          <p:cNvPr id="38" name="Content Placeholder 34"/>
          <p:cNvSpPr txBox="1">
            <a:spLocks/>
          </p:cNvSpPr>
          <p:nvPr/>
        </p:nvSpPr>
        <p:spPr>
          <a:xfrm>
            <a:off x="4765278" y="4168817"/>
            <a:ext cx="1942371" cy="1603516"/>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Analytics</a:t>
            </a:r>
            <a:endParaRPr lang="en" dirty="0" smtClean="0"/>
          </a:p>
          <a:p>
            <a:pPr lvl="2"/>
            <a:r>
              <a:rPr lang="en-US" dirty="0"/>
              <a:t>SlideShare </a:t>
            </a:r>
            <a:r>
              <a:rPr lang="en-US" dirty="0" smtClean="0"/>
              <a:t>is a great tool for distributing slidedocs. Upload your presentation, and it translates into a format that can be broadly and publicly distributed online.</a:t>
            </a:r>
            <a:endParaRPr lang="en-US" dirty="0"/>
          </a:p>
        </p:txBody>
      </p:sp>
      <p:sp>
        <p:nvSpPr>
          <p:cNvPr id="39" name="Content Placeholder 34"/>
          <p:cNvSpPr txBox="1">
            <a:spLocks/>
          </p:cNvSpPr>
          <p:nvPr/>
        </p:nvSpPr>
        <p:spPr>
          <a:xfrm>
            <a:off x="2375498" y="4168817"/>
            <a:ext cx="1942371" cy="994118"/>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r"/>
            <a:r>
              <a:rPr lang="en-US" dirty="0"/>
              <a:t>Share</a:t>
            </a:r>
            <a:endParaRPr lang="en" dirty="0" smtClean="0"/>
          </a:p>
          <a:p>
            <a:pPr lvl="2" algn="r"/>
            <a:r>
              <a:rPr lang="en-US" dirty="0" smtClean="0"/>
              <a:t>Instead of e-mailing a large file that clogs inboxes, send a link to the SlideShare file online.</a:t>
            </a:r>
            <a:endParaRPr lang="en-US" dirty="0"/>
          </a:p>
        </p:txBody>
      </p:sp>
      <p:sp>
        <p:nvSpPr>
          <p:cNvPr id="40" name="Content Placeholder 34"/>
          <p:cNvSpPr txBox="1">
            <a:spLocks/>
          </p:cNvSpPr>
          <p:nvPr/>
        </p:nvSpPr>
        <p:spPr>
          <a:xfrm>
            <a:off x="771788" y="2608413"/>
            <a:ext cx="1842908" cy="1400383"/>
          </a:xfrm>
          <a:prstGeom prst="rect">
            <a:avLst/>
          </a:prstGeom>
        </p:spPr>
        <p:txBody>
          <a:bodyPr wrap="square"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r"/>
            <a:r>
              <a:rPr lang="en-US" dirty="0"/>
              <a:t>Embed</a:t>
            </a:r>
            <a:endParaRPr lang="en" dirty="0" smtClean="0"/>
          </a:p>
          <a:p>
            <a:pPr lvl="2" algn="r"/>
            <a:r>
              <a:rPr lang="en-US" dirty="0" smtClean="0"/>
              <a:t>SlideShare</a:t>
            </a:r>
            <a:r>
              <a:rPr lang="en-US" dirty="0"/>
              <a:t> </a:t>
            </a:r>
            <a:r>
              <a:rPr lang="en-US" dirty="0" smtClean="0"/>
              <a:t>presentations can be embedded into HTML pages. Anywhere a YouTube video can go, a SlideShare slidedoc file can go.</a:t>
            </a:r>
            <a:endParaRPr lang="en-US" dirty="0"/>
          </a:p>
        </p:txBody>
      </p:sp>
    </p:spTree>
    <p:extLst>
      <p:ext uri="{BB962C8B-B14F-4D97-AF65-F5344CB8AC3E}">
        <p14:creationId xmlns:p14="http://schemas.microsoft.com/office/powerpoint/2010/main" val="15849056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slidedocs for webinars</a:t>
            </a:r>
            <a:endParaRPr lang="en-US" dirty="0"/>
          </a:p>
        </p:txBody>
      </p:sp>
      <p:sp>
        <p:nvSpPr>
          <p:cNvPr id="4" name="Content Placeholder 3"/>
          <p:cNvSpPr>
            <a:spLocks noGrp="1"/>
          </p:cNvSpPr>
          <p:nvPr>
            <p:ph idx="1"/>
          </p:nvPr>
        </p:nvSpPr>
        <p:spPr/>
        <p:txBody>
          <a:bodyPr/>
          <a:lstStyle/>
          <a:p>
            <a:pPr lvl="2"/>
            <a:r>
              <a:rPr lang="en-US" dirty="0" smtClean="0"/>
              <a:t>A few years ago, I conducted a survey to see how many people attended presentations remotely versus in person. The results showed that 85% of presentations were remote. It’s harder to make a sincere connection with an audience when you’re not in the same room.</a:t>
            </a:r>
          </a:p>
          <a:p>
            <a:pPr lvl="2"/>
            <a:r>
              <a:rPr lang="en-US" dirty="0" smtClean="0"/>
              <a:t>Managers spend most of their workday in meetings. Many managers consider almost </a:t>
            </a:r>
            <a:r>
              <a:rPr lang="en-US" u="sng" dirty="0" smtClean="0">
                <a:hlinkClick r:id="rId3"/>
              </a:rPr>
              <a:t>half of those meetings a waste of time</a:t>
            </a:r>
            <a:r>
              <a:rPr lang="en-US" dirty="0" smtClean="0"/>
              <a:t>. So when meetings are already feeling like a waste, make yours more productive by using a slidedoc.</a:t>
            </a:r>
          </a:p>
          <a:p>
            <a:r>
              <a:rPr lang="en-US" dirty="0" smtClean="0"/>
              <a:t>In a remote meeting situation, you’re competing with many attendee distractions, the primary one being their e-mail. If your material isn’t more interesting than their inbox, they won’t be 100% present.</a:t>
            </a:r>
            <a:endParaRPr lang="en-US" dirty="0"/>
          </a:p>
        </p:txBody>
      </p:sp>
      <p:sp>
        <p:nvSpPr>
          <p:cNvPr id="5" name="Content Placeholder 4"/>
          <p:cNvSpPr>
            <a:spLocks noGrp="1"/>
          </p:cNvSpPr>
          <p:nvPr>
            <p:ph idx="12"/>
          </p:nvPr>
        </p:nvSpPr>
        <p:spPr/>
        <p:txBody>
          <a:bodyPr/>
          <a:lstStyle/>
          <a:p>
            <a:pPr lvl="2"/>
            <a:r>
              <a:rPr lang="en-US" dirty="0" smtClean="0"/>
              <a:t>Have meeting attendees read one page and discuss that topic. When attendees read the slidedoc and then discuss it, it engages them more often. Each time you advance to a new slide, if attendees are multitasking, they’ll have to minimize e-mail (or whatever they’re doing) to read the slide so they can continue to be a participant. But again, don’t read or present the slide to them; it’s faster if they read it and then discuss it.</a:t>
            </a:r>
          </a:p>
          <a:p>
            <a:pPr lvl="2"/>
            <a:r>
              <a:rPr lang="en-US" dirty="0" smtClean="0"/>
              <a:t>You can also use slidedocs as a guide and context for all the topics you want to talk over. Putting the topics you’ll be discussing in a slidedoc moves the meeting along. It also helps attendees gauge how much you’ve covered as the meeting progresses. </a:t>
            </a:r>
          </a:p>
          <a:p>
            <a:pPr lvl="2"/>
            <a:r>
              <a:rPr lang="en-US" dirty="0" smtClean="0"/>
              <a:t>If you’re using telepresence or other emerging video systems, sending slidedocs ahead of time will ensure that your communication is failsafe (you never know what might go wrong with technology). </a:t>
            </a:r>
            <a:endParaRPr lang="en-US" dirty="0"/>
          </a:p>
        </p:txBody>
      </p:sp>
      <p:sp>
        <p:nvSpPr>
          <p:cNvPr id="6" name="TextBox 5"/>
          <p:cNvSpPr txBox="1"/>
          <p:nvPr/>
        </p:nvSpPr>
        <p:spPr>
          <a:xfrm>
            <a:off x="366340" y="5944343"/>
            <a:ext cx="8307760" cy="260996"/>
          </a:xfrm>
          <a:prstGeom prst="rect">
            <a:avLst/>
          </a:prstGeom>
          <a:noFill/>
        </p:spPr>
        <p:txBody>
          <a:bodyPr wrap="square" rtlCol="0">
            <a:noAutofit/>
          </a:bodyPr>
          <a:lstStyle/>
          <a:p>
            <a:pPr>
              <a:lnSpc>
                <a:spcPct val="150000"/>
              </a:lnSpc>
            </a:pPr>
            <a:endParaRPr lang="en-US" sz="700" spc="50" dirty="0">
              <a:solidFill>
                <a:schemeClr val="tx2"/>
              </a:solidFill>
              <a:latin typeface="+mj-lt"/>
            </a:endParaRPr>
          </a:p>
        </p:txBody>
      </p:sp>
    </p:spTree>
    <p:extLst>
      <p:ext uri="{BB962C8B-B14F-4D97-AF65-F5344CB8AC3E}">
        <p14:creationId xmlns:p14="http://schemas.microsoft.com/office/powerpoint/2010/main" val="18453419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tretch/>
        </p:blipFill>
        <p:spPr bwMode="auto">
          <a:xfrm>
            <a:off x="4089400" y="2765601"/>
            <a:ext cx="4826000" cy="409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View slidedocs on devices</a:t>
            </a:r>
            <a:endParaRPr lang="en-US" dirty="0"/>
          </a:p>
        </p:txBody>
      </p:sp>
      <p:sp>
        <p:nvSpPr>
          <p:cNvPr id="3" name="Text Placeholder 2"/>
          <p:cNvSpPr>
            <a:spLocks noGrp="1"/>
          </p:cNvSpPr>
          <p:nvPr>
            <p:ph type="body" idx="10"/>
          </p:nvPr>
        </p:nvSpPr>
        <p:spPr/>
        <p:txBody>
          <a:bodyPr/>
          <a:lstStyle/>
          <a:p>
            <a:r>
              <a:rPr lang="en-US" dirty="0" smtClean="0"/>
              <a:t>Slidedocs are the perfect content-density for reading and distributing on a tablet. </a:t>
            </a:r>
            <a:endParaRPr lang="en-US" dirty="0"/>
          </a:p>
        </p:txBody>
      </p:sp>
      <p:sp>
        <p:nvSpPr>
          <p:cNvPr id="4" name="Content Placeholder 3"/>
          <p:cNvSpPr>
            <a:spLocks noGrp="1"/>
          </p:cNvSpPr>
          <p:nvPr>
            <p:ph idx="1"/>
          </p:nvPr>
        </p:nvSpPr>
        <p:spPr/>
        <p:txBody>
          <a:bodyPr/>
          <a:lstStyle/>
          <a:p>
            <a:pPr lvl="2"/>
            <a:r>
              <a:rPr lang="en-US" dirty="0" smtClean="0"/>
              <a:t>There’s been a huge uptick in the adoption of tablets in business and education. Providing your material on a device lets readers interact with the content and keeps them engaged.</a:t>
            </a:r>
          </a:p>
          <a:p>
            <a:pPr lvl="2"/>
            <a:r>
              <a:rPr lang="en-US" dirty="0" smtClean="0"/>
              <a:t>It’s easy to convert presentations to devices—the 4:3 aspect ratio is a perfect fit.</a:t>
            </a:r>
          </a:p>
          <a:p>
            <a:pPr lvl="2"/>
            <a:r>
              <a:rPr lang="en-US" b="1" dirty="0" smtClean="0">
                <a:solidFill>
                  <a:schemeClr val="accent3"/>
                </a:solidFill>
              </a:rPr>
              <a:t>Duarte’s preferred tools are:</a:t>
            </a:r>
          </a:p>
          <a:p>
            <a:pPr lvl="2"/>
            <a:r>
              <a:rPr lang="en-US" b="1" u="sng" dirty="0" smtClean="0">
                <a:hlinkClick r:id="rId3"/>
              </a:rPr>
              <a:t>SlideShark</a:t>
            </a:r>
            <a:r>
              <a:rPr lang="en-US" b="1" baseline="30000" dirty="0" smtClean="0"/>
              <a:t>®</a:t>
            </a:r>
            <a:r>
              <a:rPr lang="en-US" b="1" dirty="0" smtClean="0"/>
              <a:t>: </a:t>
            </a:r>
            <a:r>
              <a:rPr lang="en-US" dirty="0" smtClean="0"/>
              <a:t>Converts PowerPoint</a:t>
            </a:r>
            <a:r>
              <a:rPr lang="en-US" baseline="30000" dirty="0" smtClean="0"/>
              <a:t>®</a:t>
            </a:r>
            <a:r>
              <a:rPr lang="en-US" dirty="0" smtClean="0"/>
              <a:t> files into navigable, interactive presentations and includes a powerful analytics engine that shows who looked at your slidedoc and how many pages they read. </a:t>
            </a:r>
          </a:p>
          <a:p>
            <a:pPr lvl="2"/>
            <a:r>
              <a:rPr lang="en-US" b="1" u="sng" dirty="0" smtClean="0">
                <a:hlinkClick r:id="rId4"/>
              </a:rPr>
              <a:t>Keynote</a:t>
            </a:r>
            <a:r>
              <a:rPr lang="en-US" b="1" baseline="30000" dirty="0" smtClean="0"/>
              <a:t>®</a:t>
            </a:r>
            <a:r>
              <a:rPr lang="en-US" b="1" dirty="0" smtClean="0"/>
              <a:t> </a:t>
            </a:r>
            <a:r>
              <a:rPr lang="en-US" dirty="0" smtClean="0"/>
              <a:t>for iPad</a:t>
            </a:r>
            <a:r>
              <a:rPr lang="en-US" baseline="30000" dirty="0" smtClean="0"/>
              <a:t>®</a:t>
            </a:r>
            <a:r>
              <a:rPr lang="en-US" dirty="0" smtClean="0"/>
              <a:t>: Converts PowerPoint</a:t>
            </a:r>
            <a:r>
              <a:rPr lang="en-US" baseline="30000" dirty="0" smtClean="0"/>
              <a:t>®</a:t>
            </a:r>
            <a:r>
              <a:rPr lang="en-US" dirty="0" smtClean="0"/>
              <a:t> files to Keynote</a:t>
            </a:r>
            <a:r>
              <a:rPr lang="en-US" baseline="30000" dirty="0" smtClean="0"/>
              <a:t>®</a:t>
            </a:r>
            <a:r>
              <a:rPr lang="en-US" dirty="0" smtClean="0"/>
              <a:t>, creates new Keynote</a:t>
            </a:r>
            <a:r>
              <a:rPr lang="en-US" baseline="30000" dirty="0" smtClean="0"/>
              <a:t>®</a:t>
            </a:r>
            <a:r>
              <a:rPr lang="en-US" dirty="0" smtClean="0"/>
              <a:t> files from scratch, and allows you </a:t>
            </a:r>
            <a:br>
              <a:rPr lang="en-US" dirty="0" smtClean="0"/>
            </a:br>
            <a:r>
              <a:rPr lang="en-US" dirty="0" smtClean="0"/>
              <a:t>to view and edit existing Keynote</a:t>
            </a:r>
            <a:r>
              <a:rPr lang="en-US" baseline="30000" dirty="0" smtClean="0"/>
              <a:t>®</a:t>
            </a:r>
            <a:r>
              <a:rPr lang="en-US" dirty="0" smtClean="0"/>
              <a:t> files. </a:t>
            </a:r>
          </a:p>
          <a:p>
            <a:pPr lvl="2"/>
            <a:r>
              <a:rPr lang="en-US" dirty="0" smtClean="0"/>
              <a:t>Tablets can be hooked up to a projector, or links to files can be sent ahead of time for your readers. I’ve even had clients load the slidedocs on iPads and send them as a gift for people to read or distribute at conferences.</a:t>
            </a:r>
          </a:p>
          <a:p>
            <a:pPr lvl="2"/>
            <a:endParaRPr lang="en-US" dirty="0"/>
          </a:p>
        </p:txBody>
      </p:sp>
      <p:sp>
        <p:nvSpPr>
          <p:cNvPr id="8" name="Text Placeholder 5"/>
          <p:cNvSpPr>
            <a:spLocks noGrp="1"/>
          </p:cNvSpPr>
          <p:nvPr>
            <p:ph type="body" sz="quarter" idx="14"/>
          </p:nvPr>
        </p:nvSpPr>
        <p:spPr/>
        <p:txBody>
          <a:bodyPr/>
          <a:lstStyle/>
          <a:p>
            <a:r>
              <a:rPr lang="en-US" dirty="0" smtClean="0"/>
              <a:t>SlideShark</a:t>
            </a:r>
            <a:r>
              <a:rPr lang="en-US" baseline="30000" dirty="0" smtClean="0"/>
              <a:t>®</a:t>
            </a:r>
            <a:r>
              <a:rPr lang="en-US" dirty="0" smtClean="0"/>
              <a:t> is a registered trademark of Brainshark, Inc. </a:t>
            </a:r>
            <a:br>
              <a:rPr lang="en-US" dirty="0" smtClean="0"/>
            </a:br>
            <a:r>
              <a:rPr lang="en-US" dirty="0" smtClean="0"/>
              <a:t>iPad</a:t>
            </a:r>
            <a:r>
              <a:rPr lang="en-US" baseline="30000" dirty="0" smtClean="0"/>
              <a:t>®</a:t>
            </a:r>
            <a:r>
              <a:rPr lang="en-US" dirty="0" smtClean="0"/>
              <a:t> is a registered trademark of Apple. All rights reserved.</a:t>
            </a:r>
            <a:endParaRPr lang="en-US" dirty="0"/>
          </a:p>
        </p:txBody>
      </p:sp>
      <p:sp>
        <p:nvSpPr>
          <p:cNvPr id="10" name="Rectangle 9"/>
          <p:cNvSpPr/>
          <p:nvPr/>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bg2"/>
                </a:solidFill>
                <a:latin typeface="+mj-lt"/>
              </a:rPr>
              <a:t>© Duarte, Inc. 2014</a:t>
            </a:r>
            <a:endParaRPr lang="en-US" sz="800" spc="0" baseline="0" dirty="0">
              <a:solidFill>
                <a:schemeClr val="bg2"/>
              </a:solidFill>
              <a:latin typeface="+mj-lt"/>
            </a:endParaRPr>
          </a:p>
        </p:txBody>
      </p:sp>
    </p:spTree>
    <p:extLst>
      <p:ext uri="{BB962C8B-B14F-4D97-AF65-F5344CB8AC3E}">
        <p14:creationId xmlns:p14="http://schemas.microsoft.com/office/powerpoint/2010/main" val="109114682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The danger of circulating</a:t>
            </a:r>
            <a:br>
              <a:rPr lang="en" dirty="0"/>
            </a:br>
            <a:r>
              <a:rPr lang="en" dirty="0"/>
              <a:t>sparse presentations</a:t>
            </a:r>
            <a:endParaRPr lang="en-US" dirty="0"/>
          </a:p>
        </p:txBody>
      </p:sp>
      <p:sp>
        <p:nvSpPr>
          <p:cNvPr id="3" name="Content Placeholder 2"/>
          <p:cNvSpPr>
            <a:spLocks noGrp="1"/>
          </p:cNvSpPr>
          <p:nvPr>
            <p:ph idx="1"/>
          </p:nvPr>
        </p:nvSpPr>
        <p:spPr/>
        <p:txBody>
          <a:bodyPr/>
          <a:lstStyle/>
          <a:p>
            <a:pPr lvl="2"/>
            <a:r>
              <a:rPr lang="en" dirty="0"/>
              <a:t>Beautiful</a:t>
            </a:r>
            <a:r>
              <a:rPr lang="en-US" dirty="0"/>
              <a:t>,</a:t>
            </a:r>
            <a:r>
              <a:rPr lang="en" dirty="0"/>
              <a:t> minimalistic</a:t>
            </a:r>
            <a:r>
              <a:rPr lang="en-US" dirty="0"/>
              <a:t>,</a:t>
            </a:r>
            <a:r>
              <a:rPr lang="en" dirty="0"/>
              <a:t> cinematic slides don’t have enough information in them to stand on their own as a document when distributed.</a:t>
            </a:r>
            <a:r>
              <a:rPr lang="en" b="1" dirty="0"/>
              <a:t> </a:t>
            </a:r>
            <a:r>
              <a:rPr lang="en" dirty="0"/>
              <a:t>In fact, when slides travel around with only an image and a handful of words, the readers have to fill in far too many blanks to </a:t>
            </a:r>
            <a:r>
              <a:rPr lang="en-US" dirty="0"/>
              <a:t>understand their meaning</a:t>
            </a:r>
            <a:r>
              <a:rPr lang="en" dirty="0"/>
              <a:t>. As you embrace simplifying slides, this is an unexpected negative side</a:t>
            </a:r>
            <a:r>
              <a:rPr lang="en-US" dirty="0"/>
              <a:t> </a:t>
            </a:r>
            <a:r>
              <a:rPr lang="en" dirty="0"/>
              <a:t>effect. </a:t>
            </a:r>
            <a:endParaRPr lang="en-US" dirty="0"/>
          </a:p>
          <a:p>
            <a:pPr lvl="2"/>
            <a:r>
              <a:rPr lang="en" dirty="0"/>
              <a:t>Slides are a backdrop for the spoken word, not rich in content themselves. Their vagueness leaves room for a recipient to make up what was said</a:t>
            </a:r>
            <a:r>
              <a:rPr lang="en-US" dirty="0"/>
              <a:t>,</a:t>
            </a:r>
            <a:r>
              <a:rPr lang="en" dirty="0"/>
              <a:t> develop inaccurate conclusions</a:t>
            </a:r>
            <a:r>
              <a:rPr lang="en-US" dirty="0"/>
              <a:t>,</a:t>
            </a:r>
            <a:r>
              <a:rPr lang="en" dirty="0"/>
              <a:t> and misconstrue the meaning.</a:t>
            </a:r>
          </a:p>
          <a:p>
            <a:pPr lvl="2"/>
            <a:r>
              <a:rPr lang="en" dirty="0"/>
              <a:t>As presentations are passed along without the presenter, important information is lost. Data is dropped that helps </a:t>
            </a:r>
            <a:r>
              <a:rPr lang="en" dirty="0" smtClean="0"/>
              <a:t>make </a:t>
            </a:r>
            <a:r>
              <a:rPr lang="en" dirty="0"/>
              <a:t>your case. </a:t>
            </a:r>
          </a:p>
          <a:p>
            <a:pPr lvl="2"/>
            <a:r>
              <a:rPr lang="en-US" dirty="0"/>
              <a:t>The same is true when</a:t>
            </a:r>
            <a:r>
              <a:rPr lang="en" dirty="0"/>
              <a:t> distributing slides on platforms like SlideShare</a:t>
            </a:r>
            <a:r>
              <a:rPr lang="en-US" dirty="0"/>
              <a:t>.</a:t>
            </a:r>
            <a:r>
              <a:rPr lang="en" dirty="0"/>
              <a:t> </a:t>
            </a:r>
            <a:r>
              <a:rPr lang="en-US" dirty="0"/>
              <a:t>T</a:t>
            </a:r>
            <a:r>
              <a:rPr lang="en" dirty="0"/>
              <a:t>he slides need to be self-explanatory and clear,</a:t>
            </a:r>
            <a:r>
              <a:rPr lang="en-US" dirty="0"/>
              <a:t> because m</a:t>
            </a:r>
            <a:r>
              <a:rPr lang="en" dirty="0"/>
              <a:t>etaphorical concepts are open to interpretation. The following case study shows how to create a slidedoc in notes view of your cinematic slides so readers know what you said to your slides</a:t>
            </a:r>
            <a:r>
              <a:rPr lang="en" dirty="0" smtClean="0"/>
              <a:t>.</a:t>
            </a:r>
            <a:endParaRPr lang="en" dirty="0"/>
          </a:p>
        </p:txBody>
      </p:sp>
      <p:grpSp>
        <p:nvGrpSpPr>
          <p:cNvPr id="29" name="Group 28"/>
          <p:cNvGrpSpPr/>
          <p:nvPr/>
        </p:nvGrpSpPr>
        <p:grpSpPr>
          <a:xfrm>
            <a:off x="6742048" y="3986916"/>
            <a:ext cx="1942371" cy="1938929"/>
            <a:chOff x="-5002935" y="4460282"/>
            <a:chExt cx="1787720" cy="1938929"/>
          </a:xfrm>
        </p:grpSpPr>
        <p:sp>
          <p:nvSpPr>
            <p:cNvPr id="30" name="TextBox 29"/>
            <p:cNvSpPr txBox="1"/>
            <p:nvPr/>
          </p:nvSpPr>
          <p:spPr>
            <a:xfrm>
              <a:off x="-5002935" y="4460282"/>
              <a:ext cx="1787720" cy="193892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If the graphic above was used alone on a slide, how would you know what was said about it? For example, are these people contributing to or pulling from this “system”? Vague metaphors can be misunderstood if they are shared without explanation.</a:t>
              </a:r>
            </a:p>
          </p:txBody>
        </p:sp>
        <p:cxnSp>
          <p:nvCxnSpPr>
            <p:cNvPr id="31" name="Straight Connector 3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887261" y="1879296"/>
            <a:ext cx="3557172" cy="2012272"/>
            <a:chOff x="4932778" y="1879296"/>
            <a:chExt cx="3557172" cy="2012272"/>
          </a:xfrm>
        </p:grpSpPr>
        <p:sp>
          <p:nvSpPr>
            <p:cNvPr id="26" name="Freeform 24"/>
            <p:cNvSpPr>
              <a:spLocks/>
            </p:cNvSpPr>
            <p:nvPr/>
          </p:nvSpPr>
          <p:spPr bwMode="auto">
            <a:xfrm rot="20411659" flipH="1">
              <a:off x="7785974" y="2635709"/>
              <a:ext cx="383983" cy="131939"/>
            </a:xfrm>
            <a:custGeom>
              <a:avLst/>
              <a:gdLst>
                <a:gd name="T0" fmla="*/ 10 w 728"/>
                <a:gd name="T1" fmla="*/ 78 h 250"/>
                <a:gd name="T2" fmla="*/ 9 w 728"/>
                <a:gd name="T3" fmla="*/ 171 h 250"/>
                <a:gd name="T4" fmla="*/ 63 w 728"/>
                <a:gd name="T5" fmla="*/ 224 h 250"/>
                <a:gd name="T6" fmla="*/ 131 w 728"/>
                <a:gd name="T7" fmla="*/ 243 h 250"/>
                <a:gd name="T8" fmla="*/ 272 w 728"/>
                <a:gd name="T9" fmla="*/ 248 h 250"/>
                <a:gd name="T10" fmla="*/ 404 w 728"/>
                <a:gd name="T11" fmla="*/ 233 h 250"/>
                <a:gd name="T12" fmla="*/ 529 w 728"/>
                <a:gd name="T13" fmla="*/ 227 h 250"/>
                <a:gd name="T14" fmla="*/ 590 w 728"/>
                <a:gd name="T15" fmla="*/ 229 h 250"/>
                <a:gd name="T16" fmla="*/ 644 w 728"/>
                <a:gd name="T17" fmla="*/ 246 h 250"/>
                <a:gd name="T18" fmla="*/ 666 w 728"/>
                <a:gd name="T19" fmla="*/ 245 h 250"/>
                <a:gd name="T20" fmla="*/ 654 w 728"/>
                <a:gd name="T21" fmla="*/ 229 h 250"/>
                <a:gd name="T22" fmla="*/ 615 w 728"/>
                <a:gd name="T23" fmla="*/ 219 h 250"/>
                <a:gd name="T24" fmla="*/ 614 w 728"/>
                <a:gd name="T25" fmla="*/ 196 h 250"/>
                <a:gd name="T26" fmla="*/ 664 w 728"/>
                <a:gd name="T27" fmla="*/ 197 h 250"/>
                <a:gd name="T28" fmla="*/ 711 w 728"/>
                <a:gd name="T29" fmla="*/ 179 h 250"/>
                <a:gd name="T30" fmla="*/ 684 w 728"/>
                <a:gd name="T31" fmla="*/ 178 h 250"/>
                <a:gd name="T32" fmla="*/ 621 w 728"/>
                <a:gd name="T33" fmla="*/ 178 h 250"/>
                <a:gd name="T34" fmla="*/ 616 w 728"/>
                <a:gd name="T35" fmla="*/ 160 h 250"/>
                <a:gd name="T36" fmla="*/ 640 w 728"/>
                <a:gd name="T37" fmla="*/ 153 h 250"/>
                <a:gd name="T38" fmla="*/ 690 w 728"/>
                <a:gd name="T39" fmla="*/ 147 h 250"/>
                <a:gd name="T40" fmla="*/ 703 w 728"/>
                <a:gd name="T41" fmla="*/ 127 h 250"/>
                <a:gd name="T42" fmla="*/ 684 w 728"/>
                <a:gd name="T43" fmla="*/ 129 h 250"/>
                <a:gd name="T44" fmla="*/ 638 w 728"/>
                <a:gd name="T45" fmla="*/ 135 h 250"/>
                <a:gd name="T46" fmla="*/ 599 w 728"/>
                <a:gd name="T47" fmla="*/ 139 h 250"/>
                <a:gd name="T48" fmla="*/ 614 w 728"/>
                <a:gd name="T49" fmla="*/ 120 h 250"/>
                <a:gd name="T50" fmla="*/ 659 w 728"/>
                <a:gd name="T51" fmla="*/ 105 h 250"/>
                <a:gd name="T52" fmla="*/ 694 w 728"/>
                <a:gd name="T53" fmla="*/ 88 h 250"/>
                <a:gd name="T54" fmla="*/ 630 w 728"/>
                <a:gd name="T55" fmla="*/ 87 h 250"/>
                <a:gd name="T56" fmla="*/ 587 w 728"/>
                <a:gd name="T57" fmla="*/ 105 h 250"/>
                <a:gd name="T58" fmla="*/ 532 w 728"/>
                <a:gd name="T59" fmla="*/ 97 h 250"/>
                <a:gd name="T60" fmla="*/ 553 w 728"/>
                <a:gd name="T61" fmla="*/ 47 h 250"/>
                <a:gd name="T62" fmla="*/ 552 w 728"/>
                <a:gd name="T63" fmla="*/ 22 h 250"/>
                <a:gd name="T64" fmla="*/ 527 w 728"/>
                <a:gd name="T65" fmla="*/ 40 h 250"/>
                <a:gd name="T66" fmla="*/ 503 w 728"/>
                <a:gd name="T67" fmla="*/ 74 h 250"/>
                <a:gd name="T68" fmla="*/ 473 w 728"/>
                <a:gd name="T69" fmla="*/ 136 h 250"/>
                <a:gd name="T70" fmla="*/ 330 w 728"/>
                <a:gd name="T71" fmla="*/ 161 h 250"/>
                <a:gd name="T72" fmla="*/ 241 w 728"/>
                <a:gd name="T73" fmla="*/ 151 h 250"/>
                <a:gd name="T74" fmla="*/ 98 w 728"/>
                <a:gd name="T75" fmla="*/ 89 h 250"/>
                <a:gd name="T76" fmla="*/ 13 w 728"/>
                <a:gd name="T77" fmla="*/ 71 h 250"/>
                <a:gd name="T78" fmla="*/ 10 w 728"/>
                <a:gd name="T79" fmla="*/ 7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250">
                  <a:moveTo>
                    <a:pt x="10" y="78"/>
                  </a:moveTo>
                  <a:cubicBezTo>
                    <a:pt x="1" y="105"/>
                    <a:pt x="0" y="145"/>
                    <a:pt x="9" y="171"/>
                  </a:cubicBezTo>
                  <a:cubicBezTo>
                    <a:pt x="21" y="204"/>
                    <a:pt x="30" y="209"/>
                    <a:pt x="63" y="224"/>
                  </a:cubicBezTo>
                  <a:cubicBezTo>
                    <a:pt x="84" y="234"/>
                    <a:pt x="108" y="239"/>
                    <a:pt x="131" y="243"/>
                  </a:cubicBezTo>
                  <a:cubicBezTo>
                    <a:pt x="178" y="250"/>
                    <a:pt x="225" y="248"/>
                    <a:pt x="272" y="248"/>
                  </a:cubicBezTo>
                  <a:cubicBezTo>
                    <a:pt x="316" y="248"/>
                    <a:pt x="361" y="237"/>
                    <a:pt x="404" y="233"/>
                  </a:cubicBezTo>
                  <a:cubicBezTo>
                    <a:pt x="446" y="229"/>
                    <a:pt x="487" y="228"/>
                    <a:pt x="529" y="227"/>
                  </a:cubicBezTo>
                  <a:cubicBezTo>
                    <a:pt x="549" y="227"/>
                    <a:pt x="572" y="221"/>
                    <a:pt x="590" y="229"/>
                  </a:cubicBezTo>
                  <a:cubicBezTo>
                    <a:pt x="608" y="237"/>
                    <a:pt x="623" y="244"/>
                    <a:pt x="644" y="246"/>
                  </a:cubicBezTo>
                  <a:cubicBezTo>
                    <a:pt x="649" y="247"/>
                    <a:pt x="663" y="250"/>
                    <a:pt x="666" y="245"/>
                  </a:cubicBezTo>
                  <a:cubicBezTo>
                    <a:pt x="669" y="239"/>
                    <a:pt x="659" y="231"/>
                    <a:pt x="654" y="229"/>
                  </a:cubicBezTo>
                  <a:cubicBezTo>
                    <a:pt x="642" y="225"/>
                    <a:pt x="626" y="226"/>
                    <a:pt x="615" y="219"/>
                  </a:cubicBezTo>
                  <a:cubicBezTo>
                    <a:pt x="584" y="200"/>
                    <a:pt x="614" y="196"/>
                    <a:pt x="614" y="196"/>
                  </a:cubicBezTo>
                  <a:cubicBezTo>
                    <a:pt x="631" y="197"/>
                    <a:pt x="647" y="197"/>
                    <a:pt x="664" y="197"/>
                  </a:cubicBezTo>
                  <a:cubicBezTo>
                    <a:pt x="669" y="197"/>
                    <a:pt x="728" y="197"/>
                    <a:pt x="711" y="179"/>
                  </a:cubicBezTo>
                  <a:cubicBezTo>
                    <a:pt x="707" y="175"/>
                    <a:pt x="690" y="178"/>
                    <a:pt x="684" y="178"/>
                  </a:cubicBezTo>
                  <a:cubicBezTo>
                    <a:pt x="665" y="178"/>
                    <a:pt x="640" y="182"/>
                    <a:pt x="621" y="178"/>
                  </a:cubicBezTo>
                  <a:cubicBezTo>
                    <a:pt x="612" y="175"/>
                    <a:pt x="604" y="169"/>
                    <a:pt x="616" y="160"/>
                  </a:cubicBezTo>
                  <a:cubicBezTo>
                    <a:pt x="622" y="156"/>
                    <a:pt x="633" y="155"/>
                    <a:pt x="640" y="153"/>
                  </a:cubicBezTo>
                  <a:cubicBezTo>
                    <a:pt x="657" y="148"/>
                    <a:pt x="674" y="150"/>
                    <a:pt x="690" y="147"/>
                  </a:cubicBezTo>
                  <a:cubicBezTo>
                    <a:pt x="700" y="145"/>
                    <a:pt x="723" y="132"/>
                    <a:pt x="703" y="127"/>
                  </a:cubicBezTo>
                  <a:cubicBezTo>
                    <a:pt x="698" y="126"/>
                    <a:pt x="689" y="129"/>
                    <a:pt x="684" y="129"/>
                  </a:cubicBezTo>
                  <a:cubicBezTo>
                    <a:pt x="669" y="131"/>
                    <a:pt x="654" y="133"/>
                    <a:pt x="638" y="135"/>
                  </a:cubicBezTo>
                  <a:cubicBezTo>
                    <a:pt x="629" y="136"/>
                    <a:pt x="608" y="143"/>
                    <a:pt x="599" y="139"/>
                  </a:cubicBezTo>
                  <a:cubicBezTo>
                    <a:pt x="583" y="132"/>
                    <a:pt x="606" y="123"/>
                    <a:pt x="614" y="120"/>
                  </a:cubicBezTo>
                  <a:cubicBezTo>
                    <a:pt x="629" y="115"/>
                    <a:pt x="644" y="110"/>
                    <a:pt x="659" y="105"/>
                  </a:cubicBezTo>
                  <a:cubicBezTo>
                    <a:pt x="665" y="103"/>
                    <a:pt x="694" y="98"/>
                    <a:pt x="694" y="88"/>
                  </a:cubicBezTo>
                  <a:cubicBezTo>
                    <a:pt x="694" y="61"/>
                    <a:pt x="639" y="82"/>
                    <a:pt x="630" y="87"/>
                  </a:cubicBezTo>
                  <a:cubicBezTo>
                    <a:pt x="616" y="93"/>
                    <a:pt x="602" y="101"/>
                    <a:pt x="587" y="105"/>
                  </a:cubicBezTo>
                  <a:cubicBezTo>
                    <a:pt x="558" y="113"/>
                    <a:pt x="539" y="114"/>
                    <a:pt x="532" y="97"/>
                  </a:cubicBezTo>
                  <a:cubicBezTo>
                    <a:pt x="525" y="80"/>
                    <a:pt x="544" y="60"/>
                    <a:pt x="553" y="47"/>
                  </a:cubicBezTo>
                  <a:cubicBezTo>
                    <a:pt x="558" y="38"/>
                    <a:pt x="569" y="22"/>
                    <a:pt x="552" y="22"/>
                  </a:cubicBezTo>
                  <a:cubicBezTo>
                    <a:pt x="544" y="22"/>
                    <a:pt x="532" y="34"/>
                    <a:pt x="527" y="40"/>
                  </a:cubicBezTo>
                  <a:cubicBezTo>
                    <a:pt x="518" y="51"/>
                    <a:pt x="510" y="62"/>
                    <a:pt x="503" y="74"/>
                  </a:cubicBezTo>
                  <a:cubicBezTo>
                    <a:pt x="492" y="95"/>
                    <a:pt x="488" y="117"/>
                    <a:pt x="473" y="136"/>
                  </a:cubicBezTo>
                  <a:cubicBezTo>
                    <a:pt x="440" y="178"/>
                    <a:pt x="377" y="163"/>
                    <a:pt x="330" y="161"/>
                  </a:cubicBezTo>
                  <a:cubicBezTo>
                    <a:pt x="300" y="159"/>
                    <a:pt x="270" y="157"/>
                    <a:pt x="241" y="151"/>
                  </a:cubicBezTo>
                  <a:cubicBezTo>
                    <a:pt x="189" y="141"/>
                    <a:pt x="141" y="120"/>
                    <a:pt x="98" y="89"/>
                  </a:cubicBezTo>
                  <a:cubicBezTo>
                    <a:pt x="62" y="63"/>
                    <a:pt x="42" y="0"/>
                    <a:pt x="13" y="71"/>
                  </a:cubicBezTo>
                  <a:cubicBezTo>
                    <a:pt x="12" y="73"/>
                    <a:pt x="11" y="76"/>
                    <a:pt x="10" y="78"/>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2"/>
            <p:cNvSpPr>
              <a:spLocks/>
            </p:cNvSpPr>
            <p:nvPr/>
          </p:nvSpPr>
          <p:spPr bwMode="auto">
            <a:xfrm rot="1232972">
              <a:off x="5229337" y="2716887"/>
              <a:ext cx="599073" cy="191644"/>
            </a:xfrm>
            <a:custGeom>
              <a:avLst/>
              <a:gdLst>
                <a:gd name="T0" fmla="*/ 46 w 1019"/>
                <a:gd name="T1" fmla="*/ 215 h 326"/>
                <a:gd name="T2" fmla="*/ 6 w 1019"/>
                <a:gd name="T3" fmla="*/ 144 h 326"/>
                <a:gd name="T4" fmla="*/ 28 w 1019"/>
                <a:gd name="T5" fmla="*/ 71 h 326"/>
                <a:gd name="T6" fmla="*/ 47 w 1019"/>
                <a:gd name="T7" fmla="*/ 0 h 326"/>
                <a:gd name="T8" fmla="*/ 248 w 1019"/>
                <a:gd name="T9" fmla="*/ 159 h 326"/>
                <a:gd name="T10" fmla="*/ 642 w 1019"/>
                <a:gd name="T11" fmla="*/ 205 h 326"/>
                <a:gd name="T12" fmla="*/ 676 w 1019"/>
                <a:gd name="T13" fmla="*/ 171 h 326"/>
                <a:gd name="T14" fmla="*/ 717 w 1019"/>
                <a:gd name="T15" fmla="*/ 89 h 326"/>
                <a:gd name="T16" fmla="*/ 749 w 1019"/>
                <a:gd name="T17" fmla="*/ 43 h 326"/>
                <a:gd name="T18" fmla="*/ 783 w 1019"/>
                <a:gd name="T19" fmla="*/ 18 h 326"/>
                <a:gd name="T20" fmla="*/ 783 w 1019"/>
                <a:gd name="T21" fmla="*/ 51 h 326"/>
                <a:gd name="T22" fmla="*/ 756 w 1019"/>
                <a:gd name="T23" fmla="*/ 119 h 326"/>
                <a:gd name="T24" fmla="*/ 829 w 1019"/>
                <a:gd name="T25" fmla="*/ 129 h 326"/>
                <a:gd name="T26" fmla="*/ 888 w 1019"/>
                <a:gd name="T27" fmla="*/ 105 h 326"/>
                <a:gd name="T28" fmla="*/ 974 w 1019"/>
                <a:gd name="T29" fmla="*/ 107 h 326"/>
                <a:gd name="T30" fmla="*/ 926 w 1019"/>
                <a:gd name="T31" fmla="*/ 129 h 326"/>
                <a:gd name="T32" fmla="*/ 866 w 1019"/>
                <a:gd name="T33" fmla="*/ 151 h 326"/>
                <a:gd name="T34" fmla="*/ 846 w 1019"/>
                <a:gd name="T35" fmla="*/ 176 h 326"/>
                <a:gd name="T36" fmla="*/ 898 w 1019"/>
                <a:gd name="T37" fmla="*/ 170 h 326"/>
                <a:gd name="T38" fmla="*/ 961 w 1019"/>
                <a:gd name="T39" fmla="*/ 162 h 326"/>
                <a:gd name="T40" fmla="*/ 985 w 1019"/>
                <a:gd name="T41" fmla="*/ 159 h 326"/>
                <a:gd name="T42" fmla="*/ 969 w 1019"/>
                <a:gd name="T43" fmla="*/ 186 h 326"/>
                <a:gd name="T44" fmla="*/ 901 w 1019"/>
                <a:gd name="T45" fmla="*/ 194 h 326"/>
                <a:gd name="T46" fmla="*/ 868 w 1019"/>
                <a:gd name="T47" fmla="*/ 204 h 326"/>
                <a:gd name="T48" fmla="*/ 876 w 1019"/>
                <a:gd name="T49" fmla="*/ 227 h 326"/>
                <a:gd name="T50" fmla="*/ 960 w 1019"/>
                <a:gd name="T51" fmla="*/ 227 h 326"/>
                <a:gd name="T52" fmla="*/ 997 w 1019"/>
                <a:gd name="T53" fmla="*/ 230 h 326"/>
                <a:gd name="T54" fmla="*/ 933 w 1019"/>
                <a:gd name="T55" fmla="*/ 253 h 326"/>
                <a:gd name="T56" fmla="*/ 866 w 1019"/>
                <a:gd name="T57" fmla="*/ 252 h 326"/>
                <a:gd name="T58" fmla="*/ 867 w 1019"/>
                <a:gd name="T59" fmla="*/ 283 h 326"/>
                <a:gd name="T60" fmla="*/ 919 w 1019"/>
                <a:gd name="T61" fmla="*/ 297 h 326"/>
                <a:gd name="T62" fmla="*/ 936 w 1019"/>
                <a:gd name="T63" fmla="*/ 318 h 326"/>
                <a:gd name="T64" fmla="*/ 906 w 1019"/>
                <a:gd name="T65" fmla="*/ 320 h 326"/>
                <a:gd name="T66" fmla="*/ 834 w 1019"/>
                <a:gd name="T67" fmla="*/ 297 h 326"/>
                <a:gd name="T68" fmla="*/ 752 w 1019"/>
                <a:gd name="T69" fmla="*/ 295 h 326"/>
                <a:gd name="T70" fmla="*/ 575 w 1019"/>
                <a:gd name="T71" fmla="*/ 300 h 326"/>
                <a:gd name="T72" fmla="*/ 406 w 1019"/>
                <a:gd name="T73" fmla="*/ 322 h 326"/>
                <a:gd name="T74" fmla="*/ 216 w 1019"/>
                <a:gd name="T75" fmla="*/ 316 h 326"/>
                <a:gd name="T76" fmla="*/ 121 w 1019"/>
                <a:gd name="T77" fmla="*/ 285 h 326"/>
                <a:gd name="T78" fmla="*/ 46 w 1019"/>
                <a:gd name="T79" fmla="*/ 21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9" h="326">
                  <a:moveTo>
                    <a:pt x="46" y="215"/>
                  </a:moveTo>
                  <a:cubicBezTo>
                    <a:pt x="22" y="189"/>
                    <a:pt x="0" y="183"/>
                    <a:pt x="6" y="144"/>
                  </a:cubicBezTo>
                  <a:cubicBezTo>
                    <a:pt x="10" y="118"/>
                    <a:pt x="21" y="95"/>
                    <a:pt x="28" y="71"/>
                  </a:cubicBezTo>
                  <a:cubicBezTo>
                    <a:pt x="30" y="64"/>
                    <a:pt x="52" y="4"/>
                    <a:pt x="47" y="0"/>
                  </a:cubicBezTo>
                  <a:cubicBezTo>
                    <a:pt x="47" y="0"/>
                    <a:pt x="199" y="149"/>
                    <a:pt x="248" y="159"/>
                  </a:cubicBezTo>
                  <a:cubicBezTo>
                    <a:pt x="297" y="170"/>
                    <a:pt x="358" y="217"/>
                    <a:pt x="642" y="205"/>
                  </a:cubicBezTo>
                  <a:cubicBezTo>
                    <a:pt x="652" y="204"/>
                    <a:pt x="671" y="178"/>
                    <a:pt x="676" y="171"/>
                  </a:cubicBezTo>
                  <a:cubicBezTo>
                    <a:pt x="696" y="146"/>
                    <a:pt x="702" y="116"/>
                    <a:pt x="717" y="89"/>
                  </a:cubicBezTo>
                  <a:cubicBezTo>
                    <a:pt x="726" y="72"/>
                    <a:pt x="737" y="57"/>
                    <a:pt x="749" y="43"/>
                  </a:cubicBezTo>
                  <a:cubicBezTo>
                    <a:pt x="756" y="35"/>
                    <a:pt x="771" y="18"/>
                    <a:pt x="783" y="18"/>
                  </a:cubicBezTo>
                  <a:cubicBezTo>
                    <a:pt x="805" y="18"/>
                    <a:pt x="790" y="39"/>
                    <a:pt x="783" y="51"/>
                  </a:cubicBezTo>
                  <a:cubicBezTo>
                    <a:pt x="772" y="69"/>
                    <a:pt x="747" y="95"/>
                    <a:pt x="756" y="119"/>
                  </a:cubicBezTo>
                  <a:cubicBezTo>
                    <a:pt x="764" y="142"/>
                    <a:pt x="791" y="140"/>
                    <a:pt x="829" y="129"/>
                  </a:cubicBezTo>
                  <a:cubicBezTo>
                    <a:pt x="849" y="124"/>
                    <a:pt x="868" y="114"/>
                    <a:pt x="888" y="105"/>
                  </a:cubicBezTo>
                  <a:cubicBezTo>
                    <a:pt x="899" y="99"/>
                    <a:pt x="973" y="71"/>
                    <a:pt x="974" y="107"/>
                  </a:cubicBezTo>
                  <a:cubicBezTo>
                    <a:pt x="974" y="120"/>
                    <a:pt x="935" y="127"/>
                    <a:pt x="926" y="129"/>
                  </a:cubicBezTo>
                  <a:cubicBezTo>
                    <a:pt x="906" y="136"/>
                    <a:pt x="886" y="143"/>
                    <a:pt x="866" y="151"/>
                  </a:cubicBezTo>
                  <a:cubicBezTo>
                    <a:pt x="855" y="155"/>
                    <a:pt x="825" y="167"/>
                    <a:pt x="846" y="176"/>
                  </a:cubicBezTo>
                  <a:cubicBezTo>
                    <a:pt x="857" y="181"/>
                    <a:pt x="886" y="172"/>
                    <a:pt x="898" y="170"/>
                  </a:cubicBezTo>
                  <a:cubicBezTo>
                    <a:pt x="919" y="168"/>
                    <a:pt x="940" y="165"/>
                    <a:pt x="961" y="162"/>
                  </a:cubicBezTo>
                  <a:cubicBezTo>
                    <a:pt x="967" y="162"/>
                    <a:pt x="979" y="157"/>
                    <a:pt x="985" y="159"/>
                  </a:cubicBezTo>
                  <a:cubicBezTo>
                    <a:pt x="1013" y="167"/>
                    <a:pt x="982" y="184"/>
                    <a:pt x="969" y="186"/>
                  </a:cubicBezTo>
                  <a:cubicBezTo>
                    <a:pt x="946" y="190"/>
                    <a:pt x="924" y="188"/>
                    <a:pt x="901" y="194"/>
                  </a:cubicBezTo>
                  <a:cubicBezTo>
                    <a:pt x="892" y="197"/>
                    <a:pt x="876" y="198"/>
                    <a:pt x="868" y="204"/>
                  </a:cubicBezTo>
                  <a:cubicBezTo>
                    <a:pt x="852" y="216"/>
                    <a:pt x="863" y="225"/>
                    <a:pt x="876" y="227"/>
                  </a:cubicBezTo>
                  <a:cubicBezTo>
                    <a:pt x="901" y="233"/>
                    <a:pt x="934" y="227"/>
                    <a:pt x="960" y="227"/>
                  </a:cubicBezTo>
                  <a:cubicBezTo>
                    <a:pt x="968" y="227"/>
                    <a:pt x="991" y="224"/>
                    <a:pt x="997" y="230"/>
                  </a:cubicBezTo>
                  <a:cubicBezTo>
                    <a:pt x="1019" y="253"/>
                    <a:pt x="940" y="253"/>
                    <a:pt x="933" y="253"/>
                  </a:cubicBezTo>
                  <a:cubicBezTo>
                    <a:pt x="911" y="253"/>
                    <a:pt x="888" y="253"/>
                    <a:pt x="866" y="252"/>
                  </a:cubicBezTo>
                  <a:cubicBezTo>
                    <a:pt x="866" y="252"/>
                    <a:pt x="826" y="257"/>
                    <a:pt x="867" y="283"/>
                  </a:cubicBezTo>
                  <a:cubicBezTo>
                    <a:pt x="883" y="293"/>
                    <a:pt x="903" y="292"/>
                    <a:pt x="919" y="297"/>
                  </a:cubicBezTo>
                  <a:cubicBezTo>
                    <a:pt x="926" y="299"/>
                    <a:pt x="940" y="310"/>
                    <a:pt x="936" y="318"/>
                  </a:cubicBezTo>
                  <a:cubicBezTo>
                    <a:pt x="932" y="325"/>
                    <a:pt x="913" y="321"/>
                    <a:pt x="906" y="320"/>
                  </a:cubicBezTo>
                  <a:cubicBezTo>
                    <a:pt x="878" y="317"/>
                    <a:pt x="858" y="308"/>
                    <a:pt x="834" y="297"/>
                  </a:cubicBezTo>
                  <a:cubicBezTo>
                    <a:pt x="809" y="286"/>
                    <a:pt x="778" y="294"/>
                    <a:pt x="752" y="295"/>
                  </a:cubicBezTo>
                  <a:cubicBezTo>
                    <a:pt x="693" y="295"/>
                    <a:pt x="634" y="292"/>
                    <a:pt x="575" y="300"/>
                  </a:cubicBezTo>
                  <a:cubicBezTo>
                    <a:pt x="519" y="308"/>
                    <a:pt x="463" y="322"/>
                    <a:pt x="406" y="322"/>
                  </a:cubicBezTo>
                  <a:cubicBezTo>
                    <a:pt x="342" y="322"/>
                    <a:pt x="279" y="326"/>
                    <a:pt x="216" y="316"/>
                  </a:cubicBezTo>
                  <a:cubicBezTo>
                    <a:pt x="183" y="310"/>
                    <a:pt x="150" y="302"/>
                    <a:pt x="121" y="285"/>
                  </a:cubicBezTo>
                  <a:cubicBezTo>
                    <a:pt x="91" y="268"/>
                    <a:pt x="69" y="241"/>
                    <a:pt x="46" y="215"/>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5842985" y="2892378"/>
              <a:ext cx="505135" cy="236386"/>
            </a:xfrm>
            <a:custGeom>
              <a:avLst/>
              <a:gdLst>
                <a:gd name="T0" fmla="*/ 140 w 152"/>
                <a:gd name="T1" fmla="*/ 71 h 71"/>
                <a:gd name="T2" fmla="*/ 137 w 152"/>
                <a:gd name="T3" fmla="*/ 71 h 71"/>
                <a:gd name="T4" fmla="*/ 7 w 152"/>
                <a:gd name="T5" fmla="*/ 21 h 71"/>
                <a:gd name="T6" fmla="*/ 2 w 152"/>
                <a:gd name="T7" fmla="*/ 8 h 71"/>
                <a:gd name="T8" fmla="*/ 15 w 152"/>
                <a:gd name="T9" fmla="*/ 2 h 71"/>
                <a:gd name="T10" fmla="*/ 144 w 152"/>
                <a:gd name="T11" fmla="*/ 52 h 71"/>
                <a:gd name="T12" fmla="*/ 150 w 152"/>
                <a:gd name="T13" fmla="*/ 65 h 71"/>
                <a:gd name="T14" fmla="*/ 140 w 1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71">
                  <a:moveTo>
                    <a:pt x="140" y="71"/>
                  </a:moveTo>
                  <a:cubicBezTo>
                    <a:pt x="139" y="71"/>
                    <a:pt x="138" y="71"/>
                    <a:pt x="137" y="71"/>
                  </a:cubicBezTo>
                  <a:cubicBezTo>
                    <a:pt x="7" y="21"/>
                    <a:pt x="7" y="21"/>
                    <a:pt x="7" y="21"/>
                  </a:cubicBezTo>
                  <a:cubicBezTo>
                    <a:pt x="2" y="19"/>
                    <a:pt x="0" y="13"/>
                    <a:pt x="2" y="8"/>
                  </a:cubicBezTo>
                  <a:cubicBezTo>
                    <a:pt x="4" y="2"/>
                    <a:pt x="9" y="0"/>
                    <a:pt x="15" y="2"/>
                  </a:cubicBezTo>
                  <a:cubicBezTo>
                    <a:pt x="144" y="52"/>
                    <a:pt x="144" y="52"/>
                    <a:pt x="144" y="52"/>
                  </a:cubicBezTo>
                  <a:cubicBezTo>
                    <a:pt x="149" y="54"/>
                    <a:pt x="152" y="60"/>
                    <a:pt x="150" y="65"/>
                  </a:cubicBezTo>
                  <a:cubicBezTo>
                    <a:pt x="148" y="69"/>
                    <a:pt x="144" y="71"/>
                    <a:pt x="140" y="71"/>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1"/>
            <p:cNvSpPr>
              <a:spLocks/>
            </p:cNvSpPr>
            <p:nvPr/>
          </p:nvSpPr>
          <p:spPr bwMode="auto">
            <a:xfrm>
              <a:off x="6294652" y="2457597"/>
              <a:ext cx="651469" cy="291261"/>
            </a:xfrm>
            <a:custGeom>
              <a:avLst/>
              <a:gdLst>
                <a:gd name="T0" fmla="*/ 184 w 196"/>
                <a:gd name="T1" fmla="*/ 88 h 88"/>
                <a:gd name="T2" fmla="*/ 181 w 196"/>
                <a:gd name="T3" fmla="*/ 88 h 88"/>
                <a:gd name="T4" fmla="*/ 8 w 196"/>
                <a:gd name="T5" fmla="*/ 21 h 88"/>
                <a:gd name="T6" fmla="*/ 2 w 196"/>
                <a:gd name="T7" fmla="*/ 8 h 88"/>
                <a:gd name="T8" fmla="*/ 15 w 196"/>
                <a:gd name="T9" fmla="*/ 2 h 88"/>
                <a:gd name="T10" fmla="*/ 188 w 196"/>
                <a:gd name="T11" fmla="*/ 69 h 88"/>
                <a:gd name="T12" fmla="*/ 194 w 196"/>
                <a:gd name="T13" fmla="*/ 82 h 88"/>
                <a:gd name="T14" fmla="*/ 184 w 196"/>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88">
                  <a:moveTo>
                    <a:pt x="184" y="88"/>
                  </a:moveTo>
                  <a:cubicBezTo>
                    <a:pt x="183" y="88"/>
                    <a:pt x="182" y="88"/>
                    <a:pt x="181" y="88"/>
                  </a:cubicBezTo>
                  <a:cubicBezTo>
                    <a:pt x="8" y="21"/>
                    <a:pt x="8" y="21"/>
                    <a:pt x="8" y="21"/>
                  </a:cubicBezTo>
                  <a:cubicBezTo>
                    <a:pt x="3" y="19"/>
                    <a:pt x="0" y="13"/>
                    <a:pt x="2" y="8"/>
                  </a:cubicBezTo>
                  <a:cubicBezTo>
                    <a:pt x="4" y="3"/>
                    <a:pt x="10" y="0"/>
                    <a:pt x="15" y="2"/>
                  </a:cubicBezTo>
                  <a:cubicBezTo>
                    <a:pt x="188" y="69"/>
                    <a:pt x="188" y="69"/>
                    <a:pt x="188" y="69"/>
                  </a:cubicBezTo>
                  <a:cubicBezTo>
                    <a:pt x="193" y="71"/>
                    <a:pt x="196" y="77"/>
                    <a:pt x="194" y="82"/>
                  </a:cubicBezTo>
                  <a:cubicBezTo>
                    <a:pt x="192" y="86"/>
                    <a:pt x="188" y="88"/>
                    <a:pt x="184" y="88"/>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2"/>
            <p:cNvSpPr>
              <a:spLocks/>
            </p:cNvSpPr>
            <p:nvPr/>
          </p:nvSpPr>
          <p:spPr bwMode="auto">
            <a:xfrm>
              <a:off x="6540887" y="2895192"/>
              <a:ext cx="651469" cy="296889"/>
            </a:xfrm>
            <a:custGeom>
              <a:avLst/>
              <a:gdLst>
                <a:gd name="T0" fmla="*/ 185 w 196"/>
                <a:gd name="T1" fmla="*/ 89 h 89"/>
                <a:gd name="T2" fmla="*/ 181 w 196"/>
                <a:gd name="T3" fmla="*/ 88 h 89"/>
                <a:gd name="T4" fmla="*/ 8 w 196"/>
                <a:gd name="T5" fmla="*/ 21 h 89"/>
                <a:gd name="T6" fmla="*/ 2 w 196"/>
                <a:gd name="T7" fmla="*/ 8 h 89"/>
                <a:gd name="T8" fmla="*/ 15 w 196"/>
                <a:gd name="T9" fmla="*/ 2 h 89"/>
                <a:gd name="T10" fmla="*/ 188 w 196"/>
                <a:gd name="T11" fmla="*/ 70 h 89"/>
                <a:gd name="T12" fmla="*/ 194 w 196"/>
                <a:gd name="T13" fmla="*/ 82 h 89"/>
                <a:gd name="T14" fmla="*/ 185 w 196"/>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89">
                  <a:moveTo>
                    <a:pt x="185" y="89"/>
                  </a:moveTo>
                  <a:cubicBezTo>
                    <a:pt x="183" y="89"/>
                    <a:pt x="182" y="89"/>
                    <a:pt x="181" y="88"/>
                  </a:cubicBezTo>
                  <a:cubicBezTo>
                    <a:pt x="8" y="21"/>
                    <a:pt x="8" y="21"/>
                    <a:pt x="8" y="21"/>
                  </a:cubicBezTo>
                  <a:cubicBezTo>
                    <a:pt x="3" y="19"/>
                    <a:pt x="0" y="13"/>
                    <a:pt x="2" y="8"/>
                  </a:cubicBezTo>
                  <a:cubicBezTo>
                    <a:pt x="4" y="3"/>
                    <a:pt x="10" y="0"/>
                    <a:pt x="15" y="2"/>
                  </a:cubicBezTo>
                  <a:cubicBezTo>
                    <a:pt x="188" y="70"/>
                    <a:pt x="188" y="70"/>
                    <a:pt x="188" y="70"/>
                  </a:cubicBezTo>
                  <a:cubicBezTo>
                    <a:pt x="193" y="72"/>
                    <a:pt x="196" y="77"/>
                    <a:pt x="194" y="82"/>
                  </a:cubicBezTo>
                  <a:cubicBezTo>
                    <a:pt x="192" y="86"/>
                    <a:pt x="189" y="89"/>
                    <a:pt x="185" y="89"/>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p:nvSpPr>
          <p:spPr bwMode="auto">
            <a:xfrm>
              <a:off x="7138888" y="2516693"/>
              <a:ext cx="519205" cy="243421"/>
            </a:xfrm>
            <a:custGeom>
              <a:avLst/>
              <a:gdLst>
                <a:gd name="T0" fmla="*/ 145 w 156"/>
                <a:gd name="T1" fmla="*/ 73 h 73"/>
                <a:gd name="T2" fmla="*/ 141 w 156"/>
                <a:gd name="T3" fmla="*/ 73 h 73"/>
                <a:gd name="T4" fmla="*/ 8 w 156"/>
                <a:gd name="T5" fmla="*/ 21 h 73"/>
                <a:gd name="T6" fmla="*/ 2 w 156"/>
                <a:gd name="T7" fmla="*/ 8 h 73"/>
                <a:gd name="T8" fmla="*/ 15 w 156"/>
                <a:gd name="T9" fmla="*/ 2 h 73"/>
                <a:gd name="T10" fmla="*/ 148 w 156"/>
                <a:gd name="T11" fmla="*/ 54 h 73"/>
                <a:gd name="T12" fmla="*/ 154 w 156"/>
                <a:gd name="T13" fmla="*/ 67 h 73"/>
                <a:gd name="T14" fmla="*/ 145 w 156"/>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73">
                  <a:moveTo>
                    <a:pt x="145" y="73"/>
                  </a:moveTo>
                  <a:cubicBezTo>
                    <a:pt x="143" y="73"/>
                    <a:pt x="142" y="73"/>
                    <a:pt x="141" y="73"/>
                  </a:cubicBezTo>
                  <a:cubicBezTo>
                    <a:pt x="8" y="21"/>
                    <a:pt x="8" y="21"/>
                    <a:pt x="8" y="21"/>
                  </a:cubicBezTo>
                  <a:cubicBezTo>
                    <a:pt x="3" y="19"/>
                    <a:pt x="0" y="13"/>
                    <a:pt x="2" y="8"/>
                  </a:cubicBezTo>
                  <a:cubicBezTo>
                    <a:pt x="4" y="3"/>
                    <a:pt x="10" y="0"/>
                    <a:pt x="15" y="2"/>
                  </a:cubicBezTo>
                  <a:cubicBezTo>
                    <a:pt x="148" y="54"/>
                    <a:pt x="148" y="54"/>
                    <a:pt x="148" y="54"/>
                  </a:cubicBezTo>
                  <a:cubicBezTo>
                    <a:pt x="153" y="56"/>
                    <a:pt x="156" y="62"/>
                    <a:pt x="154" y="67"/>
                  </a:cubicBezTo>
                  <a:cubicBezTo>
                    <a:pt x="152" y="71"/>
                    <a:pt x="149" y="73"/>
                    <a:pt x="145" y="73"/>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p:cNvSpPr>
            <p:nvPr/>
          </p:nvSpPr>
          <p:spPr bwMode="auto">
            <a:xfrm>
              <a:off x="5876755" y="2045329"/>
              <a:ext cx="1761639" cy="1518216"/>
            </a:xfrm>
            <a:custGeom>
              <a:avLst/>
              <a:gdLst>
                <a:gd name="T0" fmla="*/ 147 w 530"/>
                <a:gd name="T1" fmla="*/ 457 h 457"/>
                <a:gd name="T2" fmla="*/ 143 w 530"/>
                <a:gd name="T3" fmla="*/ 456 h 457"/>
                <a:gd name="T4" fmla="*/ 6 w 530"/>
                <a:gd name="T5" fmla="*/ 403 h 457"/>
                <a:gd name="T6" fmla="*/ 0 w 530"/>
                <a:gd name="T7" fmla="*/ 395 h 457"/>
                <a:gd name="T8" fmla="*/ 5 w 530"/>
                <a:gd name="T9" fmla="*/ 385 h 457"/>
                <a:gd name="T10" fmla="*/ 497 w 530"/>
                <a:gd name="T11" fmla="*/ 75 h 457"/>
                <a:gd name="T12" fmla="*/ 352 w 530"/>
                <a:gd name="T13" fmla="*/ 20 h 457"/>
                <a:gd name="T14" fmla="*/ 346 w 530"/>
                <a:gd name="T15" fmla="*/ 8 h 457"/>
                <a:gd name="T16" fmla="*/ 359 w 530"/>
                <a:gd name="T17" fmla="*/ 2 h 457"/>
                <a:gd name="T18" fmla="*/ 523 w 530"/>
                <a:gd name="T19" fmla="*/ 63 h 457"/>
                <a:gd name="T20" fmla="*/ 529 w 530"/>
                <a:gd name="T21" fmla="*/ 71 h 457"/>
                <a:gd name="T22" fmla="*/ 525 w 530"/>
                <a:gd name="T23" fmla="*/ 81 h 457"/>
                <a:gd name="T24" fmla="*/ 32 w 530"/>
                <a:gd name="T25" fmla="*/ 392 h 457"/>
                <a:gd name="T26" fmla="*/ 150 w 530"/>
                <a:gd name="T27" fmla="*/ 438 h 457"/>
                <a:gd name="T28" fmla="*/ 156 w 530"/>
                <a:gd name="T29" fmla="*/ 451 h 457"/>
                <a:gd name="T30" fmla="*/ 147 w 530"/>
                <a:gd name="T31"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0" h="457">
                  <a:moveTo>
                    <a:pt x="147" y="457"/>
                  </a:moveTo>
                  <a:cubicBezTo>
                    <a:pt x="146" y="457"/>
                    <a:pt x="144" y="457"/>
                    <a:pt x="143" y="456"/>
                  </a:cubicBezTo>
                  <a:cubicBezTo>
                    <a:pt x="6" y="403"/>
                    <a:pt x="6" y="403"/>
                    <a:pt x="6" y="403"/>
                  </a:cubicBezTo>
                  <a:cubicBezTo>
                    <a:pt x="3" y="402"/>
                    <a:pt x="1" y="398"/>
                    <a:pt x="0" y="395"/>
                  </a:cubicBezTo>
                  <a:cubicBezTo>
                    <a:pt x="0" y="391"/>
                    <a:pt x="2" y="387"/>
                    <a:pt x="5" y="385"/>
                  </a:cubicBezTo>
                  <a:cubicBezTo>
                    <a:pt x="497" y="75"/>
                    <a:pt x="497" y="75"/>
                    <a:pt x="497" y="75"/>
                  </a:cubicBezTo>
                  <a:cubicBezTo>
                    <a:pt x="352" y="20"/>
                    <a:pt x="352" y="20"/>
                    <a:pt x="352" y="20"/>
                  </a:cubicBezTo>
                  <a:cubicBezTo>
                    <a:pt x="347" y="18"/>
                    <a:pt x="344" y="13"/>
                    <a:pt x="346" y="8"/>
                  </a:cubicBezTo>
                  <a:cubicBezTo>
                    <a:pt x="348" y="2"/>
                    <a:pt x="354" y="0"/>
                    <a:pt x="359" y="2"/>
                  </a:cubicBezTo>
                  <a:cubicBezTo>
                    <a:pt x="523" y="63"/>
                    <a:pt x="523" y="63"/>
                    <a:pt x="523" y="63"/>
                  </a:cubicBezTo>
                  <a:cubicBezTo>
                    <a:pt x="526" y="64"/>
                    <a:pt x="529" y="68"/>
                    <a:pt x="529" y="71"/>
                  </a:cubicBezTo>
                  <a:cubicBezTo>
                    <a:pt x="530" y="75"/>
                    <a:pt x="528" y="79"/>
                    <a:pt x="525" y="81"/>
                  </a:cubicBezTo>
                  <a:cubicBezTo>
                    <a:pt x="32" y="392"/>
                    <a:pt x="32" y="392"/>
                    <a:pt x="32" y="392"/>
                  </a:cubicBezTo>
                  <a:cubicBezTo>
                    <a:pt x="150" y="438"/>
                    <a:pt x="150" y="438"/>
                    <a:pt x="150" y="438"/>
                  </a:cubicBezTo>
                  <a:cubicBezTo>
                    <a:pt x="156" y="440"/>
                    <a:pt x="158" y="445"/>
                    <a:pt x="156" y="451"/>
                  </a:cubicBezTo>
                  <a:cubicBezTo>
                    <a:pt x="155" y="455"/>
                    <a:pt x="151" y="457"/>
                    <a:pt x="147" y="457"/>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1"/>
            <p:cNvSpPr>
              <a:spLocks noChangeArrowheads="1"/>
            </p:cNvSpPr>
            <p:nvPr/>
          </p:nvSpPr>
          <p:spPr bwMode="auto">
            <a:xfrm>
              <a:off x="5467300" y="2665842"/>
              <a:ext cx="409455" cy="408047"/>
            </a:xfrm>
            <a:prstGeom prst="ellipse">
              <a:avLst/>
            </a:pr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2"/>
            <p:cNvSpPr>
              <a:spLocks noChangeArrowheads="1"/>
            </p:cNvSpPr>
            <p:nvPr/>
          </p:nvSpPr>
          <p:spPr bwMode="auto">
            <a:xfrm>
              <a:off x="6853255" y="1879296"/>
              <a:ext cx="409455" cy="405233"/>
            </a:xfrm>
            <a:prstGeom prst="ellipse">
              <a:avLst/>
            </a:pr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Oval 12"/>
            <p:cNvSpPr>
              <a:spLocks noChangeArrowheads="1"/>
            </p:cNvSpPr>
            <p:nvPr/>
          </p:nvSpPr>
          <p:spPr bwMode="auto">
            <a:xfrm>
              <a:off x="7619301" y="2546241"/>
              <a:ext cx="409455" cy="405233"/>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9" name="Oval 13"/>
            <p:cNvSpPr>
              <a:spLocks noChangeArrowheads="1"/>
            </p:cNvSpPr>
            <p:nvPr/>
          </p:nvSpPr>
          <p:spPr bwMode="auto">
            <a:xfrm>
              <a:off x="6158167" y="3327159"/>
              <a:ext cx="409455" cy="406640"/>
            </a:xfrm>
            <a:prstGeom prst="ellipse">
              <a:avLst/>
            </a:pr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Oval 14"/>
            <p:cNvSpPr>
              <a:spLocks noChangeArrowheads="1"/>
            </p:cNvSpPr>
            <p:nvPr/>
          </p:nvSpPr>
          <p:spPr bwMode="auto">
            <a:xfrm>
              <a:off x="6796972" y="2945846"/>
              <a:ext cx="409455" cy="408047"/>
            </a:xfrm>
            <a:prstGeom prst="ellipse">
              <a:avLst/>
            </a:pr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14"/>
            <p:cNvSpPr>
              <a:spLocks noChangeArrowheads="1"/>
            </p:cNvSpPr>
            <p:nvPr/>
          </p:nvSpPr>
          <p:spPr bwMode="auto">
            <a:xfrm>
              <a:off x="5953439" y="2175668"/>
              <a:ext cx="409455" cy="408047"/>
            </a:xfrm>
            <a:prstGeom prst="ellipse">
              <a:avLst/>
            </a:prstGeom>
            <a:solidFill>
              <a:srgbClr val="369E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1"/>
            <p:cNvSpPr>
              <a:spLocks/>
            </p:cNvSpPr>
            <p:nvPr/>
          </p:nvSpPr>
          <p:spPr bwMode="auto">
            <a:xfrm>
              <a:off x="4932778" y="2411178"/>
              <a:ext cx="859952" cy="1480390"/>
            </a:xfrm>
            <a:custGeom>
              <a:avLst/>
              <a:gdLst>
                <a:gd name="T0" fmla="*/ 1654 w 1740"/>
                <a:gd name="T1" fmla="*/ 1054 h 2996"/>
                <a:gd name="T2" fmla="*/ 1681 w 1740"/>
                <a:gd name="T3" fmla="*/ 1028 h 2996"/>
                <a:gd name="T4" fmla="*/ 1589 w 1740"/>
                <a:gd name="T5" fmla="*/ 1004 h 2996"/>
                <a:gd name="T6" fmla="*/ 1690 w 1740"/>
                <a:gd name="T7" fmla="*/ 987 h 2996"/>
                <a:gd name="T8" fmla="*/ 1681 w 1740"/>
                <a:gd name="T9" fmla="*/ 963 h 2996"/>
                <a:gd name="T10" fmla="*/ 1567 w 1740"/>
                <a:gd name="T11" fmla="*/ 976 h 2996"/>
                <a:gd name="T12" fmla="*/ 1647 w 1740"/>
                <a:gd name="T13" fmla="*/ 930 h 2996"/>
                <a:gd name="T14" fmla="*/ 1608 w 1740"/>
                <a:gd name="T15" fmla="*/ 905 h 2996"/>
                <a:gd name="T16" fmla="*/ 1476 w 1740"/>
                <a:gd name="T17" fmla="*/ 919 h 2996"/>
                <a:gd name="T18" fmla="*/ 1504 w 1740"/>
                <a:gd name="T19" fmla="*/ 818 h 2996"/>
                <a:gd name="T20" fmla="*/ 1437 w 1740"/>
                <a:gd name="T21" fmla="*/ 889 h 2996"/>
                <a:gd name="T22" fmla="*/ 1363 w 1740"/>
                <a:gd name="T23" fmla="*/ 1005 h 2996"/>
                <a:gd name="T24" fmla="*/ 826 w 1740"/>
                <a:gd name="T25" fmla="*/ 854 h 2996"/>
                <a:gd name="T26" fmla="*/ 963 w 1740"/>
                <a:gd name="T27" fmla="*/ 444 h 2996"/>
                <a:gd name="T28" fmla="*/ 1046 w 1740"/>
                <a:gd name="T29" fmla="*/ 352 h 2996"/>
                <a:gd name="T30" fmla="*/ 1047 w 1740"/>
                <a:gd name="T31" fmla="*/ 234 h 2996"/>
                <a:gd name="T32" fmla="*/ 1047 w 1740"/>
                <a:gd name="T33" fmla="*/ 158 h 2996"/>
                <a:gd name="T34" fmla="*/ 1062 w 1740"/>
                <a:gd name="T35" fmla="*/ 153 h 2996"/>
                <a:gd name="T36" fmla="*/ 986 w 1740"/>
                <a:gd name="T37" fmla="*/ 56 h 2996"/>
                <a:gd name="T38" fmla="*/ 714 w 1740"/>
                <a:gd name="T39" fmla="*/ 295 h 2996"/>
                <a:gd name="T40" fmla="*/ 322 w 1740"/>
                <a:gd name="T41" fmla="*/ 759 h 2996"/>
                <a:gd name="T42" fmla="*/ 163 w 1740"/>
                <a:gd name="T43" fmla="*/ 1378 h 2996"/>
                <a:gd name="T44" fmla="*/ 128 w 1740"/>
                <a:gd name="T45" fmla="*/ 2103 h 2996"/>
                <a:gd name="T46" fmla="*/ 96 w 1740"/>
                <a:gd name="T47" fmla="*/ 2936 h 2996"/>
                <a:gd name="T48" fmla="*/ 470 w 1740"/>
                <a:gd name="T49" fmla="*/ 2903 h 2996"/>
                <a:gd name="T50" fmla="*/ 250 w 1740"/>
                <a:gd name="T51" fmla="*/ 2695 h 2996"/>
                <a:gd name="T52" fmla="*/ 351 w 1740"/>
                <a:gd name="T53" fmla="*/ 2230 h 2996"/>
                <a:gd name="T54" fmla="*/ 430 w 1740"/>
                <a:gd name="T55" fmla="*/ 1871 h 2996"/>
                <a:gd name="T56" fmla="*/ 589 w 1740"/>
                <a:gd name="T57" fmla="*/ 2493 h 2996"/>
                <a:gd name="T58" fmla="*/ 885 w 1740"/>
                <a:gd name="T59" fmla="*/ 2856 h 2996"/>
                <a:gd name="T60" fmla="*/ 862 w 1740"/>
                <a:gd name="T61" fmla="*/ 2707 h 2996"/>
                <a:gd name="T62" fmla="*/ 821 w 1740"/>
                <a:gd name="T63" fmla="*/ 2450 h 2996"/>
                <a:gd name="T64" fmla="*/ 800 w 1740"/>
                <a:gd name="T65" fmla="*/ 2155 h 2996"/>
                <a:gd name="T66" fmla="*/ 702 w 1740"/>
                <a:gd name="T67" fmla="*/ 1703 h 2996"/>
                <a:gd name="T68" fmla="*/ 722 w 1740"/>
                <a:gd name="T69" fmla="*/ 1303 h 2996"/>
                <a:gd name="T70" fmla="*/ 815 w 1740"/>
                <a:gd name="T71" fmla="*/ 1076 h 2996"/>
                <a:gd name="T72" fmla="*/ 1296 w 1740"/>
                <a:gd name="T73" fmla="*/ 1101 h 2996"/>
                <a:gd name="T74" fmla="*/ 1555 w 1740"/>
                <a:gd name="T75" fmla="*/ 1097 h 2996"/>
                <a:gd name="T76" fmla="*/ 1657 w 1740"/>
                <a:gd name="T77" fmla="*/ 1118 h 2996"/>
                <a:gd name="T78" fmla="*/ 1588 w 1740"/>
                <a:gd name="T79" fmla="*/ 1084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0" h="2996">
                  <a:moveTo>
                    <a:pt x="1587" y="1052"/>
                  </a:moveTo>
                  <a:cubicBezTo>
                    <a:pt x="1609" y="1053"/>
                    <a:pt x="1632" y="1054"/>
                    <a:pt x="1654" y="1054"/>
                  </a:cubicBezTo>
                  <a:cubicBezTo>
                    <a:pt x="1661" y="1054"/>
                    <a:pt x="1740" y="1054"/>
                    <a:pt x="1718" y="1030"/>
                  </a:cubicBezTo>
                  <a:cubicBezTo>
                    <a:pt x="1712" y="1024"/>
                    <a:pt x="1689" y="1028"/>
                    <a:pt x="1681" y="1028"/>
                  </a:cubicBezTo>
                  <a:cubicBezTo>
                    <a:pt x="1655" y="1028"/>
                    <a:pt x="1622" y="1034"/>
                    <a:pt x="1597" y="1028"/>
                  </a:cubicBezTo>
                  <a:cubicBezTo>
                    <a:pt x="1584" y="1025"/>
                    <a:pt x="1573" y="1016"/>
                    <a:pt x="1589" y="1004"/>
                  </a:cubicBezTo>
                  <a:cubicBezTo>
                    <a:pt x="1597" y="998"/>
                    <a:pt x="1613" y="998"/>
                    <a:pt x="1622" y="995"/>
                  </a:cubicBezTo>
                  <a:cubicBezTo>
                    <a:pt x="1645" y="988"/>
                    <a:pt x="1667" y="990"/>
                    <a:pt x="1690" y="987"/>
                  </a:cubicBezTo>
                  <a:cubicBezTo>
                    <a:pt x="1703" y="984"/>
                    <a:pt x="1734" y="967"/>
                    <a:pt x="1706" y="960"/>
                  </a:cubicBezTo>
                  <a:cubicBezTo>
                    <a:pt x="1700" y="958"/>
                    <a:pt x="1688" y="962"/>
                    <a:pt x="1681" y="963"/>
                  </a:cubicBezTo>
                  <a:cubicBezTo>
                    <a:pt x="1661" y="966"/>
                    <a:pt x="1640" y="968"/>
                    <a:pt x="1619" y="971"/>
                  </a:cubicBezTo>
                  <a:cubicBezTo>
                    <a:pt x="1607" y="972"/>
                    <a:pt x="1578" y="981"/>
                    <a:pt x="1567" y="976"/>
                  </a:cubicBezTo>
                  <a:cubicBezTo>
                    <a:pt x="1545" y="967"/>
                    <a:pt x="1576" y="955"/>
                    <a:pt x="1587" y="951"/>
                  </a:cubicBezTo>
                  <a:cubicBezTo>
                    <a:pt x="1607" y="944"/>
                    <a:pt x="1627" y="937"/>
                    <a:pt x="1647" y="930"/>
                  </a:cubicBezTo>
                  <a:cubicBezTo>
                    <a:pt x="1656" y="927"/>
                    <a:pt x="1695" y="920"/>
                    <a:pt x="1695" y="908"/>
                  </a:cubicBezTo>
                  <a:cubicBezTo>
                    <a:pt x="1694" y="871"/>
                    <a:pt x="1620" y="900"/>
                    <a:pt x="1608" y="905"/>
                  </a:cubicBezTo>
                  <a:cubicBezTo>
                    <a:pt x="1589" y="914"/>
                    <a:pt x="1570" y="924"/>
                    <a:pt x="1550" y="930"/>
                  </a:cubicBezTo>
                  <a:cubicBezTo>
                    <a:pt x="1511" y="940"/>
                    <a:pt x="1485" y="942"/>
                    <a:pt x="1476" y="919"/>
                  </a:cubicBezTo>
                  <a:cubicBezTo>
                    <a:pt x="1467" y="896"/>
                    <a:pt x="1493" y="870"/>
                    <a:pt x="1504" y="852"/>
                  </a:cubicBezTo>
                  <a:cubicBezTo>
                    <a:pt x="1511" y="840"/>
                    <a:pt x="1526" y="818"/>
                    <a:pt x="1504" y="818"/>
                  </a:cubicBezTo>
                  <a:cubicBezTo>
                    <a:pt x="1492" y="818"/>
                    <a:pt x="1477" y="835"/>
                    <a:pt x="1470" y="843"/>
                  </a:cubicBezTo>
                  <a:cubicBezTo>
                    <a:pt x="1458" y="857"/>
                    <a:pt x="1446" y="873"/>
                    <a:pt x="1437" y="889"/>
                  </a:cubicBezTo>
                  <a:cubicBezTo>
                    <a:pt x="1422" y="917"/>
                    <a:pt x="1417" y="946"/>
                    <a:pt x="1397" y="972"/>
                  </a:cubicBezTo>
                  <a:cubicBezTo>
                    <a:pt x="1392" y="979"/>
                    <a:pt x="1373" y="1005"/>
                    <a:pt x="1363" y="1005"/>
                  </a:cubicBezTo>
                  <a:cubicBezTo>
                    <a:pt x="1079" y="1017"/>
                    <a:pt x="1018" y="970"/>
                    <a:pt x="969" y="960"/>
                  </a:cubicBezTo>
                  <a:cubicBezTo>
                    <a:pt x="940" y="953"/>
                    <a:pt x="874" y="898"/>
                    <a:pt x="826" y="854"/>
                  </a:cubicBezTo>
                  <a:cubicBezTo>
                    <a:pt x="849" y="729"/>
                    <a:pt x="876" y="551"/>
                    <a:pt x="861" y="474"/>
                  </a:cubicBezTo>
                  <a:cubicBezTo>
                    <a:pt x="861" y="474"/>
                    <a:pt x="921" y="456"/>
                    <a:pt x="963" y="444"/>
                  </a:cubicBezTo>
                  <a:cubicBezTo>
                    <a:pt x="1005" y="432"/>
                    <a:pt x="1017" y="372"/>
                    <a:pt x="1017" y="372"/>
                  </a:cubicBezTo>
                  <a:cubicBezTo>
                    <a:pt x="1018" y="367"/>
                    <a:pt x="1042" y="362"/>
                    <a:pt x="1046" y="352"/>
                  </a:cubicBezTo>
                  <a:cubicBezTo>
                    <a:pt x="1052" y="336"/>
                    <a:pt x="1042" y="310"/>
                    <a:pt x="1041" y="294"/>
                  </a:cubicBezTo>
                  <a:cubicBezTo>
                    <a:pt x="1047" y="234"/>
                    <a:pt x="1047" y="234"/>
                    <a:pt x="1047" y="234"/>
                  </a:cubicBezTo>
                  <a:cubicBezTo>
                    <a:pt x="1049" y="218"/>
                    <a:pt x="1058" y="192"/>
                    <a:pt x="1056" y="177"/>
                  </a:cubicBezTo>
                  <a:cubicBezTo>
                    <a:pt x="1054" y="170"/>
                    <a:pt x="1051" y="164"/>
                    <a:pt x="1047" y="158"/>
                  </a:cubicBezTo>
                  <a:cubicBezTo>
                    <a:pt x="1045" y="155"/>
                    <a:pt x="1036" y="147"/>
                    <a:pt x="1039" y="142"/>
                  </a:cubicBezTo>
                  <a:cubicBezTo>
                    <a:pt x="1042" y="139"/>
                    <a:pt x="1058" y="153"/>
                    <a:pt x="1062" y="153"/>
                  </a:cubicBezTo>
                  <a:cubicBezTo>
                    <a:pt x="1068" y="147"/>
                    <a:pt x="1063" y="132"/>
                    <a:pt x="1061" y="127"/>
                  </a:cubicBezTo>
                  <a:cubicBezTo>
                    <a:pt x="1049" y="99"/>
                    <a:pt x="1009" y="72"/>
                    <a:pt x="986" y="56"/>
                  </a:cubicBezTo>
                  <a:cubicBezTo>
                    <a:pt x="932" y="19"/>
                    <a:pt x="866" y="0"/>
                    <a:pt x="802" y="27"/>
                  </a:cubicBezTo>
                  <a:cubicBezTo>
                    <a:pt x="802" y="27"/>
                    <a:pt x="654" y="91"/>
                    <a:pt x="714" y="295"/>
                  </a:cubicBezTo>
                  <a:cubicBezTo>
                    <a:pt x="700" y="343"/>
                    <a:pt x="700" y="343"/>
                    <a:pt x="700" y="343"/>
                  </a:cubicBezTo>
                  <a:cubicBezTo>
                    <a:pt x="700" y="343"/>
                    <a:pt x="486" y="295"/>
                    <a:pt x="322" y="759"/>
                  </a:cubicBezTo>
                  <a:cubicBezTo>
                    <a:pt x="298" y="870"/>
                    <a:pt x="273" y="981"/>
                    <a:pt x="243" y="1091"/>
                  </a:cubicBezTo>
                  <a:cubicBezTo>
                    <a:pt x="218" y="1187"/>
                    <a:pt x="167" y="1277"/>
                    <a:pt x="163" y="1378"/>
                  </a:cubicBezTo>
                  <a:cubicBezTo>
                    <a:pt x="160" y="1457"/>
                    <a:pt x="173" y="1536"/>
                    <a:pt x="174" y="1614"/>
                  </a:cubicBezTo>
                  <a:cubicBezTo>
                    <a:pt x="175" y="1757"/>
                    <a:pt x="196" y="1973"/>
                    <a:pt x="128" y="2103"/>
                  </a:cubicBezTo>
                  <a:cubicBezTo>
                    <a:pt x="128" y="2103"/>
                    <a:pt x="6" y="2651"/>
                    <a:pt x="2" y="2823"/>
                  </a:cubicBezTo>
                  <a:cubicBezTo>
                    <a:pt x="0" y="2914"/>
                    <a:pt x="5" y="2923"/>
                    <a:pt x="96" y="2936"/>
                  </a:cubicBezTo>
                  <a:cubicBezTo>
                    <a:pt x="182" y="2949"/>
                    <a:pt x="272" y="2992"/>
                    <a:pt x="360" y="2995"/>
                  </a:cubicBezTo>
                  <a:cubicBezTo>
                    <a:pt x="404" y="2996"/>
                    <a:pt x="570" y="2955"/>
                    <a:pt x="470" y="2903"/>
                  </a:cubicBezTo>
                  <a:cubicBezTo>
                    <a:pt x="470" y="2903"/>
                    <a:pt x="342" y="2883"/>
                    <a:pt x="286" y="2819"/>
                  </a:cubicBezTo>
                  <a:cubicBezTo>
                    <a:pt x="286" y="2819"/>
                    <a:pt x="246" y="2799"/>
                    <a:pt x="250" y="2695"/>
                  </a:cubicBezTo>
                  <a:cubicBezTo>
                    <a:pt x="254" y="2605"/>
                    <a:pt x="253" y="2515"/>
                    <a:pt x="270" y="2426"/>
                  </a:cubicBezTo>
                  <a:cubicBezTo>
                    <a:pt x="283" y="2355"/>
                    <a:pt x="322" y="2295"/>
                    <a:pt x="351" y="2230"/>
                  </a:cubicBezTo>
                  <a:cubicBezTo>
                    <a:pt x="374" y="2177"/>
                    <a:pt x="391" y="2110"/>
                    <a:pt x="401" y="2052"/>
                  </a:cubicBezTo>
                  <a:cubicBezTo>
                    <a:pt x="411" y="1992"/>
                    <a:pt x="417" y="1931"/>
                    <a:pt x="430" y="1871"/>
                  </a:cubicBezTo>
                  <a:cubicBezTo>
                    <a:pt x="427" y="1888"/>
                    <a:pt x="477" y="1958"/>
                    <a:pt x="485" y="1975"/>
                  </a:cubicBezTo>
                  <a:cubicBezTo>
                    <a:pt x="555" y="2136"/>
                    <a:pt x="567" y="2318"/>
                    <a:pt x="589" y="2493"/>
                  </a:cubicBezTo>
                  <a:cubicBezTo>
                    <a:pt x="595" y="2539"/>
                    <a:pt x="566" y="2771"/>
                    <a:pt x="632" y="2769"/>
                  </a:cubicBezTo>
                  <a:cubicBezTo>
                    <a:pt x="582" y="2891"/>
                    <a:pt x="830" y="2852"/>
                    <a:pt x="885" y="2856"/>
                  </a:cubicBezTo>
                  <a:cubicBezTo>
                    <a:pt x="922" y="2859"/>
                    <a:pt x="1046" y="2878"/>
                    <a:pt x="1069" y="2837"/>
                  </a:cubicBezTo>
                  <a:cubicBezTo>
                    <a:pt x="1104" y="2778"/>
                    <a:pt x="864" y="2780"/>
                    <a:pt x="862" y="2707"/>
                  </a:cubicBezTo>
                  <a:cubicBezTo>
                    <a:pt x="861" y="2671"/>
                    <a:pt x="860" y="2635"/>
                    <a:pt x="851" y="2600"/>
                  </a:cubicBezTo>
                  <a:cubicBezTo>
                    <a:pt x="837" y="2549"/>
                    <a:pt x="832" y="2502"/>
                    <a:pt x="821" y="2450"/>
                  </a:cubicBezTo>
                  <a:cubicBezTo>
                    <a:pt x="809" y="2394"/>
                    <a:pt x="792" y="2332"/>
                    <a:pt x="795" y="2273"/>
                  </a:cubicBezTo>
                  <a:cubicBezTo>
                    <a:pt x="796" y="2233"/>
                    <a:pt x="805" y="2195"/>
                    <a:pt x="800" y="2155"/>
                  </a:cubicBezTo>
                  <a:cubicBezTo>
                    <a:pt x="791" y="2070"/>
                    <a:pt x="767" y="1987"/>
                    <a:pt x="745" y="1905"/>
                  </a:cubicBezTo>
                  <a:cubicBezTo>
                    <a:pt x="729" y="1840"/>
                    <a:pt x="706" y="1771"/>
                    <a:pt x="702" y="1703"/>
                  </a:cubicBezTo>
                  <a:cubicBezTo>
                    <a:pt x="686" y="1615"/>
                    <a:pt x="686" y="1615"/>
                    <a:pt x="686" y="1615"/>
                  </a:cubicBezTo>
                  <a:cubicBezTo>
                    <a:pt x="686" y="1615"/>
                    <a:pt x="690" y="1379"/>
                    <a:pt x="722" y="1303"/>
                  </a:cubicBezTo>
                  <a:cubicBezTo>
                    <a:pt x="722" y="1303"/>
                    <a:pt x="760" y="1161"/>
                    <a:pt x="784" y="1055"/>
                  </a:cubicBezTo>
                  <a:cubicBezTo>
                    <a:pt x="793" y="1062"/>
                    <a:pt x="803" y="1069"/>
                    <a:pt x="815" y="1076"/>
                  </a:cubicBezTo>
                  <a:cubicBezTo>
                    <a:pt x="906" y="1129"/>
                    <a:pt x="1025" y="1122"/>
                    <a:pt x="1127" y="1122"/>
                  </a:cubicBezTo>
                  <a:cubicBezTo>
                    <a:pt x="1184" y="1122"/>
                    <a:pt x="1240" y="1108"/>
                    <a:pt x="1296" y="1101"/>
                  </a:cubicBezTo>
                  <a:cubicBezTo>
                    <a:pt x="1355" y="1093"/>
                    <a:pt x="1414" y="1095"/>
                    <a:pt x="1473" y="1095"/>
                  </a:cubicBezTo>
                  <a:cubicBezTo>
                    <a:pt x="1499" y="1095"/>
                    <a:pt x="1530" y="1086"/>
                    <a:pt x="1555" y="1097"/>
                  </a:cubicBezTo>
                  <a:cubicBezTo>
                    <a:pt x="1579" y="1108"/>
                    <a:pt x="1599" y="1117"/>
                    <a:pt x="1627" y="1120"/>
                  </a:cubicBezTo>
                  <a:cubicBezTo>
                    <a:pt x="1633" y="1121"/>
                    <a:pt x="1653" y="1125"/>
                    <a:pt x="1657" y="1118"/>
                  </a:cubicBezTo>
                  <a:cubicBezTo>
                    <a:pt x="1661" y="1110"/>
                    <a:pt x="1647" y="1100"/>
                    <a:pt x="1640" y="1098"/>
                  </a:cubicBezTo>
                  <a:cubicBezTo>
                    <a:pt x="1624" y="1092"/>
                    <a:pt x="1603" y="1093"/>
                    <a:pt x="1588" y="1084"/>
                  </a:cubicBezTo>
                  <a:cubicBezTo>
                    <a:pt x="1547" y="1058"/>
                    <a:pt x="1587" y="1052"/>
                    <a:pt x="1587" y="1052"/>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3"/>
            <p:cNvSpPr>
              <a:spLocks/>
            </p:cNvSpPr>
            <p:nvPr/>
          </p:nvSpPr>
          <p:spPr bwMode="auto">
            <a:xfrm flipH="1">
              <a:off x="7802343" y="2276837"/>
              <a:ext cx="687607" cy="1412278"/>
            </a:xfrm>
            <a:custGeom>
              <a:avLst/>
              <a:gdLst>
                <a:gd name="T0" fmla="*/ 1390 w 1453"/>
                <a:gd name="T1" fmla="*/ 1090 h 2984"/>
                <a:gd name="T2" fmla="*/ 1410 w 1453"/>
                <a:gd name="T3" fmla="*/ 1071 h 2984"/>
                <a:gd name="T4" fmla="*/ 1342 w 1453"/>
                <a:gd name="T5" fmla="*/ 1053 h 2984"/>
                <a:gd name="T6" fmla="*/ 1416 w 1453"/>
                <a:gd name="T7" fmla="*/ 1040 h 2984"/>
                <a:gd name="T8" fmla="*/ 1410 w 1453"/>
                <a:gd name="T9" fmla="*/ 1022 h 2984"/>
                <a:gd name="T10" fmla="*/ 1325 w 1453"/>
                <a:gd name="T11" fmla="*/ 1032 h 2984"/>
                <a:gd name="T12" fmla="*/ 1385 w 1453"/>
                <a:gd name="T13" fmla="*/ 998 h 2984"/>
                <a:gd name="T14" fmla="*/ 1356 w 1453"/>
                <a:gd name="T15" fmla="*/ 980 h 2984"/>
                <a:gd name="T16" fmla="*/ 1258 w 1453"/>
                <a:gd name="T17" fmla="*/ 990 h 2984"/>
                <a:gd name="T18" fmla="*/ 1278 w 1453"/>
                <a:gd name="T19" fmla="*/ 915 h 2984"/>
                <a:gd name="T20" fmla="*/ 1229 w 1453"/>
                <a:gd name="T21" fmla="*/ 968 h 2984"/>
                <a:gd name="T22" fmla="*/ 1056 w 1453"/>
                <a:gd name="T23" fmla="*/ 1054 h 2984"/>
                <a:gd name="T24" fmla="*/ 824 w 1453"/>
                <a:gd name="T25" fmla="*/ 982 h 2984"/>
                <a:gd name="T26" fmla="*/ 845 w 1453"/>
                <a:gd name="T27" fmla="*/ 742 h 2984"/>
                <a:gd name="T28" fmla="*/ 805 w 1453"/>
                <a:gd name="T29" fmla="*/ 503 h 2984"/>
                <a:gd name="T30" fmla="*/ 941 w 1453"/>
                <a:gd name="T31" fmla="*/ 441 h 2984"/>
                <a:gd name="T32" fmla="*/ 1030 w 1453"/>
                <a:gd name="T33" fmla="*/ 348 h 2984"/>
                <a:gd name="T34" fmla="*/ 1045 w 1453"/>
                <a:gd name="T35" fmla="*/ 269 h 2984"/>
                <a:gd name="T36" fmla="*/ 1083 w 1453"/>
                <a:gd name="T37" fmla="*/ 148 h 2984"/>
                <a:gd name="T38" fmla="*/ 802 w 1453"/>
                <a:gd name="T39" fmla="*/ 28 h 2984"/>
                <a:gd name="T40" fmla="*/ 558 w 1453"/>
                <a:gd name="T41" fmla="*/ 346 h 2984"/>
                <a:gd name="T42" fmla="*/ 483 w 1453"/>
                <a:gd name="T43" fmla="*/ 495 h 2984"/>
                <a:gd name="T44" fmla="*/ 243 w 1453"/>
                <a:gd name="T45" fmla="*/ 1091 h 2984"/>
                <a:gd name="T46" fmla="*/ 174 w 1453"/>
                <a:gd name="T47" fmla="*/ 1615 h 2984"/>
                <a:gd name="T48" fmla="*/ 2 w 1453"/>
                <a:gd name="T49" fmla="*/ 2824 h 2984"/>
                <a:gd name="T50" fmla="*/ 366 w 1453"/>
                <a:gd name="T51" fmla="*/ 2952 h 2984"/>
                <a:gd name="T52" fmla="*/ 250 w 1453"/>
                <a:gd name="T53" fmla="*/ 2696 h 2984"/>
                <a:gd name="T54" fmla="*/ 351 w 1453"/>
                <a:gd name="T55" fmla="*/ 2231 h 2984"/>
                <a:gd name="T56" fmla="*/ 430 w 1453"/>
                <a:gd name="T57" fmla="*/ 1872 h 2984"/>
                <a:gd name="T58" fmla="*/ 589 w 1453"/>
                <a:gd name="T59" fmla="*/ 2493 h 2984"/>
                <a:gd name="T60" fmla="*/ 823 w 1453"/>
                <a:gd name="T61" fmla="*/ 2851 h 2984"/>
                <a:gd name="T62" fmla="*/ 884 w 1453"/>
                <a:gd name="T63" fmla="*/ 2708 h 2984"/>
                <a:gd name="T64" fmla="*/ 795 w 1453"/>
                <a:gd name="T65" fmla="*/ 2274 h 2984"/>
                <a:gd name="T66" fmla="*/ 746 w 1453"/>
                <a:gd name="T67" fmla="*/ 1906 h 2984"/>
                <a:gd name="T68" fmla="*/ 686 w 1453"/>
                <a:gd name="T69" fmla="*/ 1616 h 2984"/>
                <a:gd name="T70" fmla="*/ 762 w 1453"/>
                <a:gd name="T71" fmla="*/ 1126 h 2984"/>
                <a:gd name="T72" fmla="*/ 789 w 1453"/>
                <a:gd name="T73" fmla="*/ 1118 h 2984"/>
                <a:gd name="T74" fmla="*/ 998 w 1453"/>
                <a:gd name="T75" fmla="*/ 1141 h 2984"/>
                <a:gd name="T76" fmla="*/ 1255 w 1453"/>
                <a:gd name="T77" fmla="*/ 1121 h 2984"/>
                <a:gd name="T78" fmla="*/ 1370 w 1453"/>
                <a:gd name="T79" fmla="*/ 1139 h 2984"/>
                <a:gd name="T80" fmla="*/ 1380 w 1453"/>
                <a:gd name="T81" fmla="*/ 1123 h 2984"/>
                <a:gd name="T82" fmla="*/ 1340 w 1453"/>
                <a:gd name="T83" fmla="*/ 1089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3" h="2984">
                  <a:moveTo>
                    <a:pt x="1340" y="1089"/>
                  </a:moveTo>
                  <a:cubicBezTo>
                    <a:pt x="1356" y="1090"/>
                    <a:pt x="1373" y="1090"/>
                    <a:pt x="1390" y="1090"/>
                  </a:cubicBezTo>
                  <a:cubicBezTo>
                    <a:pt x="1395" y="1090"/>
                    <a:pt x="1453" y="1090"/>
                    <a:pt x="1437" y="1073"/>
                  </a:cubicBezTo>
                  <a:cubicBezTo>
                    <a:pt x="1433" y="1068"/>
                    <a:pt x="1416" y="1071"/>
                    <a:pt x="1410" y="1071"/>
                  </a:cubicBezTo>
                  <a:cubicBezTo>
                    <a:pt x="1390" y="1071"/>
                    <a:pt x="1366" y="1075"/>
                    <a:pt x="1347" y="1071"/>
                  </a:cubicBezTo>
                  <a:cubicBezTo>
                    <a:pt x="1338" y="1069"/>
                    <a:pt x="1330" y="1062"/>
                    <a:pt x="1342" y="1053"/>
                  </a:cubicBezTo>
                  <a:cubicBezTo>
                    <a:pt x="1348" y="1049"/>
                    <a:pt x="1359" y="1048"/>
                    <a:pt x="1366" y="1046"/>
                  </a:cubicBezTo>
                  <a:cubicBezTo>
                    <a:pt x="1383" y="1041"/>
                    <a:pt x="1400" y="1043"/>
                    <a:pt x="1416" y="1040"/>
                  </a:cubicBezTo>
                  <a:cubicBezTo>
                    <a:pt x="1426" y="1038"/>
                    <a:pt x="1449" y="1026"/>
                    <a:pt x="1429" y="1020"/>
                  </a:cubicBezTo>
                  <a:cubicBezTo>
                    <a:pt x="1424" y="1019"/>
                    <a:pt x="1415" y="1022"/>
                    <a:pt x="1410" y="1022"/>
                  </a:cubicBezTo>
                  <a:cubicBezTo>
                    <a:pt x="1395" y="1024"/>
                    <a:pt x="1379" y="1027"/>
                    <a:pt x="1364" y="1028"/>
                  </a:cubicBezTo>
                  <a:cubicBezTo>
                    <a:pt x="1355" y="1029"/>
                    <a:pt x="1334" y="1036"/>
                    <a:pt x="1325" y="1032"/>
                  </a:cubicBezTo>
                  <a:cubicBezTo>
                    <a:pt x="1309" y="1026"/>
                    <a:pt x="1332" y="1017"/>
                    <a:pt x="1340" y="1014"/>
                  </a:cubicBezTo>
                  <a:cubicBezTo>
                    <a:pt x="1355" y="1008"/>
                    <a:pt x="1370" y="1003"/>
                    <a:pt x="1385" y="998"/>
                  </a:cubicBezTo>
                  <a:cubicBezTo>
                    <a:pt x="1391" y="996"/>
                    <a:pt x="1420" y="991"/>
                    <a:pt x="1420" y="982"/>
                  </a:cubicBezTo>
                  <a:cubicBezTo>
                    <a:pt x="1420" y="954"/>
                    <a:pt x="1365" y="976"/>
                    <a:pt x="1356" y="980"/>
                  </a:cubicBezTo>
                  <a:cubicBezTo>
                    <a:pt x="1342" y="986"/>
                    <a:pt x="1328" y="994"/>
                    <a:pt x="1312" y="998"/>
                  </a:cubicBezTo>
                  <a:cubicBezTo>
                    <a:pt x="1284" y="1006"/>
                    <a:pt x="1264" y="1007"/>
                    <a:pt x="1258" y="990"/>
                  </a:cubicBezTo>
                  <a:cubicBezTo>
                    <a:pt x="1251" y="973"/>
                    <a:pt x="1270" y="953"/>
                    <a:pt x="1278" y="940"/>
                  </a:cubicBezTo>
                  <a:cubicBezTo>
                    <a:pt x="1284" y="931"/>
                    <a:pt x="1295" y="915"/>
                    <a:pt x="1278" y="915"/>
                  </a:cubicBezTo>
                  <a:cubicBezTo>
                    <a:pt x="1270" y="915"/>
                    <a:pt x="1258" y="928"/>
                    <a:pt x="1253" y="934"/>
                  </a:cubicBezTo>
                  <a:cubicBezTo>
                    <a:pt x="1244" y="944"/>
                    <a:pt x="1236" y="955"/>
                    <a:pt x="1229" y="968"/>
                  </a:cubicBezTo>
                  <a:cubicBezTo>
                    <a:pt x="1218" y="988"/>
                    <a:pt x="1214" y="1010"/>
                    <a:pt x="1199" y="1029"/>
                  </a:cubicBezTo>
                  <a:cubicBezTo>
                    <a:pt x="1166" y="1071"/>
                    <a:pt x="1103" y="1056"/>
                    <a:pt x="1056" y="1054"/>
                  </a:cubicBezTo>
                  <a:cubicBezTo>
                    <a:pt x="1026" y="1053"/>
                    <a:pt x="996" y="1050"/>
                    <a:pt x="967" y="1044"/>
                  </a:cubicBezTo>
                  <a:cubicBezTo>
                    <a:pt x="915" y="1034"/>
                    <a:pt x="867" y="1013"/>
                    <a:pt x="824" y="982"/>
                  </a:cubicBezTo>
                  <a:cubicBezTo>
                    <a:pt x="820" y="979"/>
                    <a:pt x="816" y="976"/>
                    <a:pt x="812" y="972"/>
                  </a:cubicBezTo>
                  <a:cubicBezTo>
                    <a:pt x="823" y="895"/>
                    <a:pt x="833" y="819"/>
                    <a:pt x="845" y="742"/>
                  </a:cubicBezTo>
                  <a:cubicBezTo>
                    <a:pt x="851" y="705"/>
                    <a:pt x="862" y="662"/>
                    <a:pt x="863" y="624"/>
                  </a:cubicBezTo>
                  <a:cubicBezTo>
                    <a:pt x="863" y="577"/>
                    <a:pt x="839" y="531"/>
                    <a:pt x="805" y="503"/>
                  </a:cubicBezTo>
                  <a:cubicBezTo>
                    <a:pt x="823" y="477"/>
                    <a:pt x="850" y="457"/>
                    <a:pt x="866" y="429"/>
                  </a:cubicBezTo>
                  <a:cubicBezTo>
                    <a:pt x="864" y="433"/>
                    <a:pt x="933" y="441"/>
                    <a:pt x="941" y="441"/>
                  </a:cubicBezTo>
                  <a:cubicBezTo>
                    <a:pt x="975" y="439"/>
                    <a:pt x="993" y="414"/>
                    <a:pt x="1009" y="387"/>
                  </a:cubicBezTo>
                  <a:cubicBezTo>
                    <a:pt x="1016" y="374"/>
                    <a:pt x="1021" y="359"/>
                    <a:pt x="1030" y="348"/>
                  </a:cubicBezTo>
                  <a:cubicBezTo>
                    <a:pt x="1040" y="336"/>
                    <a:pt x="1060" y="332"/>
                    <a:pt x="1062" y="313"/>
                  </a:cubicBezTo>
                  <a:cubicBezTo>
                    <a:pt x="1064" y="299"/>
                    <a:pt x="1044" y="286"/>
                    <a:pt x="1045" y="269"/>
                  </a:cubicBezTo>
                  <a:cubicBezTo>
                    <a:pt x="1046" y="250"/>
                    <a:pt x="1053" y="232"/>
                    <a:pt x="1064" y="217"/>
                  </a:cubicBezTo>
                  <a:cubicBezTo>
                    <a:pt x="1078" y="197"/>
                    <a:pt x="1089" y="172"/>
                    <a:pt x="1083" y="148"/>
                  </a:cubicBezTo>
                  <a:cubicBezTo>
                    <a:pt x="1072" y="104"/>
                    <a:pt x="1020" y="80"/>
                    <a:pt x="986" y="57"/>
                  </a:cubicBezTo>
                  <a:cubicBezTo>
                    <a:pt x="932" y="20"/>
                    <a:pt x="866" y="0"/>
                    <a:pt x="802" y="28"/>
                  </a:cubicBezTo>
                  <a:cubicBezTo>
                    <a:pt x="716" y="65"/>
                    <a:pt x="707" y="150"/>
                    <a:pt x="660" y="219"/>
                  </a:cubicBezTo>
                  <a:cubicBezTo>
                    <a:pt x="629" y="263"/>
                    <a:pt x="600" y="312"/>
                    <a:pt x="558" y="346"/>
                  </a:cubicBezTo>
                  <a:cubicBezTo>
                    <a:pt x="549" y="353"/>
                    <a:pt x="435" y="432"/>
                    <a:pt x="433" y="425"/>
                  </a:cubicBezTo>
                  <a:cubicBezTo>
                    <a:pt x="439" y="453"/>
                    <a:pt x="464" y="475"/>
                    <a:pt x="483" y="495"/>
                  </a:cubicBezTo>
                  <a:cubicBezTo>
                    <a:pt x="467" y="477"/>
                    <a:pt x="389" y="651"/>
                    <a:pt x="340" y="766"/>
                  </a:cubicBezTo>
                  <a:cubicBezTo>
                    <a:pt x="295" y="872"/>
                    <a:pt x="273" y="980"/>
                    <a:pt x="243" y="1091"/>
                  </a:cubicBezTo>
                  <a:cubicBezTo>
                    <a:pt x="218" y="1188"/>
                    <a:pt x="167" y="1278"/>
                    <a:pt x="163" y="1379"/>
                  </a:cubicBezTo>
                  <a:cubicBezTo>
                    <a:pt x="160" y="1457"/>
                    <a:pt x="173" y="1537"/>
                    <a:pt x="174" y="1615"/>
                  </a:cubicBezTo>
                  <a:cubicBezTo>
                    <a:pt x="175" y="1758"/>
                    <a:pt x="196" y="1973"/>
                    <a:pt x="128" y="2104"/>
                  </a:cubicBezTo>
                  <a:cubicBezTo>
                    <a:pt x="128" y="2104"/>
                    <a:pt x="6" y="2651"/>
                    <a:pt x="2" y="2824"/>
                  </a:cubicBezTo>
                  <a:cubicBezTo>
                    <a:pt x="0" y="2915"/>
                    <a:pt x="6" y="2923"/>
                    <a:pt x="96" y="2937"/>
                  </a:cubicBezTo>
                  <a:cubicBezTo>
                    <a:pt x="170" y="2948"/>
                    <a:pt x="296" y="2984"/>
                    <a:pt x="366" y="2952"/>
                  </a:cubicBezTo>
                  <a:cubicBezTo>
                    <a:pt x="480" y="2901"/>
                    <a:pt x="323" y="2861"/>
                    <a:pt x="286" y="2820"/>
                  </a:cubicBezTo>
                  <a:cubicBezTo>
                    <a:pt x="286" y="2820"/>
                    <a:pt x="246" y="2800"/>
                    <a:pt x="250" y="2696"/>
                  </a:cubicBezTo>
                  <a:cubicBezTo>
                    <a:pt x="254" y="2605"/>
                    <a:pt x="253" y="2516"/>
                    <a:pt x="270" y="2426"/>
                  </a:cubicBezTo>
                  <a:cubicBezTo>
                    <a:pt x="283" y="2356"/>
                    <a:pt x="322" y="2295"/>
                    <a:pt x="351" y="2231"/>
                  </a:cubicBezTo>
                  <a:cubicBezTo>
                    <a:pt x="375" y="2178"/>
                    <a:pt x="391" y="2111"/>
                    <a:pt x="401" y="2053"/>
                  </a:cubicBezTo>
                  <a:cubicBezTo>
                    <a:pt x="411" y="1992"/>
                    <a:pt x="418" y="1931"/>
                    <a:pt x="430" y="1872"/>
                  </a:cubicBezTo>
                  <a:cubicBezTo>
                    <a:pt x="427" y="1889"/>
                    <a:pt x="477" y="1959"/>
                    <a:pt x="485" y="1976"/>
                  </a:cubicBezTo>
                  <a:cubicBezTo>
                    <a:pt x="555" y="2137"/>
                    <a:pt x="567" y="2319"/>
                    <a:pt x="589" y="2493"/>
                  </a:cubicBezTo>
                  <a:cubicBezTo>
                    <a:pt x="601" y="2583"/>
                    <a:pt x="583" y="2667"/>
                    <a:pt x="608" y="2756"/>
                  </a:cubicBezTo>
                  <a:cubicBezTo>
                    <a:pt x="637" y="2859"/>
                    <a:pt x="723" y="2841"/>
                    <a:pt x="823" y="2851"/>
                  </a:cubicBezTo>
                  <a:cubicBezTo>
                    <a:pt x="865" y="2855"/>
                    <a:pt x="1015" y="2881"/>
                    <a:pt x="1011" y="2815"/>
                  </a:cubicBezTo>
                  <a:cubicBezTo>
                    <a:pt x="1009" y="2765"/>
                    <a:pt x="906" y="2756"/>
                    <a:pt x="884" y="2708"/>
                  </a:cubicBezTo>
                  <a:cubicBezTo>
                    <a:pt x="850" y="2636"/>
                    <a:pt x="837" y="2529"/>
                    <a:pt x="821" y="2451"/>
                  </a:cubicBezTo>
                  <a:cubicBezTo>
                    <a:pt x="809" y="2395"/>
                    <a:pt x="792" y="2332"/>
                    <a:pt x="795" y="2274"/>
                  </a:cubicBezTo>
                  <a:cubicBezTo>
                    <a:pt x="796" y="2234"/>
                    <a:pt x="805" y="2196"/>
                    <a:pt x="800" y="2155"/>
                  </a:cubicBezTo>
                  <a:cubicBezTo>
                    <a:pt x="791" y="2070"/>
                    <a:pt x="767" y="1988"/>
                    <a:pt x="746" y="1906"/>
                  </a:cubicBezTo>
                  <a:cubicBezTo>
                    <a:pt x="729" y="1840"/>
                    <a:pt x="706" y="1771"/>
                    <a:pt x="702" y="1704"/>
                  </a:cubicBezTo>
                  <a:cubicBezTo>
                    <a:pt x="686" y="1616"/>
                    <a:pt x="686" y="1616"/>
                    <a:pt x="686" y="1616"/>
                  </a:cubicBezTo>
                  <a:cubicBezTo>
                    <a:pt x="686" y="1616"/>
                    <a:pt x="690" y="1380"/>
                    <a:pt x="722" y="1304"/>
                  </a:cubicBezTo>
                  <a:cubicBezTo>
                    <a:pt x="746" y="1247"/>
                    <a:pt x="747" y="1185"/>
                    <a:pt x="762" y="1126"/>
                  </a:cubicBezTo>
                  <a:cubicBezTo>
                    <a:pt x="763" y="1119"/>
                    <a:pt x="765" y="1113"/>
                    <a:pt x="767" y="1107"/>
                  </a:cubicBezTo>
                  <a:cubicBezTo>
                    <a:pt x="773" y="1110"/>
                    <a:pt x="780" y="1113"/>
                    <a:pt x="789" y="1118"/>
                  </a:cubicBezTo>
                  <a:cubicBezTo>
                    <a:pt x="810" y="1128"/>
                    <a:pt x="834" y="1132"/>
                    <a:pt x="857" y="1136"/>
                  </a:cubicBezTo>
                  <a:cubicBezTo>
                    <a:pt x="904" y="1143"/>
                    <a:pt x="951" y="1141"/>
                    <a:pt x="998" y="1141"/>
                  </a:cubicBezTo>
                  <a:cubicBezTo>
                    <a:pt x="1042" y="1141"/>
                    <a:pt x="1086" y="1131"/>
                    <a:pt x="1130" y="1126"/>
                  </a:cubicBezTo>
                  <a:cubicBezTo>
                    <a:pt x="1172" y="1122"/>
                    <a:pt x="1213" y="1121"/>
                    <a:pt x="1255" y="1121"/>
                  </a:cubicBezTo>
                  <a:cubicBezTo>
                    <a:pt x="1275" y="1120"/>
                    <a:pt x="1297" y="1114"/>
                    <a:pt x="1316" y="1122"/>
                  </a:cubicBezTo>
                  <a:cubicBezTo>
                    <a:pt x="1334" y="1130"/>
                    <a:pt x="1349" y="1137"/>
                    <a:pt x="1370" y="1139"/>
                  </a:cubicBezTo>
                  <a:cubicBezTo>
                    <a:pt x="1374" y="1140"/>
                    <a:pt x="1389" y="1143"/>
                    <a:pt x="1392" y="1138"/>
                  </a:cubicBezTo>
                  <a:cubicBezTo>
                    <a:pt x="1395" y="1132"/>
                    <a:pt x="1384" y="1124"/>
                    <a:pt x="1380" y="1123"/>
                  </a:cubicBezTo>
                  <a:cubicBezTo>
                    <a:pt x="1368" y="1118"/>
                    <a:pt x="1352" y="1119"/>
                    <a:pt x="1341" y="1112"/>
                  </a:cubicBezTo>
                  <a:cubicBezTo>
                    <a:pt x="1310" y="1093"/>
                    <a:pt x="1340" y="1089"/>
                    <a:pt x="1340" y="1089"/>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51680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a:t>
            </a:r>
            <a:br>
              <a:rPr lang="en-US" dirty="0" smtClean="0"/>
            </a:br>
            <a:r>
              <a:rPr lang="en-US" dirty="0" smtClean="0"/>
              <a:t>Cinematic Slides</a:t>
            </a:r>
            <a:br>
              <a:rPr lang="en-US" dirty="0" smtClean="0"/>
            </a:br>
            <a:r>
              <a:rPr lang="en-US" dirty="0" smtClean="0"/>
              <a:t>Into Slidedocs</a:t>
            </a:r>
            <a:endParaRPr lang="en-US" dirty="0"/>
          </a:p>
        </p:txBody>
      </p:sp>
      <p:sp>
        <p:nvSpPr>
          <p:cNvPr id="6" name="Content Placeholder 5"/>
          <p:cNvSpPr>
            <a:spLocks noGrp="1"/>
          </p:cNvSpPr>
          <p:nvPr>
            <p:ph idx="1"/>
          </p:nvPr>
        </p:nvSpPr>
        <p:spPr/>
        <p:txBody>
          <a:bodyPr/>
          <a:lstStyle/>
          <a:p>
            <a:r>
              <a:rPr lang="en-US" dirty="0" smtClean="0"/>
              <a:t>David Allen, of </a:t>
            </a:r>
            <a:r>
              <a:rPr lang="en-US" u="sng" dirty="0" smtClean="0">
                <a:hlinkClick r:id="rId2"/>
              </a:rPr>
              <a:t>The David Allen Company</a:t>
            </a:r>
            <a:r>
              <a:rPr lang="en-US" dirty="0" smtClean="0"/>
              <a:t>, is a great  presenter who uses cinematic</a:t>
            </a:r>
            <a:br>
              <a:rPr lang="en-US" dirty="0" smtClean="0"/>
            </a:br>
            <a:r>
              <a:rPr lang="en-US" dirty="0" smtClean="0"/>
              <a:t>slides effectively. When he needs to leave information behind after his talks, he</a:t>
            </a:r>
            <a:br>
              <a:rPr lang="en-US" dirty="0" smtClean="0"/>
            </a:br>
            <a:r>
              <a:rPr lang="en-US" dirty="0" smtClean="0"/>
              <a:t>delivers beautiful layouts of his slides in notes view.</a:t>
            </a:r>
            <a:endParaRPr lang="en-US" dirty="0"/>
          </a:p>
        </p:txBody>
      </p:sp>
      <p:sp>
        <p:nvSpPr>
          <p:cNvPr id="12" name="Text Placeholder 11"/>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8028634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Simple slides need NOTES</a:t>
            </a:r>
            <a:endParaRPr lang="en-US" dirty="0"/>
          </a:p>
        </p:txBody>
      </p:sp>
      <p:sp>
        <p:nvSpPr>
          <p:cNvPr id="6" name="Text Placeholder 5"/>
          <p:cNvSpPr>
            <a:spLocks noGrp="1"/>
          </p:cNvSpPr>
          <p:nvPr>
            <p:ph type="body" idx="10"/>
          </p:nvPr>
        </p:nvSpPr>
        <p:spPr/>
        <p:txBody>
          <a:bodyPr/>
          <a:lstStyle/>
          <a:p>
            <a:r>
              <a:rPr lang="en-US" dirty="0" smtClean="0"/>
              <a:t>Circulating cinematic slides as slidedocs</a:t>
            </a:r>
            <a:endParaRPr lang="en-US" dirty="0"/>
          </a:p>
        </p:txBody>
      </p:sp>
      <p:sp>
        <p:nvSpPr>
          <p:cNvPr id="11" name="Content Placeholder 10"/>
          <p:cNvSpPr>
            <a:spLocks noGrp="1"/>
          </p:cNvSpPr>
          <p:nvPr>
            <p:ph idx="18"/>
          </p:nvPr>
        </p:nvSpPr>
        <p:spPr/>
        <p:txBody>
          <a:bodyPr/>
          <a:lstStyle/>
          <a:p>
            <a:pPr lvl="2"/>
            <a:r>
              <a:rPr lang="en-US" dirty="0" smtClean="0"/>
              <a:t>When delivering a presentation in person, use arresting and cinematic visuals, similar to the slides to the right. When </a:t>
            </a:r>
            <a:br>
              <a:rPr lang="en-US" dirty="0" smtClean="0"/>
            </a:br>
            <a:r>
              <a:rPr lang="en-US" dirty="0" smtClean="0"/>
              <a:t>your presentation is over and someone says, “Hey, send me your slides,” these slides might be so sparse, they will make no sense to the reader without your </a:t>
            </a:r>
            <a:br>
              <a:rPr lang="en-US" dirty="0" smtClean="0"/>
            </a:br>
            <a:r>
              <a:rPr lang="en-US" dirty="0" smtClean="0"/>
              <a:t>verbal dialogue.</a:t>
            </a:r>
          </a:p>
          <a:p>
            <a:pPr lvl="2"/>
            <a:r>
              <a:rPr lang="en-US" dirty="0" smtClean="0"/>
              <a:t>Sparse slides can’t be fully understood as they travel through an organization without a presenter. So, how do you retain the integrity of the content, create a storyline that travels with the slides, and still keep it visually simple and clean?</a:t>
            </a:r>
            <a:endParaRPr lang="en-US"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61186" y="5029744"/>
            <a:ext cx="1234789" cy="9260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051836" y="5021924"/>
            <a:ext cx="1234789" cy="9260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7442486" y="5012399"/>
            <a:ext cx="1234789" cy="9260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60449" y="1816100"/>
            <a:ext cx="4035876" cy="302691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6" name="Group 25"/>
          <p:cNvGrpSpPr/>
          <p:nvPr/>
        </p:nvGrpSpPr>
        <p:grpSpPr>
          <a:xfrm>
            <a:off x="3256668" y="1665568"/>
            <a:ext cx="1284852" cy="1208023"/>
            <a:chOff x="-5002935" y="5191188"/>
            <a:chExt cx="1787720" cy="1208023"/>
          </a:xfrm>
        </p:grpSpPr>
        <p:sp>
          <p:nvSpPr>
            <p:cNvPr id="27" name="TextBox 26"/>
            <p:cNvSpPr txBox="1"/>
            <p:nvPr/>
          </p:nvSpPr>
          <p:spPr>
            <a:xfrm>
              <a:off x="-5002935" y="5191188"/>
              <a:ext cx="1753925" cy="1208023"/>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Cinematic slides need more context </a:t>
              </a:r>
              <a:r>
                <a:rPr lang="en-US" sz="1100" i="1" dirty="0" smtClean="0">
                  <a:solidFill>
                    <a:schemeClr val="tx1">
                      <a:lumMod val="75000"/>
                      <a:lumOff val="25000"/>
                    </a:schemeClr>
                  </a:solidFill>
                </a:rPr>
                <a:t>if they are going to be sent around an organization.</a:t>
              </a:r>
              <a:endParaRPr lang="en-US" sz="1100" i="1" dirty="0">
                <a:solidFill>
                  <a:schemeClr val="tx1">
                    <a:lumMod val="75000"/>
                    <a:lumOff val="25000"/>
                  </a:schemeClr>
                </a:solidFill>
              </a:endParaRPr>
            </a:p>
          </p:txBody>
        </p:sp>
        <p:cxnSp>
          <p:nvCxnSpPr>
            <p:cNvPr id="28" name="Straight Connector 27"/>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2403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 Vs. conversations</a:t>
            </a:r>
            <a:endParaRPr lang="en-US" dirty="0"/>
          </a:p>
        </p:txBody>
      </p:sp>
      <p:sp>
        <p:nvSpPr>
          <p:cNvPr id="20" name="Text Placeholder 19"/>
          <p:cNvSpPr>
            <a:spLocks noGrp="1"/>
          </p:cNvSpPr>
          <p:nvPr>
            <p:ph type="body" idx="10"/>
          </p:nvPr>
        </p:nvSpPr>
        <p:spPr/>
        <p:txBody>
          <a:bodyPr/>
          <a:lstStyle/>
          <a:p>
            <a:r>
              <a:rPr lang="en-US" dirty="0" smtClean="0"/>
              <a:t>How do you decide when to give a presentation and when to facilitate a conversation? </a:t>
            </a:r>
            <a:br>
              <a:rPr lang="en-US" dirty="0" smtClean="0"/>
            </a:br>
            <a:r>
              <a:rPr lang="en-US" dirty="0" smtClean="0"/>
              <a:t>In order to make that decision, you need to decide on your goal. What do you want to get </a:t>
            </a:r>
            <a:br>
              <a:rPr lang="en-US" dirty="0" smtClean="0"/>
            </a:br>
            <a:r>
              <a:rPr lang="en-US" dirty="0" smtClean="0"/>
              <a:t>out of the time you have with the group? The table below will help you determine which </a:t>
            </a:r>
            <a:br>
              <a:rPr lang="en-US" dirty="0" smtClean="0"/>
            </a:br>
            <a:r>
              <a:rPr lang="en-US" dirty="0" smtClean="0"/>
              <a:t>mode of communication best suits your needs.</a:t>
            </a:r>
            <a:endParaRPr lang="en-US" dirty="0"/>
          </a:p>
        </p:txBody>
      </p:sp>
      <p:graphicFrame>
        <p:nvGraphicFramePr>
          <p:cNvPr id="25" name="Table 24"/>
          <p:cNvGraphicFramePr>
            <a:graphicFrameLocks noGrp="1"/>
          </p:cNvGraphicFramePr>
          <p:nvPr>
            <p:extLst>
              <p:ext uri="{D42A27DB-BD31-4B8C-83A1-F6EECF244321}">
                <p14:modId xmlns:p14="http://schemas.microsoft.com/office/powerpoint/2010/main" val="3041658815"/>
              </p:ext>
            </p:extLst>
          </p:nvPr>
        </p:nvGraphicFramePr>
        <p:xfrm>
          <a:off x="458970" y="2773363"/>
          <a:ext cx="8226781" cy="3157855"/>
        </p:xfrm>
        <a:graphic>
          <a:graphicData uri="http://schemas.openxmlformats.org/drawingml/2006/table">
            <a:tbl>
              <a:tblPr firstRow="1" bandRow="1">
                <a:tableStyleId>{5C22544A-7EE6-4342-B048-85BDC9FD1C3A}</a:tableStyleId>
              </a:tblPr>
              <a:tblGrid>
                <a:gridCol w="3682156"/>
                <a:gridCol w="409739"/>
                <a:gridCol w="386934"/>
                <a:gridCol w="3747952"/>
              </a:tblGrid>
              <a:tr h="465137">
                <a:tc>
                  <a:txBody>
                    <a:bodyPr/>
                    <a:lstStyle/>
                    <a:p>
                      <a:pPr algn="r">
                        <a:lnSpc>
                          <a:spcPct val="85000"/>
                        </a:lnSpc>
                      </a:pPr>
                      <a:r>
                        <a:rPr lang="en-US" sz="1500" b="0" i="1" dirty="0" smtClean="0">
                          <a:solidFill>
                            <a:srgbClr val="7F7F7F"/>
                          </a:solidFill>
                          <a:latin typeface="Georgia"/>
                          <a:cs typeface="Georgia"/>
                        </a:rPr>
                        <a:t>Presentation</a:t>
                      </a:r>
                      <a:endParaRPr lang="en-US" sz="1500" b="0" i="1" dirty="0">
                        <a:solidFill>
                          <a:srgbClr val="7F7F7F"/>
                        </a:solidFill>
                        <a:latin typeface="Georgia"/>
                        <a:cs typeface="Georgia"/>
                      </a:endParaRPr>
                    </a:p>
                  </a:txBody>
                  <a:tcPr marB="91440" anchor="ctr">
                    <a:lnL w="12700" cmpd="sng">
                      <a:noFill/>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r">
                        <a:lnSpc>
                          <a:spcPct val="85000"/>
                        </a:lnSpc>
                      </a:pPr>
                      <a:endParaRPr lang="en-US" sz="1200" b="0" dirty="0">
                        <a:solidFill>
                          <a:schemeClr val="accent2"/>
                        </a:solidFill>
                        <a:latin typeface="+mj-lt"/>
                      </a:endParaRPr>
                    </a:p>
                  </a:txBody>
                  <a:tcPr marB="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r">
                        <a:lnSpc>
                          <a:spcPct val="85000"/>
                        </a:lnSpc>
                      </a:pPr>
                      <a:endParaRPr lang="en-US" sz="1200" b="0" dirty="0">
                        <a:solidFill>
                          <a:schemeClr val="accent2"/>
                        </a:solidFill>
                        <a:latin typeface="+mj-lt"/>
                      </a:endParaRPr>
                    </a:p>
                  </a:txBody>
                  <a:tcPr marB="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l">
                        <a:lnSpc>
                          <a:spcPct val="85000"/>
                        </a:lnSpc>
                      </a:pPr>
                      <a:r>
                        <a:rPr lang="en-US" sz="1500" b="0" i="1" kern="1200" dirty="0" smtClean="0">
                          <a:solidFill>
                            <a:srgbClr val="7F7F7F"/>
                          </a:solidFill>
                          <a:latin typeface="Georgia"/>
                          <a:ea typeface="+mn-ea"/>
                          <a:cs typeface="Georgia"/>
                        </a:rPr>
                        <a:t>Conversation</a:t>
                      </a:r>
                      <a:endParaRPr lang="en-US" sz="1500" b="0" i="1" kern="1200" dirty="0">
                        <a:solidFill>
                          <a:srgbClr val="7F7F7F"/>
                        </a:solidFill>
                        <a:latin typeface="Georgia"/>
                        <a:ea typeface="+mn-ea"/>
                        <a:cs typeface="Georgia"/>
                      </a:endParaRPr>
                    </a:p>
                  </a:txBody>
                  <a:tcPr marB="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r>
              <a:tr h="529868">
                <a:tc>
                  <a:txBody>
                    <a:bodyPr/>
                    <a:lstStyle/>
                    <a:p>
                      <a:pPr marL="0" marR="0" algn="r" defTabSz="914400" rtl="0" eaLnBrk="1" latinLnBrk="0" hangingPunct="1">
                        <a:lnSpc>
                          <a:spcPct val="110000"/>
                        </a:lnSpc>
                        <a:spcBef>
                          <a:spcPts val="0"/>
                        </a:spcBef>
                        <a:spcAft>
                          <a:spcPts val="600"/>
                        </a:spcAft>
                      </a:pPr>
                      <a:r>
                        <a:rPr lang="en-US" sz="1100" kern="1200" dirty="0" smtClean="0">
                          <a:solidFill>
                            <a:schemeClr val="tx1">
                              <a:lumMod val="50000"/>
                              <a:lumOff val="50000"/>
                            </a:schemeClr>
                          </a:solidFill>
                          <a:latin typeface="+mj-lt"/>
                          <a:ea typeface="+mn-ea"/>
                          <a:cs typeface="+mn-cs"/>
                        </a:rPr>
                        <a:t>Need to communicate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an already-formed idea</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1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1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10000"/>
                        </a:lnSpc>
                        <a:spcBef>
                          <a:spcPts val="0"/>
                        </a:spcBef>
                        <a:spcAft>
                          <a:spcPts val="600"/>
                        </a:spcAft>
                      </a:pPr>
                      <a:r>
                        <a:rPr lang="en-US" sz="1100" kern="1200" dirty="0" smtClean="0">
                          <a:solidFill>
                            <a:schemeClr val="tx1">
                              <a:lumMod val="50000"/>
                              <a:lumOff val="50000"/>
                            </a:schemeClr>
                          </a:solidFill>
                          <a:latin typeface="+mj-lt"/>
                          <a:ea typeface="+mn-ea"/>
                          <a:cs typeface="+mn-cs"/>
                        </a:rPr>
                        <a:t>Need to</a:t>
                      </a:r>
                      <a:r>
                        <a:rPr lang="en-US" sz="1100" kern="1200" baseline="0" dirty="0" smtClean="0">
                          <a:solidFill>
                            <a:schemeClr val="tx1">
                              <a:lumMod val="50000"/>
                              <a:lumOff val="50000"/>
                            </a:schemeClr>
                          </a:solidFill>
                          <a:latin typeface="+mj-lt"/>
                          <a:ea typeface="+mn-ea"/>
                          <a:cs typeface="+mn-cs"/>
                        </a:rPr>
                        <a:t> </a:t>
                      </a:r>
                      <a:r>
                        <a:rPr lang="en-US" sz="1100" kern="1200" dirty="0" smtClean="0">
                          <a:solidFill>
                            <a:schemeClr val="tx1">
                              <a:lumMod val="50000"/>
                              <a:lumOff val="50000"/>
                            </a:schemeClr>
                          </a:solidFill>
                          <a:latin typeface="+mj-lt"/>
                          <a:ea typeface="+mn-ea"/>
                          <a:cs typeface="+mn-cs"/>
                        </a:rPr>
                        <a:t>build</a:t>
                      </a:r>
                      <a:r>
                        <a:rPr lang="en-US" sz="1100" kern="1200" baseline="0" dirty="0" smtClean="0">
                          <a:solidFill>
                            <a:schemeClr val="tx1">
                              <a:lumMod val="50000"/>
                              <a:lumOff val="50000"/>
                            </a:schemeClr>
                          </a:solidFill>
                          <a:latin typeface="+mj-lt"/>
                          <a:ea typeface="+mn-ea"/>
                          <a:cs typeface="+mn-cs"/>
                        </a:rPr>
                        <a:t> upon, get consensus on,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or more fully develop an idea</a:t>
                      </a:r>
                      <a:endParaRPr lang="en-US" sz="1100" kern="1200" dirty="0" smtClean="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57569">
                <a:tc>
                  <a:txBody>
                    <a:bodyPr/>
                    <a:lstStyle/>
                    <a:p>
                      <a:pPr marL="0" marR="0" indent="0" algn="r" defTabSz="914400" rtl="0" eaLnBrk="1" fontAlgn="auto" latinLnBrk="0" hangingPunct="1">
                        <a:lnSpc>
                          <a:spcPct val="110000"/>
                        </a:lnSpc>
                        <a:spcBef>
                          <a:spcPts val="0"/>
                        </a:spcBef>
                        <a:spcAft>
                          <a:spcPts val="600"/>
                        </a:spcAft>
                        <a:buClrTx/>
                        <a:buSzTx/>
                        <a:buFontTx/>
                        <a:buNone/>
                        <a:tabLst/>
                        <a:defRPr/>
                      </a:pPr>
                      <a:r>
                        <a:rPr lang="en-US" sz="1100" kern="1200" dirty="0" smtClean="0">
                          <a:solidFill>
                            <a:schemeClr val="tx1">
                              <a:lumMod val="50000"/>
                              <a:lumOff val="50000"/>
                            </a:schemeClr>
                          </a:solidFill>
                          <a:latin typeface="+mj-lt"/>
                          <a:ea typeface="+mn-ea"/>
                          <a:cs typeface="+mn-cs"/>
                        </a:rPr>
                        <a:t>Already have information</a:t>
                      </a:r>
                      <a:r>
                        <a:rPr lang="en-US" sz="1100" kern="1200" baseline="0" dirty="0" smtClean="0">
                          <a:solidFill>
                            <a:schemeClr val="tx1">
                              <a:lumMod val="50000"/>
                              <a:lumOff val="50000"/>
                            </a:schemeClr>
                          </a:solidFill>
                          <a:latin typeface="+mj-lt"/>
                          <a:ea typeface="+mn-ea"/>
                          <a:cs typeface="+mn-cs"/>
                        </a:rPr>
                        <a:t> about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the audience’s </a:t>
                      </a:r>
                      <a:r>
                        <a:rPr lang="en-US" sz="1100" kern="1200" dirty="0" smtClean="0">
                          <a:solidFill>
                            <a:schemeClr val="tx1">
                              <a:lumMod val="50000"/>
                              <a:lumOff val="50000"/>
                            </a:schemeClr>
                          </a:solidFill>
                          <a:latin typeface="+mj-lt"/>
                          <a:ea typeface="+mn-ea"/>
                          <a:cs typeface="+mn-cs"/>
                        </a:rPr>
                        <a:t>wants</a:t>
                      </a:r>
                      <a:r>
                        <a:rPr lang="en-US" sz="1100" kern="1200" baseline="0" dirty="0" smtClean="0">
                          <a:solidFill>
                            <a:schemeClr val="tx1">
                              <a:lumMod val="50000"/>
                              <a:lumOff val="50000"/>
                            </a:schemeClr>
                          </a:solidFill>
                          <a:latin typeface="+mj-lt"/>
                          <a:ea typeface="+mn-ea"/>
                          <a:cs typeface="+mn-cs"/>
                        </a:rPr>
                        <a:t> and needs</a:t>
                      </a:r>
                      <a:endParaRPr lang="en-US" sz="1100" kern="1200" dirty="0" smtClean="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indent="0" algn="l" defTabSz="914400" rtl="0" eaLnBrk="1" fontAlgn="auto" latinLnBrk="0" hangingPunct="1">
                        <a:lnSpc>
                          <a:spcPct val="110000"/>
                        </a:lnSpc>
                        <a:spcBef>
                          <a:spcPts val="0"/>
                        </a:spcBef>
                        <a:spcAft>
                          <a:spcPts val="600"/>
                        </a:spcAft>
                        <a:buClrTx/>
                        <a:buSzTx/>
                        <a:buFontTx/>
                        <a:buNone/>
                        <a:tabLst/>
                        <a:defRPr/>
                      </a:pPr>
                      <a:r>
                        <a:rPr lang="en-US" sz="1100" kern="1200" baseline="0" dirty="0" smtClean="0">
                          <a:solidFill>
                            <a:schemeClr val="tx1">
                              <a:lumMod val="50000"/>
                              <a:lumOff val="50000"/>
                            </a:schemeClr>
                          </a:solidFill>
                          <a:latin typeface="+mj-lt"/>
                          <a:ea typeface="+mn-ea"/>
                          <a:cs typeface="+mn-cs"/>
                        </a:rPr>
                        <a:t>Need more information about the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group’s wants and needs</a:t>
                      </a:r>
                      <a:endParaRPr lang="en-US" sz="1100" kern="1200" dirty="0" smtClean="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45545">
                <a:tc>
                  <a:txBody>
                    <a:bodyPr/>
                    <a:lstStyle/>
                    <a:p>
                      <a:pPr marL="0" algn="r"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 to inform, persuade,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or entertain an audience</a:t>
                      </a: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a:t>
                      </a:r>
                      <a:r>
                        <a:rPr lang="en-US" sz="1100" kern="1200" baseline="0" dirty="0" smtClean="0">
                          <a:solidFill>
                            <a:schemeClr val="tx1">
                              <a:lumMod val="50000"/>
                              <a:lumOff val="50000"/>
                            </a:schemeClr>
                          </a:solidFill>
                          <a:latin typeface="+mj-lt"/>
                          <a:ea typeface="+mn-ea"/>
                          <a:cs typeface="+mn-cs"/>
                        </a:rPr>
                        <a:t> to build a personal relationship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with the audience</a:t>
                      </a:r>
                      <a:endParaRPr lang="en-US" sz="1100" kern="1200" dirty="0" smtClean="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29868">
                <a:tc>
                  <a:txBody>
                    <a:bodyPr/>
                    <a:lstStyle/>
                    <a:p>
                      <a:pPr marL="0" algn="r"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Does not require real-time</a:t>
                      </a:r>
                      <a:r>
                        <a:rPr lang="en-US" sz="1100" kern="1200" baseline="0" dirty="0" smtClean="0">
                          <a:solidFill>
                            <a:schemeClr val="tx1">
                              <a:lumMod val="50000"/>
                              <a:lumOff val="50000"/>
                            </a:schemeClr>
                          </a:solidFill>
                          <a:latin typeface="+mj-lt"/>
                          <a:ea typeface="+mn-ea"/>
                          <a:cs typeface="+mn-cs"/>
                        </a:rPr>
                        <a: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feedback from the audience</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a:t>
                      </a:r>
                      <a:r>
                        <a:rPr lang="en-US" sz="1100" kern="1200" baseline="0" dirty="0" smtClean="0">
                          <a:solidFill>
                            <a:schemeClr val="tx1">
                              <a:lumMod val="50000"/>
                              <a:lumOff val="50000"/>
                            </a:schemeClr>
                          </a:solidFill>
                          <a:latin typeface="+mj-lt"/>
                          <a:ea typeface="+mn-ea"/>
                          <a:cs typeface="+mn-cs"/>
                        </a:rPr>
                        <a:t> the group’s input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in order to move forward</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29868">
                <a:tc>
                  <a:txBody>
                    <a:bodyPr/>
                    <a:lstStyle/>
                    <a:p>
                      <a:pPr marL="0" algn="r"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 a single event to move an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audience toward your objective</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 continuous</a:t>
                      </a:r>
                      <a:r>
                        <a:rPr lang="en-US" sz="1100" kern="1200" baseline="0" dirty="0" smtClean="0">
                          <a:solidFill>
                            <a:schemeClr val="tx1">
                              <a:lumMod val="50000"/>
                              <a:lumOff val="50000"/>
                            </a:schemeClr>
                          </a:solidFill>
                          <a:latin typeface="+mj-lt"/>
                          <a:ea typeface="+mn-ea"/>
                          <a:cs typeface="+mn-cs"/>
                        </a:rPr>
                        <a:t> engagement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to accomplish your objective</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6494753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default notes view</a:t>
            </a:r>
            <a:endParaRPr lang="en-US" dirty="0"/>
          </a:p>
        </p:txBody>
      </p:sp>
      <p:sp>
        <p:nvSpPr>
          <p:cNvPr id="7" name="Text Placeholder 6"/>
          <p:cNvSpPr>
            <a:spLocks noGrp="1"/>
          </p:cNvSpPr>
          <p:nvPr>
            <p:ph type="body" idx="10"/>
          </p:nvPr>
        </p:nvSpPr>
        <p:spPr/>
        <p:txBody>
          <a:bodyPr/>
          <a:lstStyle/>
          <a:p>
            <a:r>
              <a:rPr lang="en-US" dirty="0" smtClean="0"/>
              <a:t>Adding notes to your slides makes it a slidedoc</a:t>
            </a:r>
            <a:endParaRPr lang="en-US" dirty="0"/>
          </a:p>
        </p:txBody>
      </p:sp>
      <p:sp>
        <p:nvSpPr>
          <p:cNvPr id="12" name="Content Placeholder 11"/>
          <p:cNvSpPr>
            <a:spLocks noGrp="1"/>
          </p:cNvSpPr>
          <p:nvPr>
            <p:ph idx="18"/>
          </p:nvPr>
        </p:nvSpPr>
        <p:spPr/>
        <p:txBody>
          <a:bodyPr/>
          <a:lstStyle/>
          <a:p>
            <a:pPr lvl="2"/>
            <a:r>
              <a:rPr lang="en-US" dirty="0" smtClean="0"/>
              <a:t>There’s a little-known “Notes Page” view</a:t>
            </a:r>
            <a:br>
              <a:rPr lang="en-US" dirty="0" smtClean="0"/>
            </a:br>
            <a:r>
              <a:rPr lang="en-US" dirty="0" smtClean="0"/>
              <a:t>that can combine an image of your slides with your script, and any other content you’d like.</a:t>
            </a:r>
          </a:p>
          <a:p>
            <a:pPr lvl="2"/>
            <a:r>
              <a:rPr lang="en-US" dirty="0" smtClean="0"/>
              <a:t>To the right is the default layout of the “Notes Page” view in PowerPoint</a:t>
            </a:r>
            <a:r>
              <a:rPr lang="en-US" baseline="30000" dirty="0" smtClean="0"/>
              <a:t>®</a:t>
            </a:r>
            <a:r>
              <a:rPr lang="en-US" dirty="0" smtClean="0"/>
              <a:t>. You can see that the slide visual takes up the top half of the page and the text below defaults to a bulleted list. </a:t>
            </a:r>
          </a:p>
          <a:p>
            <a:pPr lvl="2"/>
            <a:r>
              <a:rPr lang="en-US" dirty="0" smtClean="0"/>
              <a:t>Many people don’t know that this layout is extremely modifiable. Not only can the Notes master be modified, but each Notes Page itself can have text, charts, quotes, and images added to it as separate and additional content that’s on the slide itself. </a:t>
            </a:r>
          </a:p>
          <a:p>
            <a:pPr lvl="2"/>
            <a:r>
              <a:rPr lang="en-US" dirty="0" smtClean="0"/>
              <a:t>You can add text in Notes view or the </a:t>
            </a:r>
            <a:br>
              <a:rPr lang="en-US" dirty="0" smtClean="0"/>
            </a:br>
            <a:r>
              <a:rPr lang="en-US" dirty="0" smtClean="0"/>
              <a:t>Notes pane.</a:t>
            </a:r>
            <a:endParaRPr lang="en-US" dirty="0"/>
          </a:p>
        </p:txBody>
      </p:sp>
      <p:grpSp>
        <p:nvGrpSpPr>
          <p:cNvPr id="29" name="Group 28"/>
          <p:cNvGrpSpPr/>
          <p:nvPr/>
        </p:nvGrpSpPr>
        <p:grpSpPr bwMode="gray">
          <a:xfrm>
            <a:off x="4185471" y="1816100"/>
            <a:ext cx="4498949" cy="3779986"/>
            <a:chOff x="3192935" y="1529964"/>
            <a:chExt cx="5777440" cy="4854166"/>
          </a:xfrm>
        </p:grpSpPr>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3192935" y="1529964"/>
              <a:ext cx="3653136" cy="485416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3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tretch/>
          </p:blipFill>
          <p:spPr bwMode="gray">
            <a:xfrm>
              <a:off x="6380092" y="2895814"/>
              <a:ext cx="2590283" cy="312452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pic>
        <p:nvPicPr>
          <p:cNvPr id="30" name="Picture 2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gray">
          <a:xfrm>
            <a:off x="3815847" y="5159482"/>
            <a:ext cx="1791991" cy="87320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cxnSp>
        <p:nvCxnSpPr>
          <p:cNvPr id="41" name="Straight Connector 40"/>
          <p:cNvCxnSpPr/>
          <p:nvPr/>
        </p:nvCxnSpPr>
        <p:spPr>
          <a:xfrm>
            <a:off x="5238750" y="3651250"/>
            <a:ext cx="1555805" cy="1031544"/>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6043787" y="5709171"/>
            <a:ext cx="2640633" cy="649409"/>
            <a:chOff x="-5002935" y="5749802"/>
            <a:chExt cx="1787720" cy="649409"/>
          </a:xfrm>
        </p:grpSpPr>
        <p:sp>
          <p:nvSpPr>
            <p:cNvPr id="42" name="TextBox 41"/>
            <p:cNvSpPr txBox="1"/>
            <p:nvPr/>
          </p:nvSpPr>
          <p:spPr>
            <a:xfrm>
              <a:off x="-5002935" y="5749802"/>
              <a:ext cx="1787720" cy="649409"/>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Whatever you type in the </a:t>
              </a:r>
              <a:r>
                <a:rPr lang="en-US" sz="1100" i="1" dirty="0" smtClean="0">
                  <a:solidFill>
                    <a:schemeClr val="tx1">
                      <a:lumMod val="75000"/>
                      <a:lumOff val="25000"/>
                    </a:schemeClr>
                  </a:solidFill>
                </a:rPr>
                <a:t>Notes pane </a:t>
              </a:r>
              <a:r>
                <a:rPr lang="en-US" sz="1100" i="1" dirty="0">
                  <a:solidFill>
                    <a:schemeClr val="tx1">
                      <a:lumMod val="75000"/>
                      <a:lumOff val="25000"/>
                    </a:schemeClr>
                  </a:solidFill>
                </a:rPr>
                <a:t/>
              </a:r>
              <a:br>
                <a:rPr lang="en-US" sz="1100" i="1" dirty="0">
                  <a:solidFill>
                    <a:schemeClr val="tx1">
                      <a:lumMod val="75000"/>
                      <a:lumOff val="25000"/>
                    </a:schemeClr>
                  </a:solidFill>
                </a:rPr>
              </a:br>
              <a:r>
                <a:rPr lang="en-US" sz="1100" i="1" dirty="0">
                  <a:solidFill>
                    <a:schemeClr val="tx1">
                      <a:lumMod val="75000"/>
                      <a:lumOff val="25000"/>
                    </a:schemeClr>
                  </a:solidFill>
                </a:rPr>
                <a:t>will appear underneath the slide.</a:t>
              </a:r>
            </a:p>
          </p:txBody>
        </p:sp>
        <p:cxnSp>
          <p:nvCxnSpPr>
            <p:cNvPr id="43" name="Straight Connector 42"/>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8262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Modify the notes master</a:t>
            </a:r>
            <a:endParaRPr lang="en-US" dirty="0"/>
          </a:p>
        </p:txBody>
      </p:sp>
      <p:sp>
        <p:nvSpPr>
          <p:cNvPr id="12" name="Content Placeholder 11"/>
          <p:cNvSpPr>
            <a:spLocks noGrp="1"/>
          </p:cNvSpPr>
          <p:nvPr>
            <p:ph idx="18"/>
          </p:nvPr>
        </p:nvSpPr>
        <p:spPr/>
        <p:txBody>
          <a:bodyPr/>
          <a:lstStyle/>
          <a:p>
            <a:pPr lvl="2"/>
            <a:r>
              <a:rPr lang="en-US" dirty="0" smtClean="0"/>
              <a:t>The image to the right is the default master. The image to the far right is a modified master. </a:t>
            </a:r>
          </a:p>
          <a:p>
            <a:pPr lvl="2"/>
            <a:r>
              <a:rPr lang="en-US" dirty="0" smtClean="0"/>
              <a:t>You can scale your slide to any size and place it anywhere on the master. Headers, footers, and body copy can be moved into any position you desire. The choices</a:t>
            </a:r>
            <a:br>
              <a:rPr lang="en-US" dirty="0" smtClean="0"/>
            </a:br>
            <a:r>
              <a:rPr lang="en-US" dirty="0" smtClean="0"/>
              <a:t>are endless.</a:t>
            </a:r>
          </a:p>
          <a:p>
            <a:pPr lvl="2"/>
            <a:r>
              <a:rPr lang="en-US" dirty="0" smtClean="0"/>
              <a:t>If you plan to only put your script in the notes, a layout similar to the default may work. If you plan to add supporting information or more graphics, consider scaling the slide and text size down to accommodate richer content.</a:t>
            </a:r>
            <a:endParaRPr lang="en-US" dirty="0"/>
          </a:p>
        </p:txBody>
      </p:sp>
      <p:grpSp>
        <p:nvGrpSpPr>
          <p:cNvPr id="25" name="Group 24"/>
          <p:cNvGrpSpPr/>
          <p:nvPr/>
        </p:nvGrpSpPr>
        <p:grpSpPr>
          <a:xfrm>
            <a:off x="6376457" y="4989402"/>
            <a:ext cx="2307963" cy="635495"/>
            <a:chOff x="-5002935" y="5763716"/>
            <a:chExt cx="1787720" cy="635495"/>
          </a:xfrm>
        </p:grpSpPr>
        <p:sp>
          <p:nvSpPr>
            <p:cNvPr id="26" name="TextBox 25"/>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Scale and move the master elements any way you’d like.</a:t>
              </a:r>
            </a:p>
          </p:txBody>
        </p:sp>
        <p:cxnSp>
          <p:nvCxnSpPr>
            <p:cNvPr id="31" name="Straight Connector 30"/>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937520" y="4989402"/>
            <a:ext cx="2304683" cy="635495"/>
            <a:chOff x="-5002935" y="5763716"/>
            <a:chExt cx="1787720" cy="635495"/>
          </a:xfrm>
        </p:grpSpPr>
        <p:sp>
          <p:nvSpPr>
            <p:cNvPr id="34" name="TextBox 33"/>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Default master has a large slide and cascading text.</a:t>
              </a:r>
            </a:p>
          </p:txBody>
        </p:sp>
        <p:cxnSp>
          <p:nvCxnSpPr>
            <p:cNvPr id="35" name="Straight Connector 34"/>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bwMode="gray">
          <a:xfrm>
            <a:off x="3937520" y="1827040"/>
            <a:ext cx="4743617" cy="3078334"/>
            <a:chOff x="2970393" y="2643482"/>
            <a:chExt cx="5764222" cy="3740648"/>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5934075" y="2674864"/>
              <a:ext cx="2800540" cy="367230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0" t="1200" r="2696" b="1451"/>
            <a:stretch/>
          </p:blipFill>
          <p:spPr bwMode="gray">
            <a:xfrm>
              <a:off x="2970393" y="2643482"/>
              <a:ext cx="2800542" cy="374064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sp>
        <p:nvSpPr>
          <p:cNvPr id="13" name="Text Placeholder 6"/>
          <p:cNvSpPr>
            <a:spLocks noGrp="1"/>
          </p:cNvSpPr>
          <p:nvPr>
            <p:ph type="body" idx="10"/>
          </p:nvPr>
        </p:nvSpPr>
        <p:spPr>
          <a:xfrm>
            <a:off x="459580" y="1134598"/>
            <a:ext cx="4035293" cy="536519"/>
          </a:xfrm>
        </p:spPr>
        <p:txBody>
          <a:bodyPr/>
          <a:lstStyle/>
          <a:p>
            <a:r>
              <a:rPr lang="en-US" dirty="0" smtClean="0"/>
              <a:t>Notes layouts are flexible</a:t>
            </a:r>
            <a:endParaRPr lang="en-US" dirty="0"/>
          </a:p>
        </p:txBody>
      </p:sp>
    </p:spTree>
    <p:extLst>
      <p:ext uri="{BB962C8B-B14F-4D97-AF65-F5344CB8AC3E}">
        <p14:creationId xmlns:p14="http://schemas.microsoft.com/office/powerpoint/2010/main" val="357093552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Slidedocs can travel with AN appendix</a:t>
            </a:r>
            <a:endParaRPr lang="en-US" dirty="0"/>
          </a:p>
        </p:txBody>
      </p:sp>
      <p:sp>
        <p:nvSpPr>
          <p:cNvPr id="12" name="Content Placeholder 11"/>
          <p:cNvSpPr>
            <a:spLocks noGrp="1"/>
          </p:cNvSpPr>
          <p:nvPr>
            <p:ph idx="18"/>
          </p:nvPr>
        </p:nvSpPr>
        <p:spPr/>
        <p:txBody>
          <a:bodyPr/>
          <a:lstStyle/>
          <a:p>
            <a:pPr lvl="2"/>
            <a:r>
              <a:rPr lang="en-US" dirty="0" smtClean="0"/>
              <a:t>In the layouts to the right, you’ll notice there’s a small image of the slide on the top left of the page, and a quadrant graphic and quote on the top right.</a:t>
            </a:r>
          </a:p>
          <a:p>
            <a:pPr lvl="2"/>
            <a:r>
              <a:rPr lang="en-US" dirty="0" smtClean="0"/>
              <a:t>This example shows that the “Notes Page” view has enormous flexibility. It’s an additional surface that you can design and develop with content that you may have chosen to cut from your presentation.</a:t>
            </a:r>
            <a:endParaRPr lang="en-US" dirty="0"/>
          </a:p>
          <a:p>
            <a:pPr lvl="2"/>
            <a:r>
              <a:rPr lang="en-US" dirty="0" smtClean="0"/>
              <a:t>It’s as if the appendix to your slide gets to travel with the slide itself.</a:t>
            </a:r>
          </a:p>
          <a:p>
            <a:pPr lvl="2"/>
            <a:r>
              <a:rPr lang="en-US" dirty="0" smtClean="0"/>
              <a:t>This ”Notes Page” view can be converted into a PDF and sent around with your slides. These slides can be distributed when people ask for a copy. Print the “Notes Page” view and distribute it as a document. </a:t>
            </a:r>
            <a:endParaRPr lang="en-US" dirty="0"/>
          </a:p>
        </p:txBody>
      </p:sp>
      <p:grpSp>
        <p:nvGrpSpPr>
          <p:cNvPr id="2" name="Group 1"/>
          <p:cNvGrpSpPr/>
          <p:nvPr/>
        </p:nvGrpSpPr>
        <p:grpSpPr bwMode="gray">
          <a:xfrm>
            <a:off x="3978197" y="1838278"/>
            <a:ext cx="4131180" cy="4560933"/>
            <a:chOff x="3876675" y="1838278"/>
            <a:chExt cx="3747224" cy="4137035"/>
          </a:xfrm>
        </p:grpSpPr>
        <p:pic>
          <p:nvPicPr>
            <p:cNvPr id="24" name="Picture 2" descr="C:\Users\Denise.DUARTE\Desktop\Focu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3876675" y="1838278"/>
              <a:ext cx="2569845" cy="337131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5" name="Picture 3" descr="C:\Users\Denise.DUARTE\Desktop\Breakdow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121185" y="2689827"/>
              <a:ext cx="2502714" cy="328548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sp>
        <p:nvSpPr>
          <p:cNvPr id="7" name="Text Placeholder 6"/>
          <p:cNvSpPr>
            <a:spLocks noGrp="1"/>
          </p:cNvSpPr>
          <p:nvPr>
            <p:ph type="body" idx="10"/>
          </p:nvPr>
        </p:nvSpPr>
        <p:spPr>
          <a:xfrm>
            <a:off x="459580" y="1134598"/>
            <a:ext cx="4035293" cy="536519"/>
          </a:xfrm>
        </p:spPr>
        <p:txBody>
          <a:bodyPr/>
          <a:lstStyle/>
          <a:p>
            <a:r>
              <a:rPr lang="en-US" dirty="0" smtClean="0"/>
              <a:t>You can add a lot of content to your slides</a:t>
            </a:r>
            <a:endParaRPr lang="en-US" dirty="0"/>
          </a:p>
        </p:txBody>
      </p:sp>
    </p:spTree>
    <p:extLst>
      <p:ext uri="{BB962C8B-B14F-4D97-AF65-F5344CB8AC3E}">
        <p14:creationId xmlns:p14="http://schemas.microsoft.com/office/powerpoint/2010/main" val="20938720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layouts are an option, too!</a:t>
            </a:r>
            <a:endParaRPr lang="en-US" dirty="0"/>
          </a:p>
        </p:txBody>
      </p:sp>
      <p:sp>
        <p:nvSpPr>
          <p:cNvPr id="11" name="Content Placeholder 10"/>
          <p:cNvSpPr>
            <a:spLocks noGrp="1"/>
          </p:cNvSpPr>
          <p:nvPr>
            <p:ph idx="18"/>
          </p:nvPr>
        </p:nvSpPr>
        <p:spPr/>
        <p:txBody>
          <a:bodyPr/>
          <a:lstStyle/>
          <a:p>
            <a:pPr lvl="2"/>
            <a:r>
              <a:rPr lang="en-US" dirty="0" smtClean="0"/>
              <a:t>The “Notes View” page isn’t limited to just vertical layouts. You can create layouts in landscape view, too.</a:t>
            </a:r>
          </a:p>
          <a:p>
            <a:pPr lvl="2"/>
            <a:r>
              <a:rPr lang="en-US" dirty="0" smtClean="0"/>
              <a:t>The designs to the right have the same content as the layouts on the previous page but the notes master is formatted in the landscape orientation.</a:t>
            </a:r>
            <a:endParaRPr lang="en-US" dirty="0"/>
          </a:p>
        </p:txBody>
      </p:sp>
      <p:grpSp>
        <p:nvGrpSpPr>
          <p:cNvPr id="10" name="Group 9"/>
          <p:cNvGrpSpPr/>
          <p:nvPr/>
        </p:nvGrpSpPr>
        <p:grpSpPr bwMode="gray">
          <a:xfrm>
            <a:off x="3450877" y="1816100"/>
            <a:ext cx="5039334" cy="4199305"/>
            <a:chOff x="3542547" y="1816100"/>
            <a:chExt cx="5039334" cy="4199305"/>
          </a:xfrm>
        </p:grpSpPr>
        <p:pic>
          <p:nvPicPr>
            <p:cNvPr id="2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42547" y="1816100"/>
              <a:ext cx="3553314" cy="27054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188236" y="3433362"/>
              <a:ext cx="3393645" cy="25820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42591925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smtClean="0"/>
              <a:t>Spread Big Ideas </a:t>
            </a:r>
            <a:br>
              <a:rPr lang="en-US" altLang="en-US" dirty="0" smtClean="0"/>
            </a:br>
            <a:r>
              <a:rPr lang="en-US" altLang="en-US" dirty="0" smtClean="0"/>
              <a:t>With Slidedocs</a:t>
            </a:r>
            <a:endParaRPr lang="en-US" dirty="0"/>
          </a:p>
        </p:txBody>
      </p:sp>
      <p:sp>
        <p:nvSpPr>
          <p:cNvPr id="12" name="Text Placeholder 11"/>
          <p:cNvSpPr>
            <a:spLocks noGrp="1"/>
          </p:cNvSpPr>
          <p:nvPr>
            <p:ph type="body" sz="quarter" idx="15"/>
          </p:nvPr>
        </p:nvSpPr>
        <p:spPr/>
        <p:txBody>
          <a:bodyPr/>
          <a:lstStyle/>
          <a:p>
            <a:r>
              <a:rPr lang="en-US" dirty="0" smtClean="0"/>
              <a:t>04</a:t>
            </a:r>
            <a:endParaRPr lang="en-US" dirty="0"/>
          </a:p>
        </p:txBody>
      </p:sp>
    </p:spTree>
    <p:extLst>
      <p:ext uri="{BB962C8B-B14F-4D97-AF65-F5344CB8AC3E}">
        <p14:creationId xmlns:p14="http://schemas.microsoft.com/office/powerpoint/2010/main" val="135871824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Presentations help </a:t>
            </a:r>
            <a:r>
              <a:rPr lang="en-US" dirty="0" smtClean="0"/>
              <a:t/>
            </a:r>
            <a:br>
              <a:rPr lang="en-US" dirty="0" smtClean="0"/>
            </a:br>
            <a:r>
              <a:rPr lang="en-US" dirty="0" smtClean="0"/>
              <a:t>spread </a:t>
            </a:r>
            <a:r>
              <a:rPr lang="en-US" dirty="0"/>
              <a:t>slidedocs</a:t>
            </a:r>
          </a:p>
        </p:txBody>
      </p:sp>
      <p:sp>
        <p:nvSpPr>
          <p:cNvPr id="7" name="Content Placeholder 6"/>
          <p:cNvSpPr>
            <a:spLocks noGrp="1"/>
          </p:cNvSpPr>
          <p:nvPr>
            <p:ph idx="1"/>
          </p:nvPr>
        </p:nvSpPr>
        <p:spPr>
          <a:xfrm>
            <a:off x="457732" y="3561665"/>
            <a:ext cx="2640628" cy="2837546"/>
          </a:xfrm>
        </p:spPr>
        <p:txBody>
          <a:bodyPr/>
          <a:lstStyle/>
          <a:p>
            <a:r>
              <a:rPr lang="en-US" dirty="0"/>
              <a:t>Let’s say you’ve created a brilliant slidedoc packed with research, data, process, and insights. When you need to present it, how do you present it? </a:t>
            </a:r>
            <a:r>
              <a:rPr lang="en-US" dirty="0" smtClean="0"/>
              <a:t>First, </a:t>
            </a:r>
            <a:r>
              <a:rPr lang="en-US" dirty="0"/>
              <a:t>don’t present your research; present the results and findings in the research and turn that into </a:t>
            </a:r>
            <a:r>
              <a:rPr lang="en-US" dirty="0" smtClean="0"/>
              <a:t>a </a:t>
            </a:r>
            <a:r>
              <a:rPr lang="en-US" dirty="0"/>
              <a:t>presentation with slides.</a:t>
            </a:r>
          </a:p>
        </p:txBody>
      </p:sp>
      <p:sp>
        <p:nvSpPr>
          <p:cNvPr id="9" name="Content Placeholder 8"/>
          <p:cNvSpPr>
            <a:spLocks noGrp="1"/>
          </p:cNvSpPr>
          <p:nvPr>
            <p:ph idx="11"/>
          </p:nvPr>
        </p:nvSpPr>
        <p:spPr>
          <a:xfrm>
            <a:off x="3256668" y="3561665"/>
            <a:ext cx="2640628" cy="2837546"/>
          </a:xfrm>
        </p:spPr>
        <p:txBody>
          <a:bodyPr/>
          <a:lstStyle/>
          <a:p>
            <a:pPr lvl="2"/>
            <a:r>
              <a:rPr lang="en-US" dirty="0" smtClean="0"/>
              <a:t>Use </a:t>
            </a:r>
            <a:r>
              <a:rPr lang="en-US" dirty="0"/>
              <a:t>a different creative process to develop a </a:t>
            </a:r>
            <a:r>
              <a:rPr lang="en-US" u="sng" dirty="0">
                <a:hlinkClick r:id="rId2"/>
              </a:rPr>
              <a:t>presentation</a:t>
            </a:r>
            <a:r>
              <a:rPr lang="en-US" dirty="0"/>
              <a:t> that is an inspirational, persuasive derivative of </a:t>
            </a:r>
            <a:br>
              <a:rPr lang="en-US" dirty="0"/>
            </a:br>
            <a:r>
              <a:rPr lang="en-US" dirty="0"/>
              <a:t>your document.</a:t>
            </a:r>
          </a:p>
          <a:p>
            <a:pPr lvl="2"/>
            <a:r>
              <a:rPr lang="en-US" dirty="0"/>
              <a:t>Remember back when annual reports used to be printed? They had a </a:t>
            </a:r>
            <a:r>
              <a:rPr lang="en-US" dirty="0" smtClean="0"/>
              <a:t>thin</a:t>
            </a:r>
            <a:br>
              <a:rPr lang="en-US" dirty="0" smtClean="0"/>
            </a:br>
            <a:r>
              <a:rPr lang="en-US" dirty="0" smtClean="0"/>
              <a:t>glossy </a:t>
            </a:r>
            <a:r>
              <a:rPr lang="en-US" dirty="0"/>
              <a:t>section in the front that was very beautiful, story-like, highly visual, and human-centric. The rest was a dense document that stated how the company performed financially.</a:t>
            </a:r>
          </a:p>
        </p:txBody>
      </p:sp>
      <p:sp>
        <p:nvSpPr>
          <p:cNvPr id="10" name="Content Placeholder 9"/>
          <p:cNvSpPr>
            <a:spLocks noGrp="1"/>
          </p:cNvSpPr>
          <p:nvPr>
            <p:ph idx="12"/>
          </p:nvPr>
        </p:nvSpPr>
        <p:spPr>
          <a:xfrm>
            <a:off x="6043787" y="3561665"/>
            <a:ext cx="2640628" cy="2837546"/>
          </a:xfrm>
        </p:spPr>
        <p:txBody>
          <a:bodyPr/>
          <a:lstStyle/>
          <a:p>
            <a:pPr lvl="2"/>
            <a:r>
              <a:rPr lang="en-US" dirty="0" smtClean="0"/>
              <a:t>To make a presentation about your slidedoc, </a:t>
            </a:r>
            <a:r>
              <a:rPr lang="en-US" dirty="0"/>
              <a:t>isolate the key insights and findings in your slidedoc. Think through why </a:t>
            </a:r>
            <a:r>
              <a:rPr lang="en-US" dirty="0" smtClean="0"/>
              <a:t>they matter and how </a:t>
            </a:r>
            <a:r>
              <a:rPr lang="en-US" dirty="0"/>
              <a:t>you want the audience to be transformed when you present the information. </a:t>
            </a:r>
            <a:r>
              <a:rPr lang="en-US" u="sng" dirty="0">
                <a:hlinkClick r:id="rId3"/>
              </a:rPr>
              <a:t>Brainstorm metaphors, </a:t>
            </a:r>
            <a:r>
              <a:rPr lang="en-US" u="sng" dirty="0" smtClean="0">
                <a:hlinkClick r:id="rId3"/>
              </a:rPr>
              <a:t>stories, </a:t>
            </a:r>
            <a:r>
              <a:rPr lang="en-US" u="sng" dirty="0">
                <a:hlinkClick r:id="rId3"/>
              </a:rPr>
              <a:t>and </a:t>
            </a:r>
            <a:r>
              <a:rPr lang="en-US" u="sng" dirty="0" smtClean="0">
                <a:hlinkClick r:id="rId3"/>
              </a:rPr>
              <a:t>visuals</a:t>
            </a:r>
            <a:r>
              <a:rPr lang="en-US" dirty="0" smtClean="0"/>
              <a:t> that </a:t>
            </a:r>
            <a:r>
              <a:rPr lang="en-US" dirty="0"/>
              <a:t>help your information </a:t>
            </a:r>
            <a:r>
              <a:rPr lang="en-US" dirty="0" smtClean="0"/>
              <a:t>come alive </a:t>
            </a:r>
            <a:r>
              <a:rPr lang="en-US" dirty="0"/>
              <a:t>and only present that information verbally.</a:t>
            </a:r>
          </a:p>
        </p:txBody>
      </p:sp>
      <p:grpSp>
        <p:nvGrpSpPr>
          <p:cNvPr id="40" name="Group 39"/>
          <p:cNvGrpSpPr/>
          <p:nvPr/>
        </p:nvGrpSpPr>
        <p:grpSpPr bwMode="gray">
          <a:xfrm>
            <a:off x="2456448" y="1818531"/>
            <a:ext cx="4231104" cy="1494634"/>
            <a:chOff x="2336974" y="1826151"/>
            <a:chExt cx="4231104" cy="1494634"/>
          </a:xfrm>
        </p:grpSpPr>
        <p:pic>
          <p:nvPicPr>
            <p:cNvPr id="21" name="Picture 20" descr="know your audience2.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336974" y="1826151"/>
              <a:ext cx="4231104" cy="1494634"/>
            </a:xfrm>
            <a:prstGeom prst="rect">
              <a:avLst/>
            </a:prstGeom>
          </p:spPr>
        </p:pic>
        <p:sp>
          <p:nvSpPr>
            <p:cNvPr id="22" name="Rectangle 21"/>
            <p:cNvSpPr/>
            <p:nvPr/>
          </p:nvSpPr>
          <p:spPr bwMode="gray">
            <a:xfrm>
              <a:off x="4700921" y="2322458"/>
              <a:ext cx="1232931" cy="553998"/>
            </a:xfrm>
            <a:prstGeom prst="rect">
              <a:avLst/>
            </a:prstGeom>
          </p:spPr>
          <p:txBody>
            <a:bodyPr wrap="square">
              <a:spAutoFit/>
            </a:bodyPr>
            <a:lstStyle/>
            <a:p>
              <a:pPr marL="0" lvl="1"/>
              <a:r>
                <a:rPr lang="en-US" sz="1500" i="1" dirty="0">
                  <a:solidFill>
                    <a:schemeClr val="bg1"/>
                  </a:solidFill>
                </a:rPr>
                <a:t>Creative process</a:t>
              </a:r>
            </a:p>
          </p:txBody>
        </p:sp>
        <p:sp>
          <p:nvSpPr>
            <p:cNvPr id="23" name="Rectangle 22"/>
            <p:cNvSpPr/>
            <p:nvPr/>
          </p:nvSpPr>
          <p:spPr bwMode="gray">
            <a:xfrm>
              <a:off x="3022626" y="2322458"/>
              <a:ext cx="1210202" cy="553998"/>
            </a:xfrm>
            <a:prstGeom prst="rect">
              <a:avLst/>
            </a:prstGeom>
          </p:spPr>
          <p:txBody>
            <a:bodyPr wrap="square">
              <a:spAutoFit/>
            </a:bodyPr>
            <a:lstStyle/>
            <a:p>
              <a:pPr marL="0" lvl="1" algn="r"/>
              <a:r>
                <a:rPr lang="en-US" sz="1500" i="1" dirty="0" smtClean="0">
                  <a:solidFill>
                    <a:schemeClr val="bg1"/>
                  </a:solidFill>
                </a:rPr>
                <a:t>Analytical process</a:t>
              </a:r>
              <a:endParaRPr lang="en-US" sz="1500" i="1" dirty="0">
                <a:solidFill>
                  <a:schemeClr val="bg1"/>
                </a:solidFill>
              </a:endParaRPr>
            </a:p>
          </p:txBody>
        </p:sp>
      </p:grpSp>
      <p:sp>
        <p:nvSpPr>
          <p:cNvPr id="33" name="TextBox 32"/>
          <p:cNvSpPr txBox="1"/>
          <p:nvPr/>
        </p:nvSpPr>
        <p:spPr>
          <a:xfrm>
            <a:off x="6839712" y="1868734"/>
            <a:ext cx="1845630" cy="139422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Creating a presentation </a:t>
            </a:r>
            <a:r>
              <a:rPr lang="en-US" sz="1100" i="1" dirty="0" smtClean="0">
                <a:solidFill>
                  <a:schemeClr val="accent2"/>
                </a:solidFill>
              </a:rPr>
              <a:t>that</a:t>
            </a:r>
            <a:br>
              <a:rPr lang="en-US" sz="1100" i="1" dirty="0" smtClean="0">
                <a:solidFill>
                  <a:schemeClr val="accent2"/>
                </a:solidFill>
              </a:rPr>
            </a:br>
            <a:r>
              <a:rPr lang="en-US" sz="1100" i="1" dirty="0" smtClean="0">
                <a:solidFill>
                  <a:schemeClr val="accent2"/>
                </a:solidFill>
              </a:rPr>
              <a:t>is </a:t>
            </a:r>
            <a:r>
              <a:rPr lang="en-US" sz="1100" i="1" dirty="0">
                <a:solidFill>
                  <a:schemeClr val="accent2"/>
                </a:solidFill>
              </a:rPr>
              <a:t>inspirational requires a different mindset and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process</a:t>
            </a:r>
            <a:r>
              <a:rPr lang="en-US" sz="1100" i="1" dirty="0">
                <a:solidFill>
                  <a:schemeClr val="accent2"/>
                </a:solidFill>
              </a:rPr>
              <a:t>. Incorporate stories and pictures that will move an audience to action. </a:t>
            </a:r>
          </a:p>
        </p:txBody>
      </p:sp>
      <p:sp>
        <p:nvSpPr>
          <p:cNvPr id="34" name="TextBox 33"/>
          <p:cNvSpPr txBox="1"/>
          <p:nvPr/>
        </p:nvSpPr>
        <p:spPr>
          <a:xfrm>
            <a:off x="376363" y="1954880"/>
            <a:ext cx="1922591" cy="120802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Creating a slidedoc is a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highly </a:t>
            </a:r>
            <a:r>
              <a:rPr lang="en-US" sz="1100" i="1" dirty="0">
                <a:solidFill>
                  <a:schemeClr val="accent2"/>
                </a:solidFill>
              </a:rPr>
              <a:t>analytical process.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It’s </a:t>
            </a:r>
            <a:r>
              <a:rPr lang="en-US" sz="1100" i="1" dirty="0">
                <a:solidFill>
                  <a:schemeClr val="accent2"/>
                </a:solidFill>
              </a:rPr>
              <a:t>more report-making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than creative, and is heavily </a:t>
            </a:r>
            <a:r>
              <a:rPr lang="en-US" sz="1100" i="1" dirty="0">
                <a:solidFill>
                  <a:schemeClr val="accent2"/>
                </a:solidFill>
              </a:rPr>
              <a:t>comprehensive </a:t>
            </a:r>
            <a:r>
              <a:rPr lang="en-US" sz="1100" i="1" dirty="0" smtClean="0">
                <a:solidFill>
                  <a:schemeClr val="accent2"/>
                </a:solidFill>
              </a:rPr>
              <a:t>in </a:t>
            </a:r>
            <a:r>
              <a:rPr lang="en-US" sz="1100" i="1" dirty="0">
                <a:solidFill>
                  <a:schemeClr val="accent2"/>
                </a:solidFill>
              </a:rPr>
              <a:t>nature.</a:t>
            </a:r>
          </a:p>
        </p:txBody>
      </p:sp>
    </p:spTree>
    <p:extLst>
      <p:ext uri="{BB962C8B-B14F-4D97-AF65-F5344CB8AC3E}">
        <p14:creationId xmlns:p14="http://schemas.microsoft.com/office/powerpoint/2010/main" val="27594220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spreading slidedocs</a:t>
            </a:r>
            <a:endParaRPr lang="en-US" dirty="0"/>
          </a:p>
        </p:txBody>
      </p:sp>
      <p:sp>
        <p:nvSpPr>
          <p:cNvPr id="4" name="Text Placeholder 3"/>
          <p:cNvSpPr>
            <a:spLocks noGrp="1"/>
          </p:cNvSpPr>
          <p:nvPr>
            <p:ph type="body" idx="10"/>
          </p:nvPr>
        </p:nvSpPr>
        <p:spPr/>
        <p:txBody>
          <a:bodyPr/>
          <a:lstStyle/>
          <a:p>
            <a:r>
              <a:rPr lang="en-US" dirty="0" smtClean="0"/>
              <a:t>One of the most powerful attributes of a slidedoc is its modular nature.</a:t>
            </a:r>
            <a:endParaRPr lang="en-US" dirty="0"/>
          </a:p>
        </p:txBody>
      </p:sp>
      <p:sp>
        <p:nvSpPr>
          <p:cNvPr id="5" name="Content Placeholder 4"/>
          <p:cNvSpPr>
            <a:spLocks noGrp="1"/>
          </p:cNvSpPr>
          <p:nvPr>
            <p:ph idx="11"/>
          </p:nvPr>
        </p:nvSpPr>
        <p:spPr/>
        <p:txBody>
          <a:bodyPr/>
          <a:lstStyle/>
          <a:p>
            <a:pPr lvl="2"/>
            <a:r>
              <a:rPr lang="en-US" dirty="0"/>
              <a:t>The ability to have small, organized chunks of content to arrange makes creating slidedocs very efficient. </a:t>
            </a:r>
            <a:r>
              <a:rPr lang="en-US" dirty="0" smtClean="0"/>
              <a:t>Organizing </a:t>
            </a:r>
            <a:r>
              <a:rPr lang="en-US" dirty="0"/>
              <a:t>content </a:t>
            </a:r>
            <a:r>
              <a:rPr lang="en-US" dirty="0" smtClean="0"/>
              <a:t>by focusing on one </a:t>
            </a:r>
            <a:r>
              <a:rPr lang="en-US" dirty="0"/>
              <a:t>idea per page, you can mix and match ideas to meet different reader needs. The atomic nature of the units makes it easy to structure your thoughts into a clear case.</a:t>
            </a:r>
          </a:p>
          <a:p>
            <a:pPr lvl="2"/>
            <a:r>
              <a:rPr lang="en-US" dirty="0"/>
              <a:t>Organizations need to create different slidedocs to appeal to different audiences. The flexibility of this </a:t>
            </a:r>
            <a:r>
              <a:rPr lang="en-US" dirty="0" smtClean="0"/>
              <a:t>rich content source </a:t>
            </a:r>
            <a:r>
              <a:rPr lang="en-US" dirty="0"/>
              <a:t>allows </a:t>
            </a:r>
            <a:r>
              <a:rPr lang="en-US" dirty="0" smtClean="0"/>
              <a:t>employees </a:t>
            </a:r>
            <a:r>
              <a:rPr lang="en-US" dirty="0"/>
              <a:t>to be agile communicators. Plus, to rearrange the content, you don’t need to learn new, complicated software. </a:t>
            </a:r>
          </a:p>
          <a:p>
            <a:pPr lvl="2"/>
            <a:r>
              <a:rPr lang="en-US" dirty="0"/>
              <a:t>Marketing departments use well-written and well-designed slidedocs to create key messages that employees should include in every key piece of communication.</a:t>
            </a:r>
          </a:p>
        </p:txBody>
      </p:sp>
      <p:sp>
        <p:nvSpPr>
          <p:cNvPr id="6" name="Content Placeholder 5"/>
          <p:cNvSpPr>
            <a:spLocks noGrp="1"/>
          </p:cNvSpPr>
          <p:nvPr>
            <p:ph idx="12"/>
          </p:nvPr>
        </p:nvSpPr>
        <p:spPr/>
        <p:txBody>
          <a:bodyPr/>
          <a:lstStyle/>
          <a:p>
            <a:pPr lvl="2"/>
            <a:r>
              <a:rPr lang="en-US" dirty="0"/>
              <a:t>If slides aren’t rich with content and don’t visually look like they hang together in a unified visual language, recipients will feel like you’ve simply piecemealed </a:t>
            </a:r>
            <a:r>
              <a:rPr lang="en-US" dirty="0" smtClean="0"/>
              <a:t>it together, or </a:t>
            </a:r>
            <a:r>
              <a:rPr lang="en-US" dirty="0"/>
              <a:t>“</a:t>
            </a:r>
            <a:r>
              <a:rPr lang="en-US" dirty="0" smtClean="0"/>
              <a:t>Frankensteined” </a:t>
            </a:r>
            <a:r>
              <a:rPr lang="en-US" dirty="0"/>
              <a:t>slides from different decks. They’ll assume you created the slidedoc without caring about how they need to process the information.</a:t>
            </a:r>
          </a:p>
          <a:p>
            <a:pPr lvl="2"/>
            <a:r>
              <a:rPr lang="en-US" dirty="0"/>
              <a:t>Great slidedocs spread quickly. If you’re the author of great slidedocs, </a:t>
            </a:r>
            <a:r>
              <a:rPr lang="en-US" dirty="0" smtClean="0"/>
              <a:t>your strategy</a:t>
            </a:r>
            <a:r>
              <a:rPr lang="en-US" dirty="0"/>
              <a:t>, thinking, and solutions will be latched onto by the organization and become core to the company’s success. Slidedoc content helps spread your ideas, making it easy for people to repurpose your thinking. </a:t>
            </a:r>
          </a:p>
        </p:txBody>
      </p:sp>
    </p:spTree>
    <p:extLst>
      <p:ext uri="{BB962C8B-B14F-4D97-AF65-F5344CB8AC3E}">
        <p14:creationId xmlns:p14="http://schemas.microsoft.com/office/powerpoint/2010/main" val="113737647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slidedocs improve communication</a:t>
            </a:r>
            <a:endParaRPr lang="en-US" dirty="0"/>
          </a:p>
        </p:txBody>
      </p:sp>
      <p:sp>
        <p:nvSpPr>
          <p:cNvPr id="8" name="Content Placeholder 7"/>
          <p:cNvSpPr>
            <a:spLocks noGrp="1"/>
          </p:cNvSpPr>
          <p:nvPr>
            <p:ph idx="1"/>
          </p:nvPr>
        </p:nvSpPr>
        <p:spPr/>
        <p:txBody>
          <a:bodyPr/>
          <a:lstStyle/>
          <a:p>
            <a:pPr lvl="2"/>
            <a:r>
              <a:rPr lang="en-US" dirty="0"/>
              <a:t>We used </a:t>
            </a:r>
            <a:r>
              <a:rPr lang="en-US" b="1" dirty="0">
                <a:solidFill>
                  <a:schemeClr val="accent3"/>
                </a:solidFill>
              </a:rPr>
              <a:t>colored text </a:t>
            </a:r>
            <a:r>
              <a:rPr lang="en-US" dirty="0"/>
              <a:t>in this </a:t>
            </a:r>
            <a:r>
              <a:rPr lang="en-US" u="sng" dirty="0">
                <a:hlinkClick r:id="rId2" action="ppaction://hlinksldjump"/>
              </a:rPr>
              <a:t>summary page</a:t>
            </a:r>
            <a:r>
              <a:rPr lang="en-US" dirty="0"/>
              <a:t> to illustrate how some of the exact page titles throughout the </a:t>
            </a:r>
            <a:r>
              <a:rPr lang="en-US" dirty="0" smtClean="0"/>
              <a:t>slidedoc can </a:t>
            </a:r>
            <a:r>
              <a:rPr lang="en-US" dirty="0"/>
              <a:t>be used in the summary.  </a:t>
            </a:r>
            <a:endParaRPr lang="en-US" dirty="0" smtClean="0"/>
          </a:p>
          <a:p>
            <a:pPr lvl="2"/>
            <a:r>
              <a:rPr lang="en-US" dirty="0" smtClean="0"/>
              <a:t>The way we </a:t>
            </a:r>
            <a:r>
              <a:rPr lang="en-US" b="1" dirty="0" smtClean="0">
                <a:solidFill>
                  <a:schemeClr val="accent3"/>
                </a:solidFill>
              </a:rPr>
              <a:t>communicate is changing. </a:t>
            </a:r>
            <a:r>
              <a:rPr lang="en-US" dirty="0" smtClean="0"/>
              <a:t>In our time-strapped world, we like information that is consumed quickly. This has led organizations to look for a way to </a:t>
            </a:r>
            <a:r>
              <a:rPr lang="en-US" b="1" dirty="0" smtClean="0">
                <a:solidFill>
                  <a:schemeClr val="accent3"/>
                </a:solidFill>
              </a:rPr>
              <a:t>fill the gap </a:t>
            </a:r>
            <a:r>
              <a:rPr lang="en-US" dirty="0" smtClean="0"/>
              <a:t>between long-form documents and presentations. What has emerged are slidedocs.</a:t>
            </a:r>
          </a:p>
          <a:p>
            <a:pPr lvl="2"/>
            <a:r>
              <a:rPr lang="en-US" dirty="0" smtClean="0"/>
              <a:t>A slidedoc is a visual document intended to be read and referenced instead of projected. Slidedocs work for a variety of communication scenarios, from sales collateral to in-meeting reference material. And because of their modular nature, slidedocs can </a:t>
            </a:r>
            <a:r>
              <a:rPr lang="en-US" b="1" dirty="0" smtClean="0">
                <a:solidFill>
                  <a:schemeClr val="accent3"/>
                </a:solidFill>
              </a:rPr>
              <a:t>spread your smart thinking </a:t>
            </a:r>
            <a:r>
              <a:rPr lang="en-US" dirty="0" smtClean="0"/>
              <a:t>throughout your organization.</a:t>
            </a:r>
          </a:p>
        </p:txBody>
      </p:sp>
      <p:sp>
        <p:nvSpPr>
          <p:cNvPr id="4" name="Text Placeholder 3"/>
          <p:cNvSpPr>
            <a:spLocks noGrp="1"/>
          </p:cNvSpPr>
          <p:nvPr>
            <p:ph type="body" idx="10"/>
          </p:nvPr>
        </p:nvSpPr>
        <p:spPr>
          <a:xfrm>
            <a:off x="459580" y="1134598"/>
            <a:ext cx="5666900" cy="536519"/>
          </a:xfrm>
        </p:spPr>
        <p:txBody>
          <a:bodyPr/>
          <a:lstStyle/>
          <a:p>
            <a:r>
              <a:rPr lang="en-US" dirty="0" smtClean="0"/>
              <a:t>Below is </a:t>
            </a:r>
            <a:r>
              <a:rPr lang="en-US" dirty="0"/>
              <a:t>a summary of this book. The summary page should reinforce key points from your slidedoc. </a:t>
            </a:r>
          </a:p>
        </p:txBody>
      </p:sp>
      <p:sp>
        <p:nvSpPr>
          <p:cNvPr id="10" name="Content Placeholder 9"/>
          <p:cNvSpPr>
            <a:spLocks noGrp="1"/>
          </p:cNvSpPr>
          <p:nvPr>
            <p:ph idx="11"/>
          </p:nvPr>
        </p:nvSpPr>
        <p:spPr/>
        <p:txBody>
          <a:bodyPr/>
          <a:lstStyle/>
          <a:p>
            <a:pPr lvl="2"/>
            <a:r>
              <a:rPr lang="en-US" dirty="0"/>
              <a:t>But creating a great slidedoc also means taking the time to do it right—and that means investing in both the writing and the design. Effective slidedocs are </a:t>
            </a:r>
            <a:r>
              <a:rPr lang="en-US" u="sng" dirty="0">
                <a:hlinkClick r:id="rId3"/>
              </a:rPr>
              <a:t>developed </a:t>
            </a:r>
            <a:r>
              <a:rPr lang="en-US" u="sng" dirty="0" smtClean="0">
                <a:hlinkClick r:id="rId3"/>
              </a:rPr>
              <a:t>by</a:t>
            </a:r>
            <a:r>
              <a:rPr lang="en-US" dirty="0" smtClean="0">
                <a:hlinkClick r:id="rId3"/>
              </a:rPr>
              <a:t> </a:t>
            </a:r>
            <a:r>
              <a:rPr lang="en-US" b="1" dirty="0" smtClean="0">
                <a:solidFill>
                  <a:schemeClr val="accent3"/>
                </a:solidFill>
              </a:rPr>
              <a:t>knowing </a:t>
            </a:r>
            <a:r>
              <a:rPr lang="en-US" b="1" dirty="0">
                <a:solidFill>
                  <a:schemeClr val="accent3"/>
                </a:solidFill>
              </a:rPr>
              <a:t>your audience</a:t>
            </a:r>
            <a:r>
              <a:rPr lang="en-US" dirty="0"/>
              <a:t>, understanding how they consume information, and by having one clear </a:t>
            </a:r>
            <a:r>
              <a:rPr lang="en-US" b="1" dirty="0">
                <a:solidFill>
                  <a:schemeClr val="accent3"/>
                </a:solidFill>
              </a:rPr>
              <a:t>big idea</a:t>
            </a:r>
            <a:r>
              <a:rPr lang="en-US" dirty="0"/>
              <a:t>. From there, </a:t>
            </a:r>
            <a:r>
              <a:rPr lang="en-US" b="1" dirty="0">
                <a:solidFill>
                  <a:schemeClr val="accent3"/>
                </a:solidFill>
              </a:rPr>
              <a:t>following good writing practices </a:t>
            </a:r>
            <a:r>
              <a:rPr lang="en-US" dirty="0"/>
              <a:t>and </a:t>
            </a:r>
            <a:r>
              <a:rPr lang="en-US" b="1" dirty="0">
                <a:solidFill>
                  <a:schemeClr val="accent3"/>
                </a:solidFill>
              </a:rPr>
              <a:t>writing compelling copy </a:t>
            </a:r>
            <a:r>
              <a:rPr lang="en-US" dirty="0"/>
              <a:t>well help you create a slidedoc </a:t>
            </a:r>
            <a:r>
              <a:rPr lang="en-US" dirty="0" smtClean="0"/>
              <a:t>that spreads</a:t>
            </a:r>
            <a:r>
              <a:rPr lang="en-US" dirty="0"/>
              <a:t>.</a:t>
            </a:r>
          </a:p>
          <a:p>
            <a:pPr lvl="2"/>
            <a:r>
              <a:rPr lang="en-US" dirty="0"/>
              <a:t>Developing effective slidedocs also means visualizing ideas and making the information easy to navigate. To do that, you need to </a:t>
            </a:r>
            <a:r>
              <a:rPr lang="en-US" b="1" dirty="0">
                <a:solidFill>
                  <a:schemeClr val="accent3"/>
                </a:solidFill>
              </a:rPr>
              <a:t>highlight what’s important </a:t>
            </a:r>
            <a:r>
              <a:rPr lang="en-US" dirty="0"/>
              <a:t>while using </a:t>
            </a:r>
            <a:r>
              <a:rPr lang="en-US" b="1" dirty="0">
                <a:solidFill>
                  <a:schemeClr val="accent3"/>
                </a:solidFill>
              </a:rPr>
              <a:t>diagrams and data to show the relationships</a:t>
            </a:r>
            <a:r>
              <a:rPr lang="en-US" dirty="0"/>
              <a:t> between the different elements of an idea. </a:t>
            </a:r>
            <a:endParaRPr lang="en-US" dirty="0" smtClean="0"/>
          </a:p>
        </p:txBody>
      </p:sp>
      <p:sp>
        <p:nvSpPr>
          <p:cNvPr id="2" name="Content Placeholder 1"/>
          <p:cNvSpPr>
            <a:spLocks noGrp="1"/>
          </p:cNvSpPr>
          <p:nvPr>
            <p:ph idx="12"/>
          </p:nvPr>
        </p:nvSpPr>
        <p:spPr/>
        <p:txBody>
          <a:bodyPr/>
          <a:lstStyle/>
          <a:p>
            <a:pPr lvl="2">
              <a:buNone/>
            </a:pPr>
            <a:r>
              <a:rPr lang="en-US" dirty="0"/>
              <a:t>Using basic design principles—like creating </a:t>
            </a:r>
            <a:r>
              <a:rPr lang="en-US" b="1" dirty="0">
                <a:solidFill>
                  <a:schemeClr val="accent3"/>
                </a:solidFill>
              </a:rPr>
              <a:t>structure with a grid </a:t>
            </a:r>
            <a:r>
              <a:rPr lang="en-US" dirty="0"/>
              <a:t>and </a:t>
            </a:r>
            <a:r>
              <a:rPr lang="en-US" b="1" dirty="0">
                <a:solidFill>
                  <a:schemeClr val="accent3"/>
                </a:solidFill>
              </a:rPr>
              <a:t>adding white space</a:t>
            </a:r>
            <a:r>
              <a:rPr lang="en-US" dirty="0"/>
              <a:t> to </a:t>
            </a:r>
            <a:r>
              <a:rPr lang="en-US" b="1" dirty="0">
                <a:solidFill>
                  <a:schemeClr val="accent3"/>
                </a:solidFill>
              </a:rPr>
              <a:t>give your content room to breathe</a:t>
            </a:r>
            <a:r>
              <a:rPr lang="en-US" dirty="0"/>
              <a:t>—helps amplify what’s important and helps readers digest your information.</a:t>
            </a:r>
          </a:p>
          <a:p>
            <a:pPr lvl="2">
              <a:buNone/>
            </a:pPr>
            <a:r>
              <a:rPr lang="en-US" dirty="0" smtClean="0"/>
              <a:t>Slidedocs </a:t>
            </a:r>
            <a:r>
              <a:rPr lang="en-US" dirty="0"/>
              <a:t>are one of the most effective tools for communicating ideas quickly and establishing consensus. Your ideas deserve the best possible communication vehicle. Slidedocs are designed for the way we communicate today, and these best practices will give you the skills you need to change your organization for the better. </a:t>
            </a:r>
          </a:p>
          <a:p>
            <a:endParaRPr lang="en-US" dirty="0"/>
          </a:p>
        </p:txBody>
      </p:sp>
    </p:spTree>
    <p:extLst>
      <p:ext uri="{BB962C8B-B14F-4D97-AF65-F5344CB8AC3E}">
        <p14:creationId xmlns:p14="http://schemas.microsoft.com/office/powerpoint/2010/main" val="98964077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mtClean="0"/>
              <a:t>Your hard work will pay off</a:t>
            </a:r>
            <a:endParaRPr lang="en-US" dirty="0"/>
          </a:p>
        </p:txBody>
      </p:sp>
      <p:sp>
        <p:nvSpPr>
          <p:cNvPr id="4" name="Content Placeholder 3"/>
          <p:cNvSpPr>
            <a:spLocks noGrp="1"/>
          </p:cNvSpPr>
          <p:nvPr>
            <p:ph idx="1"/>
          </p:nvPr>
        </p:nvSpPr>
        <p:spPr/>
        <p:txBody>
          <a:bodyPr/>
          <a:lstStyle/>
          <a:p>
            <a:pPr lvl="2"/>
            <a:r>
              <a:rPr lang="en" dirty="0"/>
              <a:t>Presentation tools are easy to use if you’re trying to throw</a:t>
            </a:r>
            <a:r>
              <a:rPr lang="en-US" dirty="0"/>
              <a:t> something</a:t>
            </a:r>
            <a:r>
              <a:rPr lang="en" dirty="0"/>
              <a:t> together quickly. However, when </a:t>
            </a:r>
            <a:r>
              <a:rPr lang="en-US" dirty="0"/>
              <a:t>the stakes are high—</a:t>
            </a:r>
            <a:r>
              <a:rPr lang="en" dirty="0"/>
              <a:t>a deal will be </a:t>
            </a:r>
            <a:r>
              <a:rPr lang="en-US" dirty="0"/>
              <a:t>won</a:t>
            </a:r>
            <a:r>
              <a:rPr lang="en" dirty="0"/>
              <a:t> or lost, your vision adopted or rejected</a:t>
            </a:r>
            <a:r>
              <a:rPr lang="en-US" dirty="0"/>
              <a:t>, </a:t>
            </a:r>
            <a:r>
              <a:rPr lang="en" dirty="0"/>
              <a:t>your project</a:t>
            </a:r>
            <a:r>
              <a:rPr lang="en-US" dirty="0"/>
              <a:t> will </a:t>
            </a:r>
            <a:r>
              <a:rPr lang="en" dirty="0"/>
              <a:t>mov</a:t>
            </a:r>
            <a:r>
              <a:rPr lang="en-US" dirty="0"/>
              <a:t>e</a:t>
            </a:r>
            <a:r>
              <a:rPr lang="en" dirty="0"/>
              <a:t> along or </a:t>
            </a:r>
            <a:r>
              <a:rPr lang="en-US" dirty="0"/>
              <a:t>be </a:t>
            </a:r>
            <a:r>
              <a:rPr lang="en-US" dirty="0" smtClean="0"/>
              <a:t>stopped </a:t>
            </a:r>
            <a:r>
              <a:rPr lang="en" dirty="0" smtClean="0"/>
              <a:t>in </a:t>
            </a:r>
            <a:r>
              <a:rPr lang="en" dirty="0"/>
              <a:t>its tracks</a:t>
            </a:r>
            <a:r>
              <a:rPr lang="en-US" dirty="0"/>
              <a:t>—</a:t>
            </a:r>
            <a:r>
              <a:rPr lang="en" dirty="0"/>
              <a:t>you need to spend extra time creating the slidedoc. </a:t>
            </a:r>
            <a:endParaRPr lang="en" dirty="0" smtClean="0"/>
          </a:p>
          <a:p>
            <a:r>
              <a:rPr lang="en" dirty="0"/>
              <a:t>Just because </a:t>
            </a:r>
            <a:r>
              <a:rPr lang="en-US" dirty="0"/>
              <a:t>slidedocs</a:t>
            </a:r>
            <a:r>
              <a:rPr lang="en" dirty="0"/>
              <a:t> are easy </a:t>
            </a:r>
            <a:r>
              <a:rPr lang="en-US" dirty="0"/>
              <a:t>to create doesn’t mean you have a </a:t>
            </a:r>
            <a:r>
              <a:rPr lang="en" dirty="0"/>
              <a:t>license for laziness. Regardless of the tool you use, good work always pays off.</a:t>
            </a:r>
            <a:endParaRPr lang="en-US" dirty="0"/>
          </a:p>
          <a:p>
            <a:pPr lvl="2"/>
            <a:r>
              <a:rPr lang="en-US" u="sng" dirty="0" smtClean="0">
                <a:hlinkClick r:id="rId2"/>
              </a:rPr>
              <a:t>High-stakes situations</a:t>
            </a:r>
            <a:r>
              <a:rPr lang="en-US" dirty="0" smtClean="0">
                <a:hlinkClick r:id="rId2"/>
              </a:rPr>
              <a:t> </a:t>
            </a:r>
            <a:r>
              <a:rPr lang="en-US" dirty="0" smtClean="0"/>
              <a:t>may </a:t>
            </a:r>
            <a:r>
              <a:rPr lang="en-US" dirty="0"/>
              <a:t>also call for a different kind </a:t>
            </a:r>
            <a:r>
              <a:rPr lang="en-US" dirty="0" smtClean="0"/>
              <a:t>of content</a:t>
            </a:r>
            <a:r>
              <a:rPr lang="en-US" dirty="0"/>
              <a:t>. </a:t>
            </a:r>
            <a:r>
              <a:rPr lang="en" dirty="0"/>
              <a:t>Traditionally, high-stakes presentations are inspirational </a:t>
            </a:r>
            <a:r>
              <a:rPr lang="en-US" dirty="0"/>
              <a:t>while </a:t>
            </a:r>
            <a:r>
              <a:rPr lang="en" dirty="0"/>
              <a:t>slidedocs are more pragmatic</a:t>
            </a:r>
            <a:r>
              <a:rPr lang="en-US" dirty="0"/>
              <a:t>. </a:t>
            </a:r>
            <a:r>
              <a:rPr lang="en" dirty="0"/>
              <a:t>But when your slidedoc is </a:t>
            </a:r>
            <a:r>
              <a:rPr lang="en-US" dirty="0"/>
              <a:t>that important, </a:t>
            </a:r>
            <a:r>
              <a:rPr lang="en" dirty="0"/>
              <a:t>and needs to </a:t>
            </a:r>
            <a:r>
              <a:rPr lang="en-US" dirty="0"/>
              <a:t>influence</a:t>
            </a:r>
            <a:r>
              <a:rPr lang="en" dirty="0"/>
              <a:t> a make-or-break decision, it </a:t>
            </a:r>
            <a:r>
              <a:rPr lang="en" dirty="0" smtClean="0"/>
              <a:t>must embody </a:t>
            </a:r>
            <a:r>
              <a:rPr lang="en-US" dirty="0" smtClean="0"/>
              <a:t>the </a:t>
            </a:r>
            <a:r>
              <a:rPr lang="en-US" dirty="0"/>
              <a:t>type of</a:t>
            </a:r>
            <a:r>
              <a:rPr lang="en" dirty="0"/>
              <a:t> inspirational</a:t>
            </a:r>
            <a:r>
              <a:rPr lang="en-US" dirty="0"/>
              <a:t> persuasion</a:t>
            </a:r>
            <a:r>
              <a:rPr lang="en" dirty="0"/>
              <a:t> usually reserved for in-person presentations.</a:t>
            </a:r>
            <a:endParaRPr lang="en-US" dirty="0"/>
          </a:p>
          <a:p>
            <a:pPr lvl="2"/>
            <a:r>
              <a:rPr lang="en" dirty="0"/>
              <a:t>Good content, a </a:t>
            </a:r>
            <a:r>
              <a:rPr lang="en-US" dirty="0"/>
              <a:t>good </a:t>
            </a:r>
            <a:r>
              <a:rPr lang="en" dirty="0"/>
              <a:t>storyline</a:t>
            </a:r>
            <a:r>
              <a:rPr lang="en-US" dirty="0"/>
              <a:t>,</a:t>
            </a:r>
            <a:r>
              <a:rPr lang="en" dirty="0"/>
              <a:t> and </a:t>
            </a:r>
            <a:r>
              <a:rPr lang="en-US" dirty="0"/>
              <a:t>a </a:t>
            </a:r>
            <a:r>
              <a:rPr lang="en" dirty="0"/>
              <a:t>structure that compels people to act or decide</a:t>
            </a:r>
            <a:r>
              <a:rPr lang="en-US" dirty="0"/>
              <a:t> are worth the time you put into them.</a:t>
            </a:r>
            <a:endParaRPr lang="en" dirty="0"/>
          </a:p>
        </p:txBody>
      </p:sp>
      <p:pic>
        <p:nvPicPr>
          <p:cNvPr id="24" name="Content Placeholder 23"/>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756283" y="1816100"/>
            <a:ext cx="3819260" cy="4583112"/>
          </a:xfrm>
        </p:spPr>
      </p:pic>
    </p:spTree>
    <p:extLst>
      <p:ext uri="{BB962C8B-B14F-4D97-AF65-F5344CB8AC3E}">
        <p14:creationId xmlns:p14="http://schemas.microsoft.com/office/powerpoint/2010/main" val="113835086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a:t>
            </a:r>
            <a:r>
              <a:rPr lang="en-US" dirty="0" smtClean="0"/>
              <a:t>You</a:t>
            </a:r>
            <a:endParaRPr lang="en-US" dirty="0"/>
          </a:p>
        </p:txBody>
      </p:sp>
    </p:spTree>
    <p:extLst>
      <p:ext uri="{BB962C8B-B14F-4D97-AF65-F5344CB8AC3E}">
        <p14:creationId xmlns:p14="http://schemas.microsoft.com/office/powerpoint/2010/main" val="141131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Reintroducing</a:t>
            </a:r>
            <a:br>
              <a:rPr lang="en-US" dirty="0" smtClean="0"/>
            </a:br>
            <a:r>
              <a:rPr lang="en-US" dirty="0" smtClean="0"/>
              <a:t>the Slidedoc </a:t>
            </a:r>
            <a:endParaRPr lang="en-US" dirty="0"/>
          </a:p>
        </p:txBody>
      </p:sp>
      <p:sp>
        <p:nvSpPr>
          <p:cNvPr id="12" name="Text Placeholder 11"/>
          <p:cNvSpPr>
            <a:spLocks noGrp="1"/>
          </p:cNvSpPr>
          <p:nvPr>
            <p:ph type="body" sz="quarter" idx="15"/>
          </p:nvPr>
        </p:nvSpPr>
        <p:spPr/>
        <p:txBody>
          <a:bodyPr/>
          <a:lstStyle/>
          <a:p>
            <a:r>
              <a:rPr lang="en-US" dirty="0" smtClean="0"/>
              <a:t>01</a:t>
            </a:r>
            <a:endParaRPr lang="en-US" dirty="0"/>
          </a:p>
        </p:txBody>
      </p:sp>
    </p:spTree>
    <p:extLst>
      <p:ext uri="{BB962C8B-B14F-4D97-AF65-F5344CB8AC3E}">
        <p14:creationId xmlns:p14="http://schemas.microsoft.com/office/powerpoint/2010/main" val="113811779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4" name="Content Placeholder 3"/>
          <p:cNvSpPr>
            <a:spLocks noGrp="1"/>
          </p:cNvSpPr>
          <p:nvPr>
            <p:ph idx="1"/>
          </p:nvPr>
        </p:nvSpPr>
        <p:spPr>
          <a:xfrm>
            <a:off x="457732" y="1611551"/>
            <a:ext cx="4037143" cy="487829"/>
          </a:xfrm>
        </p:spPr>
        <p:txBody>
          <a:bodyPr/>
          <a:lstStyle/>
          <a:p>
            <a:r>
              <a:rPr lang="en-US" dirty="0" smtClean="0"/>
              <a:t>If you want to contact Duarte:</a:t>
            </a:r>
          </a:p>
        </p:txBody>
      </p:sp>
      <p:sp>
        <p:nvSpPr>
          <p:cNvPr id="9" name="Content Placeholder 8"/>
          <p:cNvSpPr>
            <a:spLocks noGrp="1"/>
          </p:cNvSpPr>
          <p:nvPr>
            <p:ph idx="12"/>
          </p:nvPr>
        </p:nvSpPr>
        <p:spPr>
          <a:xfrm>
            <a:off x="7413812" y="4026915"/>
            <a:ext cx="1270608" cy="2096152"/>
          </a:xfrm>
        </p:spPr>
        <p:txBody>
          <a:bodyPr/>
          <a:lstStyle/>
          <a:p>
            <a:pPr lvl="2">
              <a:buNone/>
            </a:pPr>
            <a:r>
              <a:rPr lang="en-US" b="1" dirty="0" smtClean="0">
                <a:solidFill>
                  <a:schemeClr val="accent3"/>
                </a:solidFill>
              </a:rPr>
              <a:t>Twitter: </a:t>
            </a:r>
            <a:br>
              <a:rPr lang="en-US" b="1" dirty="0" smtClean="0">
                <a:solidFill>
                  <a:schemeClr val="accent3"/>
                </a:solidFill>
              </a:rPr>
            </a:br>
            <a:r>
              <a:rPr lang="en-US" u="sng" dirty="0" smtClean="0">
                <a:hlinkClick r:id="rId2"/>
              </a:rPr>
              <a:t>@nancyduarte</a:t>
            </a:r>
            <a:endParaRPr lang="en-US" u="sng" dirty="0" smtClean="0"/>
          </a:p>
          <a:p>
            <a:pPr lvl="2">
              <a:buNone/>
            </a:pPr>
            <a:r>
              <a:rPr lang="en-US" dirty="0" smtClean="0"/>
              <a:t/>
            </a:r>
            <a:br>
              <a:rPr lang="en-US" dirty="0" smtClean="0"/>
            </a:br>
            <a:r>
              <a:rPr lang="en-US" dirty="0" smtClean="0"/>
              <a:t/>
            </a:r>
            <a:br>
              <a:rPr lang="en-US" dirty="0" smtClean="0"/>
            </a:br>
            <a:r>
              <a:rPr lang="en-US" b="1" dirty="0" smtClean="0">
                <a:solidFill>
                  <a:schemeClr val="accent3"/>
                </a:solidFill>
              </a:rPr>
              <a:t>LinkedIn:</a:t>
            </a:r>
            <a:r>
              <a:rPr lang="en-US" dirty="0" smtClean="0"/>
              <a:t> </a:t>
            </a:r>
            <a:br>
              <a:rPr lang="en-US" dirty="0" smtClean="0"/>
            </a:br>
            <a:r>
              <a:rPr lang="en-US" u="sng" dirty="0" smtClean="0">
                <a:hlinkClick r:id="rId3"/>
              </a:rPr>
              <a:t>Nancy Duarte</a:t>
            </a:r>
            <a:endParaRPr lang="en-US" u="sng" dirty="0" smtClean="0"/>
          </a:p>
          <a:p>
            <a:pPr lvl="2">
              <a:buNone/>
            </a:pPr>
            <a:r>
              <a:rPr lang="en-US" dirty="0" smtClean="0"/>
              <a:t/>
            </a:r>
            <a:br>
              <a:rPr lang="en-US" dirty="0" smtClean="0"/>
            </a:br>
            <a:endParaRPr lang="en-US" dirty="0" smtClean="0"/>
          </a:p>
          <a:p>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380" y="2299378"/>
            <a:ext cx="803074"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3949" y="2303814"/>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530" y="2299378"/>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9530" y="4668778"/>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394" y="4655576"/>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153704" y="4655576"/>
            <a:ext cx="812426" cy="812425"/>
            <a:chOff x="4494875" y="3862856"/>
            <a:chExt cx="1103313" cy="1103312"/>
          </a:xfrm>
        </p:grpSpPr>
        <p:sp>
          <p:nvSpPr>
            <p:cNvPr id="6" name="Oval 11"/>
            <p:cNvSpPr>
              <a:spLocks noChangeArrowheads="1"/>
            </p:cNvSpPr>
            <p:nvPr/>
          </p:nvSpPr>
          <p:spPr bwMode="auto">
            <a:xfrm>
              <a:off x="4494875" y="3862856"/>
              <a:ext cx="1103313" cy="1103312"/>
            </a:xfrm>
            <a:prstGeom prst="ellipse">
              <a:avLst/>
            </a:prstGeom>
            <a:solidFill>
              <a:srgbClr val="118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157" name="Picture 13"/>
            <p:cNvPicPr>
              <a:picLocks noChangeAspect="1" noChangeArrowheads="1"/>
            </p:cNvPicPr>
            <p:nvPr/>
          </p:nvPicPr>
          <p:blipFill rotWithShape="1">
            <a:blip r:embed="rId9">
              <a:extLst>
                <a:ext uri="{28A0092B-C50C-407E-A947-70E740481C1C}">
                  <a14:useLocalDpi xmlns:a14="http://schemas.microsoft.com/office/drawing/2010/main" val="0"/>
                </a:ext>
              </a:extLst>
            </a:blip>
            <a:srcRect l="13388" t="14039" r="15701" b="12042"/>
            <a:stretch/>
          </p:blipFill>
          <p:spPr bwMode="auto">
            <a:xfrm rot="10800000">
              <a:off x="4675419" y="4046959"/>
              <a:ext cx="738468" cy="77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394" y="2303814"/>
            <a:ext cx="812426" cy="81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3"/>
          <p:cNvSpPr txBox="1">
            <a:spLocks/>
          </p:cNvSpPr>
          <p:nvPr/>
        </p:nvSpPr>
        <p:spPr>
          <a:xfrm>
            <a:off x="457731" y="3297277"/>
            <a:ext cx="1263493"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buNone/>
            </a:pPr>
            <a:r>
              <a:rPr lang="en-US" u="sng" dirty="0" smtClean="0">
                <a:hlinkClick r:id="rId11"/>
              </a:rPr>
              <a:t>www.duarte.com</a:t>
            </a:r>
            <a:r>
              <a:rPr lang="en-US" dirty="0" smtClean="0"/>
              <a:t/>
            </a:r>
            <a:br>
              <a:rPr lang="en-US" dirty="0" smtClean="0"/>
            </a:br>
            <a:r>
              <a:rPr lang="en-US" dirty="0" smtClean="0"/>
              <a:t>650-625-8200</a:t>
            </a:r>
            <a:br>
              <a:rPr lang="en-US" dirty="0" smtClean="0"/>
            </a:br>
            <a:r>
              <a:rPr lang="en-US" u="sng" dirty="0" smtClean="0">
                <a:hlinkClick r:id="rId12"/>
              </a:rPr>
              <a:t>info@duarte.com</a:t>
            </a:r>
            <a:endParaRPr lang="en-US" u="sng" dirty="0" smtClean="0"/>
          </a:p>
        </p:txBody>
      </p:sp>
      <p:sp>
        <p:nvSpPr>
          <p:cNvPr id="21" name="Content Placeholder 3"/>
          <p:cNvSpPr txBox="1">
            <a:spLocks/>
          </p:cNvSpPr>
          <p:nvPr/>
        </p:nvSpPr>
        <p:spPr>
          <a:xfrm>
            <a:off x="1874380" y="3297277"/>
            <a:ext cx="1263493"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buNone/>
            </a:pPr>
            <a:r>
              <a:rPr lang="en-US" b="1" dirty="0" smtClean="0">
                <a:solidFill>
                  <a:schemeClr val="accent3"/>
                </a:solidFill>
              </a:rPr>
              <a:t>Twitter:</a:t>
            </a:r>
            <a:br>
              <a:rPr lang="en-US" b="1" dirty="0" smtClean="0">
                <a:solidFill>
                  <a:schemeClr val="accent3"/>
                </a:solidFill>
              </a:rPr>
            </a:br>
            <a:r>
              <a:rPr lang="en-US" b="1" dirty="0" smtClean="0">
                <a:solidFill>
                  <a:schemeClr val="accent3"/>
                </a:solidFill>
              </a:rPr>
              <a:t> </a:t>
            </a:r>
            <a:r>
              <a:rPr lang="en-US" u="sng" dirty="0" smtClean="0">
                <a:hlinkClick r:id="rId13"/>
              </a:rPr>
              <a:t>@duarte</a:t>
            </a:r>
            <a:endParaRPr lang="en-US" u="sng" dirty="0" smtClean="0"/>
          </a:p>
        </p:txBody>
      </p:sp>
      <p:sp>
        <p:nvSpPr>
          <p:cNvPr id="22" name="Content Placeholder 3"/>
          <p:cNvSpPr txBox="1">
            <a:spLocks/>
          </p:cNvSpPr>
          <p:nvPr/>
        </p:nvSpPr>
        <p:spPr>
          <a:xfrm>
            <a:off x="3254944" y="3297277"/>
            <a:ext cx="1368897"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sz="1100" b="1" i="0" dirty="0" smtClean="0">
                <a:solidFill>
                  <a:schemeClr val="accent3"/>
                </a:solidFill>
                <a:latin typeface="+mj-lt"/>
              </a:rPr>
              <a:t>Facebook:</a:t>
            </a:r>
            <a:br>
              <a:rPr lang="en-US" sz="1100" b="1" i="0" dirty="0" smtClean="0">
                <a:solidFill>
                  <a:schemeClr val="accent3"/>
                </a:solidFill>
                <a:latin typeface="+mj-lt"/>
              </a:rPr>
            </a:br>
            <a:r>
              <a:rPr lang="en-US" u="sng" dirty="0" smtClean="0">
                <a:hlinkClick r:id="rId14"/>
              </a:rPr>
              <a:t>Duarte, Inc</a:t>
            </a:r>
            <a:r>
              <a:rPr lang="en-US" u="sng" dirty="0" smtClean="0"/>
              <a:t>.</a:t>
            </a:r>
            <a:endParaRPr lang="en-US" u="sng" dirty="0"/>
          </a:p>
          <a:p>
            <a:pPr algn="ctr"/>
            <a:endParaRPr lang="en-US" sz="1100" i="0" u="sng" dirty="0" smtClean="0">
              <a:latin typeface="+mj-lt"/>
            </a:endParaRPr>
          </a:p>
        </p:txBody>
      </p:sp>
      <p:sp>
        <p:nvSpPr>
          <p:cNvPr id="23" name="Content Placeholder 3"/>
          <p:cNvSpPr txBox="1">
            <a:spLocks/>
          </p:cNvSpPr>
          <p:nvPr/>
        </p:nvSpPr>
        <p:spPr>
          <a:xfrm>
            <a:off x="4642526" y="3297277"/>
            <a:ext cx="1392137"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sz="1100" i="0" dirty="0" smtClean="0">
                <a:latin typeface="+mj-lt"/>
              </a:rPr>
              <a:t> </a:t>
            </a:r>
            <a:r>
              <a:rPr lang="en-US" sz="1100" b="1" i="0" dirty="0" smtClean="0">
                <a:solidFill>
                  <a:schemeClr val="accent3"/>
                </a:solidFill>
                <a:latin typeface="+mj-lt"/>
              </a:rPr>
              <a:t>LinkedIn:</a:t>
            </a:r>
            <a:br>
              <a:rPr lang="en-US" sz="1100" b="1" i="0" dirty="0" smtClean="0">
                <a:solidFill>
                  <a:schemeClr val="accent3"/>
                </a:solidFill>
                <a:latin typeface="+mj-lt"/>
              </a:rPr>
            </a:br>
            <a:r>
              <a:rPr lang="en-US" u="sng" dirty="0">
                <a:hlinkClick r:id="rId15"/>
              </a:rPr>
              <a:t>Duarte, Inc</a:t>
            </a:r>
            <a:r>
              <a:rPr lang="en-US" u="sng" dirty="0"/>
              <a:t>.</a:t>
            </a:r>
          </a:p>
          <a:p>
            <a:pPr algn="ctr"/>
            <a:endParaRPr lang="en-US" sz="1100" i="0" u="sng" dirty="0" smtClean="0">
              <a:latin typeface="+mj-lt"/>
            </a:endParaRPr>
          </a:p>
        </p:txBody>
      </p:sp>
      <p:sp>
        <p:nvSpPr>
          <p:cNvPr id="24" name="Content Placeholder 3"/>
          <p:cNvSpPr txBox="1">
            <a:spLocks/>
          </p:cNvSpPr>
          <p:nvPr/>
        </p:nvSpPr>
        <p:spPr>
          <a:xfrm>
            <a:off x="455522" y="5620871"/>
            <a:ext cx="1263493"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smtClean="0">
                <a:solidFill>
                  <a:schemeClr val="accent3"/>
                </a:solidFill>
              </a:rPr>
              <a:t>Blog RSS: </a:t>
            </a:r>
            <a:br>
              <a:rPr lang="en-US" b="1" dirty="0" smtClean="0">
                <a:solidFill>
                  <a:schemeClr val="accent3"/>
                </a:solidFill>
              </a:rPr>
            </a:br>
            <a:r>
              <a:rPr lang="en-US" u="sng" dirty="0" smtClean="0">
                <a:hlinkClick r:id="rId16"/>
              </a:rPr>
              <a:t>Duarte</a:t>
            </a:r>
            <a:r>
              <a:rPr lang="en-US" u="sng" dirty="0">
                <a:hlinkClick r:id="rId16"/>
              </a:rPr>
              <a:t> </a:t>
            </a:r>
            <a:r>
              <a:rPr lang="en-US" u="sng" dirty="0" smtClean="0">
                <a:hlinkClick r:id="rId16"/>
              </a:rPr>
              <a:t>Blog Feed</a:t>
            </a:r>
            <a:endParaRPr lang="en-US" u="sng" dirty="0"/>
          </a:p>
        </p:txBody>
      </p:sp>
      <p:sp>
        <p:nvSpPr>
          <p:cNvPr id="25" name="Content Placeholder 3"/>
          <p:cNvSpPr txBox="1">
            <a:spLocks/>
          </p:cNvSpPr>
          <p:nvPr/>
        </p:nvSpPr>
        <p:spPr>
          <a:xfrm>
            <a:off x="1874380" y="5620871"/>
            <a:ext cx="1380564"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smtClean="0">
                <a:solidFill>
                  <a:schemeClr val="accent3"/>
                </a:solidFill>
              </a:rPr>
              <a:t>SlideShare: </a:t>
            </a:r>
            <a:br>
              <a:rPr lang="en-US" b="1" dirty="0" smtClean="0">
                <a:solidFill>
                  <a:schemeClr val="accent3"/>
                </a:solidFill>
              </a:rPr>
            </a:br>
            <a:r>
              <a:rPr lang="en-US" u="sng" dirty="0">
                <a:hlinkClick r:id="rId17"/>
              </a:rPr>
              <a:t>Duarte, Inc</a:t>
            </a:r>
            <a:r>
              <a:rPr lang="en-US" u="sng" dirty="0"/>
              <a:t>.</a:t>
            </a:r>
          </a:p>
        </p:txBody>
      </p:sp>
      <p:sp>
        <p:nvSpPr>
          <p:cNvPr id="26" name="Content Placeholder 3"/>
          <p:cNvSpPr txBox="1">
            <a:spLocks/>
          </p:cNvSpPr>
          <p:nvPr/>
        </p:nvSpPr>
        <p:spPr>
          <a:xfrm>
            <a:off x="3254944" y="5620871"/>
            <a:ext cx="1387582"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smtClean="0">
                <a:solidFill>
                  <a:schemeClr val="accent3"/>
                </a:solidFill>
              </a:rPr>
              <a:t>YouTube: </a:t>
            </a:r>
            <a:br>
              <a:rPr lang="en-US" b="1" dirty="0" smtClean="0">
                <a:solidFill>
                  <a:schemeClr val="accent3"/>
                </a:solidFill>
              </a:rPr>
            </a:br>
            <a:r>
              <a:rPr lang="en-US" u="sng" dirty="0">
                <a:hlinkClick r:id="rId18"/>
              </a:rPr>
              <a:t>Duarte, Inc</a:t>
            </a:r>
            <a:r>
              <a:rPr lang="en-US" u="sng" dirty="0"/>
              <a:t>.</a:t>
            </a:r>
          </a:p>
        </p:txBody>
      </p:sp>
      <p:sp>
        <p:nvSpPr>
          <p:cNvPr id="33" name="Content Placeholder 3"/>
          <p:cNvSpPr txBox="1">
            <a:spLocks/>
          </p:cNvSpPr>
          <p:nvPr/>
        </p:nvSpPr>
        <p:spPr>
          <a:xfrm>
            <a:off x="6744289" y="1611551"/>
            <a:ext cx="1718393" cy="487829"/>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If you want to contact Nancy:</a:t>
            </a:r>
          </a:p>
        </p:txBody>
      </p:sp>
      <p:pic>
        <p:nvPicPr>
          <p:cNvPr id="37" name="Picture 36"/>
          <p:cNvPicPr>
            <a:picLocks noChangeAspect="1"/>
          </p:cNvPicPr>
          <p:nvPr/>
        </p:nvPicPr>
        <p:blipFill rotWithShape="1">
          <a:blip r:embed="rId19">
            <a:extLst>
              <a:ext uri="{28A0092B-C50C-407E-A947-70E740481C1C}">
                <a14:useLocalDpi xmlns:a14="http://schemas.microsoft.com/office/drawing/2010/main" val="0"/>
              </a:ext>
            </a:extLst>
          </a:blip>
          <a:srcRect l="4087" t="4698" r="5214" b="5643"/>
          <a:stretch/>
        </p:blipFill>
        <p:spPr bwMode="gray">
          <a:xfrm>
            <a:off x="6744289" y="2275327"/>
            <a:ext cx="1559859" cy="154193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289" y="3996644"/>
            <a:ext cx="471257" cy="47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289" y="4655576"/>
            <a:ext cx="471257" cy="47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p:nvCxnSpPr>
        <p:spPr>
          <a:xfrm>
            <a:off x="6194612" y="1611551"/>
            <a:ext cx="0" cy="47876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665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ow res a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2325"/>
            <a:ext cx="9143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copywrite"/>
          <p:cNvSpPr/>
          <p:nvPr/>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Narrow" panose="020B0606020202030204" pitchFamily="34" charset="0"/>
              </a:rPr>
              <a:t>© Duarte, Inc. 2014</a:t>
            </a:r>
          </a:p>
        </p:txBody>
      </p:sp>
      <p:grpSp>
        <p:nvGrpSpPr>
          <p:cNvPr id="7" name="Logo"/>
          <p:cNvGrpSpPr>
            <a:grpSpLocks noChangeAspect="1"/>
          </p:cNvGrpSpPr>
          <p:nvPr/>
        </p:nvGrpSpPr>
        <p:grpSpPr bwMode="auto">
          <a:xfrm>
            <a:off x="457732" y="457200"/>
            <a:ext cx="869751" cy="869751"/>
            <a:chOff x="1177" y="461"/>
            <a:chExt cx="3402" cy="3402"/>
          </a:xfrm>
        </p:grpSpPr>
        <p:sp>
          <p:nvSpPr>
            <p:cNvPr id="8" name="Oval 6"/>
            <p:cNvSpPr>
              <a:spLocks noChangeArrowheads="1"/>
            </p:cNvSpPr>
            <p:nvPr/>
          </p:nvSpPr>
          <p:spPr bwMode="auto">
            <a:xfrm>
              <a:off x="1177" y="461"/>
              <a:ext cx="3402" cy="34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2" name="Freeform 7"/>
            <p:cNvSpPr>
              <a:spLocks noEditPoints="1"/>
            </p:cNvSpPr>
            <p:nvPr/>
          </p:nvSpPr>
          <p:spPr bwMode="auto">
            <a:xfrm>
              <a:off x="1623" y="1973"/>
              <a:ext cx="329" cy="414"/>
            </a:xfrm>
            <a:custGeom>
              <a:avLst/>
              <a:gdLst>
                <a:gd name="T0" fmla="*/ 69 w 139"/>
                <a:gd name="T1" fmla="*/ 22 h 175"/>
                <a:gd name="T2" fmla="*/ 27 w 139"/>
                <a:gd name="T3" fmla="*/ 22 h 175"/>
                <a:gd name="T4" fmla="*/ 27 w 139"/>
                <a:gd name="T5" fmla="*/ 154 h 175"/>
                <a:gd name="T6" fmla="*/ 69 w 139"/>
                <a:gd name="T7" fmla="*/ 154 h 175"/>
                <a:gd name="T8" fmla="*/ 113 w 139"/>
                <a:gd name="T9" fmla="*/ 109 h 175"/>
                <a:gd name="T10" fmla="*/ 113 w 139"/>
                <a:gd name="T11" fmla="*/ 67 h 175"/>
                <a:gd name="T12" fmla="*/ 69 w 139"/>
                <a:gd name="T13" fmla="*/ 22 h 175"/>
                <a:gd name="T14" fmla="*/ 69 w 139"/>
                <a:gd name="T15" fmla="*/ 0 h 175"/>
                <a:gd name="T16" fmla="*/ 139 w 139"/>
                <a:gd name="T17" fmla="*/ 66 h 175"/>
                <a:gd name="T18" fmla="*/ 139 w 139"/>
                <a:gd name="T19" fmla="*/ 110 h 175"/>
                <a:gd name="T20" fmla="*/ 69 w 139"/>
                <a:gd name="T21" fmla="*/ 175 h 175"/>
                <a:gd name="T22" fmla="*/ 0 w 139"/>
                <a:gd name="T23" fmla="*/ 175 h 175"/>
                <a:gd name="T24" fmla="*/ 0 w 139"/>
                <a:gd name="T25" fmla="*/ 0 h 175"/>
                <a:gd name="T26" fmla="*/ 69 w 139"/>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75">
                  <a:moveTo>
                    <a:pt x="69" y="22"/>
                  </a:moveTo>
                  <a:cubicBezTo>
                    <a:pt x="27" y="22"/>
                    <a:pt x="27" y="22"/>
                    <a:pt x="27" y="22"/>
                  </a:cubicBezTo>
                  <a:cubicBezTo>
                    <a:pt x="27" y="154"/>
                    <a:pt x="27" y="154"/>
                    <a:pt x="27" y="154"/>
                  </a:cubicBezTo>
                  <a:cubicBezTo>
                    <a:pt x="69" y="154"/>
                    <a:pt x="69" y="154"/>
                    <a:pt x="69" y="154"/>
                  </a:cubicBezTo>
                  <a:cubicBezTo>
                    <a:pt x="98" y="154"/>
                    <a:pt x="113" y="139"/>
                    <a:pt x="113" y="109"/>
                  </a:cubicBezTo>
                  <a:cubicBezTo>
                    <a:pt x="113" y="67"/>
                    <a:pt x="113" y="67"/>
                    <a:pt x="113" y="67"/>
                  </a:cubicBezTo>
                  <a:cubicBezTo>
                    <a:pt x="113" y="37"/>
                    <a:pt x="98" y="22"/>
                    <a:pt x="69" y="22"/>
                  </a:cubicBezTo>
                  <a:moveTo>
                    <a:pt x="69" y="0"/>
                  </a:moveTo>
                  <a:cubicBezTo>
                    <a:pt x="114" y="0"/>
                    <a:pt x="139" y="26"/>
                    <a:pt x="139" y="66"/>
                  </a:cubicBezTo>
                  <a:cubicBezTo>
                    <a:pt x="139" y="110"/>
                    <a:pt x="139" y="110"/>
                    <a:pt x="139" y="110"/>
                  </a:cubicBezTo>
                  <a:cubicBezTo>
                    <a:pt x="139" y="149"/>
                    <a:pt x="114" y="175"/>
                    <a:pt x="69" y="175"/>
                  </a:cubicBezTo>
                  <a:cubicBezTo>
                    <a:pt x="0" y="175"/>
                    <a:pt x="0" y="175"/>
                    <a:pt x="0" y="175"/>
                  </a:cubicBezTo>
                  <a:cubicBezTo>
                    <a:pt x="0" y="0"/>
                    <a:pt x="0" y="0"/>
                    <a:pt x="0"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3" name="Freeform 8"/>
            <p:cNvSpPr>
              <a:spLocks/>
            </p:cNvSpPr>
            <p:nvPr/>
          </p:nvSpPr>
          <p:spPr bwMode="auto">
            <a:xfrm>
              <a:off x="2100" y="1973"/>
              <a:ext cx="329" cy="419"/>
            </a:xfrm>
            <a:custGeom>
              <a:avLst/>
              <a:gdLst>
                <a:gd name="T0" fmla="*/ 139 w 139"/>
                <a:gd name="T1" fmla="*/ 0 h 177"/>
                <a:gd name="T2" fmla="*/ 139 w 139"/>
                <a:gd name="T3" fmla="*/ 113 h 177"/>
                <a:gd name="T4" fmla="*/ 70 w 139"/>
                <a:gd name="T5" fmla="*/ 177 h 177"/>
                <a:gd name="T6" fmla="*/ 0 w 139"/>
                <a:gd name="T7" fmla="*/ 114 h 177"/>
                <a:gd name="T8" fmla="*/ 0 w 139"/>
                <a:gd name="T9" fmla="*/ 0 h 177"/>
                <a:gd name="T10" fmla="*/ 27 w 139"/>
                <a:gd name="T11" fmla="*/ 0 h 177"/>
                <a:gd name="T12" fmla="*/ 27 w 139"/>
                <a:gd name="T13" fmla="*/ 114 h 177"/>
                <a:gd name="T14" fmla="*/ 70 w 139"/>
                <a:gd name="T15" fmla="*/ 154 h 177"/>
                <a:gd name="T16" fmla="*/ 113 w 139"/>
                <a:gd name="T17" fmla="*/ 114 h 177"/>
                <a:gd name="T18" fmla="*/ 113 w 139"/>
                <a:gd name="T19" fmla="*/ 0 h 177"/>
                <a:gd name="T20" fmla="*/ 139 w 139"/>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7">
                  <a:moveTo>
                    <a:pt x="139" y="0"/>
                  </a:moveTo>
                  <a:cubicBezTo>
                    <a:pt x="139" y="113"/>
                    <a:pt x="139" y="113"/>
                    <a:pt x="139" y="113"/>
                  </a:cubicBezTo>
                  <a:cubicBezTo>
                    <a:pt x="139" y="152"/>
                    <a:pt x="114" y="177"/>
                    <a:pt x="70" y="177"/>
                  </a:cubicBezTo>
                  <a:cubicBezTo>
                    <a:pt x="26" y="177"/>
                    <a:pt x="0" y="153"/>
                    <a:pt x="0" y="114"/>
                  </a:cubicBezTo>
                  <a:cubicBezTo>
                    <a:pt x="0" y="0"/>
                    <a:pt x="0" y="0"/>
                    <a:pt x="0" y="0"/>
                  </a:cubicBezTo>
                  <a:cubicBezTo>
                    <a:pt x="27" y="0"/>
                    <a:pt x="27" y="0"/>
                    <a:pt x="27" y="0"/>
                  </a:cubicBezTo>
                  <a:cubicBezTo>
                    <a:pt x="27" y="114"/>
                    <a:pt x="27" y="114"/>
                    <a:pt x="27" y="114"/>
                  </a:cubicBezTo>
                  <a:cubicBezTo>
                    <a:pt x="27" y="144"/>
                    <a:pt x="47" y="154"/>
                    <a:pt x="70" y="154"/>
                  </a:cubicBezTo>
                  <a:cubicBezTo>
                    <a:pt x="97" y="154"/>
                    <a:pt x="113" y="142"/>
                    <a:pt x="113" y="114"/>
                  </a:cubicBezTo>
                  <a:cubicBezTo>
                    <a:pt x="113" y="0"/>
                    <a:pt x="113" y="0"/>
                    <a:pt x="113" y="0"/>
                  </a:cubicBez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4" name="Freeform 9"/>
            <p:cNvSpPr>
              <a:spLocks noEditPoints="1"/>
            </p:cNvSpPr>
            <p:nvPr/>
          </p:nvSpPr>
          <p:spPr bwMode="auto">
            <a:xfrm>
              <a:off x="2535" y="1973"/>
              <a:ext cx="395" cy="414"/>
            </a:xfrm>
            <a:custGeom>
              <a:avLst/>
              <a:gdLst>
                <a:gd name="T0" fmla="*/ 121 w 395"/>
                <a:gd name="T1" fmla="*/ 265 h 414"/>
                <a:gd name="T2" fmla="*/ 274 w 395"/>
                <a:gd name="T3" fmla="*/ 265 h 414"/>
                <a:gd name="T4" fmla="*/ 199 w 395"/>
                <a:gd name="T5" fmla="*/ 57 h 414"/>
                <a:gd name="T6" fmla="*/ 196 w 395"/>
                <a:gd name="T7" fmla="*/ 57 h 414"/>
                <a:gd name="T8" fmla="*/ 121 w 395"/>
                <a:gd name="T9" fmla="*/ 265 h 414"/>
                <a:gd name="T10" fmla="*/ 66 w 395"/>
                <a:gd name="T11" fmla="*/ 414 h 414"/>
                <a:gd name="T12" fmla="*/ 0 w 395"/>
                <a:gd name="T13" fmla="*/ 414 h 414"/>
                <a:gd name="T14" fmla="*/ 165 w 395"/>
                <a:gd name="T15" fmla="*/ 0 h 414"/>
                <a:gd name="T16" fmla="*/ 232 w 395"/>
                <a:gd name="T17" fmla="*/ 0 h 414"/>
                <a:gd name="T18" fmla="*/ 395 w 395"/>
                <a:gd name="T19" fmla="*/ 414 h 414"/>
                <a:gd name="T20" fmla="*/ 328 w 395"/>
                <a:gd name="T21" fmla="*/ 414 h 414"/>
                <a:gd name="T22" fmla="*/ 293 w 395"/>
                <a:gd name="T23" fmla="*/ 312 h 414"/>
                <a:gd name="T24" fmla="*/ 104 w 395"/>
                <a:gd name="T25" fmla="*/ 312 h 414"/>
                <a:gd name="T26" fmla="*/ 66 w 39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414">
                  <a:moveTo>
                    <a:pt x="121" y="265"/>
                  </a:moveTo>
                  <a:lnTo>
                    <a:pt x="274" y="265"/>
                  </a:lnTo>
                  <a:lnTo>
                    <a:pt x="199" y="57"/>
                  </a:lnTo>
                  <a:lnTo>
                    <a:pt x="196" y="57"/>
                  </a:lnTo>
                  <a:lnTo>
                    <a:pt x="121" y="265"/>
                  </a:lnTo>
                  <a:close/>
                  <a:moveTo>
                    <a:pt x="66" y="414"/>
                  </a:moveTo>
                  <a:lnTo>
                    <a:pt x="0" y="414"/>
                  </a:lnTo>
                  <a:lnTo>
                    <a:pt x="165" y="0"/>
                  </a:lnTo>
                  <a:lnTo>
                    <a:pt x="232" y="0"/>
                  </a:lnTo>
                  <a:lnTo>
                    <a:pt x="395" y="414"/>
                  </a:lnTo>
                  <a:lnTo>
                    <a:pt x="328" y="414"/>
                  </a:lnTo>
                  <a:lnTo>
                    <a:pt x="293" y="312"/>
                  </a:lnTo>
                  <a:lnTo>
                    <a:pt x="104" y="312"/>
                  </a:lnTo>
                  <a:lnTo>
                    <a:pt x="66" y="4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 name="Freeform 10"/>
            <p:cNvSpPr>
              <a:spLocks noEditPoints="1"/>
            </p:cNvSpPr>
            <p:nvPr/>
          </p:nvSpPr>
          <p:spPr bwMode="auto">
            <a:xfrm>
              <a:off x="3045" y="1973"/>
              <a:ext cx="319" cy="414"/>
            </a:xfrm>
            <a:custGeom>
              <a:avLst/>
              <a:gdLst>
                <a:gd name="T0" fmla="*/ 26 w 135"/>
                <a:gd name="T1" fmla="*/ 82 h 175"/>
                <a:gd name="T2" fmla="*/ 62 w 135"/>
                <a:gd name="T3" fmla="*/ 82 h 175"/>
                <a:gd name="T4" fmla="*/ 96 w 135"/>
                <a:gd name="T5" fmla="*/ 51 h 175"/>
                <a:gd name="T6" fmla="*/ 63 w 135"/>
                <a:gd name="T7" fmla="*/ 22 h 175"/>
                <a:gd name="T8" fmla="*/ 26 w 135"/>
                <a:gd name="T9" fmla="*/ 22 h 175"/>
                <a:gd name="T10" fmla="*/ 26 w 135"/>
                <a:gd name="T11" fmla="*/ 82 h 175"/>
                <a:gd name="T12" fmla="*/ 58 w 135"/>
                <a:gd name="T13" fmla="*/ 102 h 175"/>
                <a:gd name="T14" fmla="*/ 26 w 135"/>
                <a:gd name="T15" fmla="*/ 102 h 175"/>
                <a:gd name="T16" fmla="*/ 26 w 135"/>
                <a:gd name="T17" fmla="*/ 175 h 175"/>
                <a:gd name="T18" fmla="*/ 0 w 135"/>
                <a:gd name="T19" fmla="*/ 175 h 175"/>
                <a:gd name="T20" fmla="*/ 0 w 135"/>
                <a:gd name="T21" fmla="*/ 0 h 175"/>
                <a:gd name="T22" fmla="*/ 63 w 135"/>
                <a:gd name="T23" fmla="*/ 0 h 175"/>
                <a:gd name="T24" fmla="*/ 122 w 135"/>
                <a:gd name="T25" fmla="*/ 50 h 175"/>
                <a:gd name="T26" fmla="*/ 83 w 135"/>
                <a:gd name="T27" fmla="*/ 98 h 175"/>
                <a:gd name="T28" fmla="*/ 135 w 135"/>
                <a:gd name="T29" fmla="*/ 175 h 175"/>
                <a:gd name="T30" fmla="*/ 105 w 135"/>
                <a:gd name="T31" fmla="*/ 175 h 175"/>
                <a:gd name="T32" fmla="*/ 58 w 135"/>
                <a:gd name="T33"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75">
                  <a:moveTo>
                    <a:pt x="26" y="82"/>
                  </a:moveTo>
                  <a:cubicBezTo>
                    <a:pt x="62" y="82"/>
                    <a:pt x="62" y="82"/>
                    <a:pt x="62" y="82"/>
                  </a:cubicBezTo>
                  <a:cubicBezTo>
                    <a:pt x="89" y="82"/>
                    <a:pt x="96" y="69"/>
                    <a:pt x="96" y="51"/>
                  </a:cubicBezTo>
                  <a:cubicBezTo>
                    <a:pt x="96" y="33"/>
                    <a:pt x="88" y="22"/>
                    <a:pt x="63" y="22"/>
                  </a:cubicBezTo>
                  <a:cubicBezTo>
                    <a:pt x="26" y="22"/>
                    <a:pt x="26" y="22"/>
                    <a:pt x="26" y="22"/>
                  </a:cubicBezTo>
                  <a:lnTo>
                    <a:pt x="26" y="82"/>
                  </a:lnTo>
                  <a:close/>
                  <a:moveTo>
                    <a:pt x="58" y="102"/>
                  </a:moveTo>
                  <a:cubicBezTo>
                    <a:pt x="26" y="102"/>
                    <a:pt x="26" y="102"/>
                    <a:pt x="26" y="102"/>
                  </a:cubicBezTo>
                  <a:cubicBezTo>
                    <a:pt x="26" y="175"/>
                    <a:pt x="26" y="175"/>
                    <a:pt x="26" y="175"/>
                  </a:cubicBezTo>
                  <a:cubicBezTo>
                    <a:pt x="0" y="175"/>
                    <a:pt x="0" y="175"/>
                    <a:pt x="0" y="175"/>
                  </a:cubicBezTo>
                  <a:cubicBezTo>
                    <a:pt x="0" y="0"/>
                    <a:pt x="0" y="0"/>
                    <a:pt x="0" y="0"/>
                  </a:cubicBezTo>
                  <a:cubicBezTo>
                    <a:pt x="63" y="0"/>
                    <a:pt x="63" y="0"/>
                    <a:pt x="63" y="0"/>
                  </a:cubicBezTo>
                  <a:cubicBezTo>
                    <a:pt x="103" y="0"/>
                    <a:pt x="122" y="20"/>
                    <a:pt x="122" y="50"/>
                  </a:cubicBezTo>
                  <a:cubicBezTo>
                    <a:pt x="122" y="75"/>
                    <a:pt x="109" y="93"/>
                    <a:pt x="83" y="98"/>
                  </a:cubicBezTo>
                  <a:cubicBezTo>
                    <a:pt x="135" y="175"/>
                    <a:pt x="135" y="175"/>
                    <a:pt x="135" y="175"/>
                  </a:cubicBezTo>
                  <a:cubicBezTo>
                    <a:pt x="105" y="175"/>
                    <a:pt x="105" y="175"/>
                    <a:pt x="105" y="175"/>
                  </a:cubicBezTo>
                  <a:lnTo>
                    <a:pt x="5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6" name="Freeform 11"/>
            <p:cNvSpPr>
              <a:spLocks/>
            </p:cNvSpPr>
            <p:nvPr/>
          </p:nvSpPr>
          <p:spPr bwMode="auto">
            <a:xfrm>
              <a:off x="3442" y="1973"/>
              <a:ext cx="307" cy="414"/>
            </a:xfrm>
            <a:custGeom>
              <a:avLst/>
              <a:gdLst>
                <a:gd name="T0" fmla="*/ 307 w 307"/>
                <a:gd name="T1" fmla="*/ 0 h 414"/>
                <a:gd name="T2" fmla="*/ 307 w 307"/>
                <a:gd name="T3" fmla="*/ 55 h 414"/>
                <a:gd name="T4" fmla="*/ 185 w 307"/>
                <a:gd name="T5" fmla="*/ 55 h 414"/>
                <a:gd name="T6" fmla="*/ 185 w 307"/>
                <a:gd name="T7" fmla="*/ 414 h 414"/>
                <a:gd name="T8" fmla="*/ 121 w 307"/>
                <a:gd name="T9" fmla="*/ 414 h 414"/>
                <a:gd name="T10" fmla="*/ 121 w 307"/>
                <a:gd name="T11" fmla="*/ 55 h 414"/>
                <a:gd name="T12" fmla="*/ 0 w 307"/>
                <a:gd name="T13" fmla="*/ 55 h 414"/>
                <a:gd name="T14" fmla="*/ 0 w 307"/>
                <a:gd name="T15" fmla="*/ 0 h 414"/>
                <a:gd name="T16" fmla="*/ 307 w 307"/>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414">
                  <a:moveTo>
                    <a:pt x="307" y="0"/>
                  </a:moveTo>
                  <a:lnTo>
                    <a:pt x="307" y="55"/>
                  </a:lnTo>
                  <a:lnTo>
                    <a:pt x="185" y="55"/>
                  </a:lnTo>
                  <a:lnTo>
                    <a:pt x="185" y="414"/>
                  </a:lnTo>
                  <a:lnTo>
                    <a:pt x="121" y="414"/>
                  </a:lnTo>
                  <a:lnTo>
                    <a:pt x="121" y="55"/>
                  </a:lnTo>
                  <a:lnTo>
                    <a:pt x="0" y="55"/>
                  </a:lnTo>
                  <a:lnTo>
                    <a:pt x="0" y="0"/>
                  </a:lnTo>
                  <a:lnTo>
                    <a:pt x="3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7" name="Freeform 12"/>
            <p:cNvSpPr>
              <a:spLocks/>
            </p:cNvSpPr>
            <p:nvPr/>
          </p:nvSpPr>
          <p:spPr bwMode="auto">
            <a:xfrm>
              <a:off x="3879" y="1973"/>
              <a:ext cx="281" cy="414"/>
            </a:xfrm>
            <a:custGeom>
              <a:avLst/>
              <a:gdLst>
                <a:gd name="T0" fmla="*/ 272 w 281"/>
                <a:gd name="T1" fmla="*/ 0 h 414"/>
                <a:gd name="T2" fmla="*/ 272 w 281"/>
                <a:gd name="T3" fmla="*/ 55 h 414"/>
                <a:gd name="T4" fmla="*/ 62 w 281"/>
                <a:gd name="T5" fmla="*/ 55 h 414"/>
                <a:gd name="T6" fmla="*/ 62 w 281"/>
                <a:gd name="T7" fmla="*/ 178 h 414"/>
                <a:gd name="T8" fmla="*/ 227 w 281"/>
                <a:gd name="T9" fmla="*/ 178 h 414"/>
                <a:gd name="T10" fmla="*/ 227 w 281"/>
                <a:gd name="T11" fmla="*/ 225 h 414"/>
                <a:gd name="T12" fmla="*/ 62 w 281"/>
                <a:gd name="T13" fmla="*/ 225 h 414"/>
                <a:gd name="T14" fmla="*/ 62 w 281"/>
                <a:gd name="T15" fmla="*/ 362 h 414"/>
                <a:gd name="T16" fmla="*/ 281 w 281"/>
                <a:gd name="T17" fmla="*/ 362 h 414"/>
                <a:gd name="T18" fmla="*/ 281 w 281"/>
                <a:gd name="T19" fmla="*/ 414 h 414"/>
                <a:gd name="T20" fmla="*/ 0 w 281"/>
                <a:gd name="T21" fmla="*/ 414 h 414"/>
                <a:gd name="T22" fmla="*/ 0 w 281"/>
                <a:gd name="T23" fmla="*/ 0 h 414"/>
                <a:gd name="T24" fmla="*/ 272 w 281"/>
                <a:gd name="T2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414">
                  <a:moveTo>
                    <a:pt x="272" y="0"/>
                  </a:moveTo>
                  <a:lnTo>
                    <a:pt x="272" y="55"/>
                  </a:lnTo>
                  <a:lnTo>
                    <a:pt x="62" y="55"/>
                  </a:lnTo>
                  <a:lnTo>
                    <a:pt x="62" y="178"/>
                  </a:lnTo>
                  <a:lnTo>
                    <a:pt x="227" y="178"/>
                  </a:lnTo>
                  <a:lnTo>
                    <a:pt x="227" y="225"/>
                  </a:lnTo>
                  <a:lnTo>
                    <a:pt x="62" y="225"/>
                  </a:lnTo>
                  <a:lnTo>
                    <a:pt x="62" y="362"/>
                  </a:lnTo>
                  <a:lnTo>
                    <a:pt x="281" y="362"/>
                  </a:lnTo>
                  <a:lnTo>
                    <a:pt x="281" y="414"/>
                  </a:lnTo>
                  <a:lnTo>
                    <a:pt x="0" y="414"/>
                  </a:lnTo>
                  <a:lnTo>
                    <a:pt x="0" y="0"/>
                  </a:lnTo>
                  <a:lnTo>
                    <a:pt x="2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
        <p:nvSpPr>
          <p:cNvPr id="322" name="Hyperlink">
            <a:hlinkClick r:id="rId3"/>
          </p:cNvPr>
          <p:cNvSpPr/>
          <p:nvPr/>
        </p:nvSpPr>
        <p:spPr>
          <a:xfrm>
            <a:off x="457732" y="6028011"/>
            <a:ext cx="1621099" cy="313258"/>
          </a:xfrm>
          <a:prstGeom prst="rect">
            <a:avLst/>
          </a:prstGeom>
          <a:solidFill>
            <a:srgbClr val="2E9FD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191150233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Low res a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2325"/>
            <a:ext cx="9143998"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323" name="Logo"/>
          <p:cNvGrpSpPr>
            <a:grpSpLocks noChangeAspect="1"/>
          </p:cNvGrpSpPr>
          <p:nvPr/>
        </p:nvGrpSpPr>
        <p:grpSpPr bwMode="auto">
          <a:xfrm>
            <a:off x="457732" y="457200"/>
            <a:ext cx="869751" cy="869751"/>
            <a:chOff x="1177" y="461"/>
            <a:chExt cx="3402" cy="3402"/>
          </a:xfrm>
        </p:grpSpPr>
        <p:sp>
          <p:nvSpPr>
            <p:cNvPr id="324" name="Oval 6"/>
            <p:cNvSpPr>
              <a:spLocks noChangeArrowheads="1"/>
            </p:cNvSpPr>
            <p:nvPr/>
          </p:nvSpPr>
          <p:spPr bwMode="auto">
            <a:xfrm>
              <a:off x="1177" y="461"/>
              <a:ext cx="3402" cy="34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5" name="Freeform 7"/>
            <p:cNvSpPr>
              <a:spLocks noEditPoints="1"/>
            </p:cNvSpPr>
            <p:nvPr/>
          </p:nvSpPr>
          <p:spPr bwMode="auto">
            <a:xfrm>
              <a:off x="1623" y="1973"/>
              <a:ext cx="329" cy="414"/>
            </a:xfrm>
            <a:custGeom>
              <a:avLst/>
              <a:gdLst>
                <a:gd name="T0" fmla="*/ 69 w 139"/>
                <a:gd name="T1" fmla="*/ 22 h 175"/>
                <a:gd name="T2" fmla="*/ 27 w 139"/>
                <a:gd name="T3" fmla="*/ 22 h 175"/>
                <a:gd name="T4" fmla="*/ 27 w 139"/>
                <a:gd name="T5" fmla="*/ 154 h 175"/>
                <a:gd name="T6" fmla="*/ 69 w 139"/>
                <a:gd name="T7" fmla="*/ 154 h 175"/>
                <a:gd name="T8" fmla="*/ 113 w 139"/>
                <a:gd name="T9" fmla="*/ 109 h 175"/>
                <a:gd name="T10" fmla="*/ 113 w 139"/>
                <a:gd name="T11" fmla="*/ 67 h 175"/>
                <a:gd name="T12" fmla="*/ 69 w 139"/>
                <a:gd name="T13" fmla="*/ 22 h 175"/>
                <a:gd name="T14" fmla="*/ 69 w 139"/>
                <a:gd name="T15" fmla="*/ 0 h 175"/>
                <a:gd name="T16" fmla="*/ 139 w 139"/>
                <a:gd name="T17" fmla="*/ 66 h 175"/>
                <a:gd name="T18" fmla="*/ 139 w 139"/>
                <a:gd name="T19" fmla="*/ 110 h 175"/>
                <a:gd name="T20" fmla="*/ 69 w 139"/>
                <a:gd name="T21" fmla="*/ 175 h 175"/>
                <a:gd name="T22" fmla="*/ 0 w 139"/>
                <a:gd name="T23" fmla="*/ 175 h 175"/>
                <a:gd name="T24" fmla="*/ 0 w 139"/>
                <a:gd name="T25" fmla="*/ 0 h 175"/>
                <a:gd name="T26" fmla="*/ 69 w 139"/>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75">
                  <a:moveTo>
                    <a:pt x="69" y="22"/>
                  </a:moveTo>
                  <a:cubicBezTo>
                    <a:pt x="27" y="22"/>
                    <a:pt x="27" y="22"/>
                    <a:pt x="27" y="22"/>
                  </a:cubicBezTo>
                  <a:cubicBezTo>
                    <a:pt x="27" y="154"/>
                    <a:pt x="27" y="154"/>
                    <a:pt x="27" y="154"/>
                  </a:cubicBezTo>
                  <a:cubicBezTo>
                    <a:pt x="69" y="154"/>
                    <a:pt x="69" y="154"/>
                    <a:pt x="69" y="154"/>
                  </a:cubicBezTo>
                  <a:cubicBezTo>
                    <a:pt x="98" y="154"/>
                    <a:pt x="113" y="139"/>
                    <a:pt x="113" y="109"/>
                  </a:cubicBezTo>
                  <a:cubicBezTo>
                    <a:pt x="113" y="67"/>
                    <a:pt x="113" y="67"/>
                    <a:pt x="113" y="67"/>
                  </a:cubicBezTo>
                  <a:cubicBezTo>
                    <a:pt x="113" y="37"/>
                    <a:pt x="98" y="22"/>
                    <a:pt x="69" y="22"/>
                  </a:cubicBezTo>
                  <a:moveTo>
                    <a:pt x="69" y="0"/>
                  </a:moveTo>
                  <a:cubicBezTo>
                    <a:pt x="114" y="0"/>
                    <a:pt x="139" y="26"/>
                    <a:pt x="139" y="66"/>
                  </a:cubicBezTo>
                  <a:cubicBezTo>
                    <a:pt x="139" y="110"/>
                    <a:pt x="139" y="110"/>
                    <a:pt x="139" y="110"/>
                  </a:cubicBezTo>
                  <a:cubicBezTo>
                    <a:pt x="139" y="149"/>
                    <a:pt x="114" y="175"/>
                    <a:pt x="69" y="175"/>
                  </a:cubicBezTo>
                  <a:cubicBezTo>
                    <a:pt x="0" y="175"/>
                    <a:pt x="0" y="175"/>
                    <a:pt x="0" y="175"/>
                  </a:cubicBezTo>
                  <a:cubicBezTo>
                    <a:pt x="0" y="0"/>
                    <a:pt x="0" y="0"/>
                    <a:pt x="0"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6" name="Freeform 8"/>
            <p:cNvSpPr>
              <a:spLocks/>
            </p:cNvSpPr>
            <p:nvPr/>
          </p:nvSpPr>
          <p:spPr bwMode="auto">
            <a:xfrm>
              <a:off x="2100" y="1973"/>
              <a:ext cx="329" cy="419"/>
            </a:xfrm>
            <a:custGeom>
              <a:avLst/>
              <a:gdLst>
                <a:gd name="T0" fmla="*/ 139 w 139"/>
                <a:gd name="T1" fmla="*/ 0 h 177"/>
                <a:gd name="T2" fmla="*/ 139 w 139"/>
                <a:gd name="T3" fmla="*/ 113 h 177"/>
                <a:gd name="T4" fmla="*/ 70 w 139"/>
                <a:gd name="T5" fmla="*/ 177 h 177"/>
                <a:gd name="T6" fmla="*/ 0 w 139"/>
                <a:gd name="T7" fmla="*/ 114 h 177"/>
                <a:gd name="T8" fmla="*/ 0 w 139"/>
                <a:gd name="T9" fmla="*/ 0 h 177"/>
                <a:gd name="T10" fmla="*/ 27 w 139"/>
                <a:gd name="T11" fmla="*/ 0 h 177"/>
                <a:gd name="T12" fmla="*/ 27 w 139"/>
                <a:gd name="T13" fmla="*/ 114 h 177"/>
                <a:gd name="T14" fmla="*/ 70 w 139"/>
                <a:gd name="T15" fmla="*/ 154 h 177"/>
                <a:gd name="T16" fmla="*/ 113 w 139"/>
                <a:gd name="T17" fmla="*/ 114 h 177"/>
                <a:gd name="T18" fmla="*/ 113 w 139"/>
                <a:gd name="T19" fmla="*/ 0 h 177"/>
                <a:gd name="T20" fmla="*/ 139 w 139"/>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7">
                  <a:moveTo>
                    <a:pt x="139" y="0"/>
                  </a:moveTo>
                  <a:cubicBezTo>
                    <a:pt x="139" y="113"/>
                    <a:pt x="139" y="113"/>
                    <a:pt x="139" y="113"/>
                  </a:cubicBezTo>
                  <a:cubicBezTo>
                    <a:pt x="139" y="152"/>
                    <a:pt x="114" y="177"/>
                    <a:pt x="70" y="177"/>
                  </a:cubicBezTo>
                  <a:cubicBezTo>
                    <a:pt x="26" y="177"/>
                    <a:pt x="0" y="153"/>
                    <a:pt x="0" y="114"/>
                  </a:cubicBezTo>
                  <a:cubicBezTo>
                    <a:pt x="0" y="0"/>
                    <a:pt x="0" y="0"/>
                    <a:pt x="0" y="0"/>
                  </a:cubicBezTo>
                  <a:cubicBezTo>
                    <a:pt x="27" y="0"/>
                    <a:pt x="27" y="0"/>
                    <a:pt x="27" y="0"/>
                  </a:cubicBezTo>
                  <a:cubicBezTo>
                    <a:pt x="27" y="114"/>
                    <a:pt x="27" y="114"/>
                    <a:pt x="27" y="114"/>
                  </a:cubicBezTo>
                  <a:cubicBezTo>
                    <a:pt x="27" y="144"/>
                    <a:pt x="47" y="154"/>
                    <a:pt x="70" y="154"/>
                  </a:cubicBezTo>
                  <a:cubicBezTo>
                    <a:pt x="97" y="154"/>
                    <a:pt x="113" y="142"/>
                    <a:pt x="113" y="114"/>
                  </a:cubicBezTo>
                  <a:cubicBezTo>
                    <a:pt x="113" y="0"/>
                    <a:pt x="113" y="0"/>
                    <a:pt x="113" y="0"/>
                  </a:cubicBez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7" name="Freeform 9"/>
            <p:cNvSpPr>
              <a:spLocks noEditPoints="1"/>
            </p:cNvSpPr>
            <p:nvPr/>
          </p:nvSpPr>
          <p:spPr bwMode="auto">
            <a:xfrm>
              <a:off x="2535" y="1973"/>
              <a:ext cx="395" cy="414"/>
            </a:xfrm>
            <a:custGeom>
              <a:avLst/>
              <a:gdLst>
                <a:gd name="T0" fmla="*/ 121 w 395"/>
                <a:gd name="T1" fmla="*/ 265 h 414"/>
                <a:gd name="T2" fmla="*/ 274 w 395"/>
                <a:gd name="T3" fmla="*/ 265 h 414"/>
                <a:gd name="T4" fmla="*/ 199 w 395"/>
                <a:gd name="T5" fmla="*/ 57 h 414"/>
                <a:gd name="T6" fmla="*/ 196 w 395"/>
                <a:gd name="T7" fmla="*/ 57 h 414"/>
                <a:gd name="T8" fmla="*/ 121 w 395"/>
                <a:gd name="T9" fmla="*/ 265 h 414"/>
                <a:gd name="T10" fmla="*/ 66 w 395"/>
                <a:gd name="T11" fmla="*/ 414 h 414"/>
                <a:gd name="T12" fmla="*/ 0 w 395"/>
                <a:gd name="T13" fmla="*/ 414 h 414"/>
                <a:gd name="T14" fmla="*/ 165 w 395"/>
                <a:gd name="T15" fmla="*/ 0 h 414"/>
                <a:gd name="T16" fmla="*/ 232 w 395"/>
                <a:gd name="T17" fmla="*/ 0 h 414"/>
                <a:gd name="T18" fmla="*/ 395 w 395"/>
                <a:gd name="T19" fmla="*/ 414 h 414"/>
                <a:gd name="T20" fmla="*/ 328 w 395"/>
                <a:gd name="T21" fmla="*/ 414 h 414"/>
                <a:gd name="T22" fmla="*/ 293 w 395"/>
                <a:gd name="T23" fmla="*/ 312 h 414"/>
                <a:gd name="T24" fmla="*/ 104 w 395"/>
                <a:gd name="T25" fmla="*/ 312 h 414"/>
                <a:gd name="T26" fmla="*/ 66 w 39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414">
                  <a:moveTo>
                    <a:pt x="121" y="265"/>
                  </a:moveTo>
                  <a:lnTo>
                    <a:pt x="274" y="265"/>
                  </a:lnTo>
                  <a:lnTo>
                    <a:pt x="199" y="57"/>
                  </a:lnTo>
                  <a:lnTo>
                    <a:pt x="196" y="57"/>
                  </a:lnTo>
                  <a:lnTo>
                    <a:pt x="121" y="265"/>
                  </a:lnTo>
                  <a:close/>
                  <a:moveTo>
                    <a:pt x="66" y="414"/>
                  </a:moveTo>
                  <a:lnTo>
                    <a:pt x="0" y="414"/>
                  </a:lnTo>
                  <a:lnTo>
                    <a:pt x="165" y="0"/>
                  </a:lnTo>
                  <a:lnTo>
                    <a:pt x="232" y="0"/>
                  </a:lnTo>
                  <a:lnTo>
                    <a:pt x="395" y="414"/>
                  </a:lnTo>
                  <a:lnTo>
                    <a:pt x="328" y="414"/>
                  </a:lnTo>
                  <a:lnTo>
                    <a:pt x="293" y="312"/>
                  </a:lnTo>
                  <a:lnTo>
                    <a:pt x="104" y="312"/>
                  </a:lnTo>
                  <a:lnTo>
                    <a:pt x="66" y="4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8" name="Freeform 10"/>
            <p:cNvSpPr>
              <a:spLocks noEditPoints="1"/>
            </p:cNvSpPr>
            <p:nvPr/>
          </p:nvSpPr>
          <p:spPr bwMode="auto">
            <a:xfrm>
              <a:off x="3045" y="1973"/>
              <a:ext cx="319" cy="414"/>
            </a:xfrm>
            <a:custGeom>
              <a:avLst/>
              <a:gdLst>
                <a:gd name="T0" fmla="*/ 26 w 135"/>
                <a:gd name="T1" fmla="*/ 82 h 175"/>
                <a:gd name="T2" fmla="*/ 62 w 135"/>
                <a:gd name="T3" fmla="*/ 82 h 175"/>
                <a:gd name="T4" fmla="*/ 96 w 135"/>
                <a:gd name="T5" fmla="*/ 51 h 175"/>
                <a:gd name="T6" fmla="*/ 63 w 135"/>
                <a:gd name="T7" fmla="*/ 22 h 175"/>
                <a:gd name="T8" fmla="*/ 26 w 135"/>
                <a:gd name="T9" fmla="*/ 22 h 175"/>
                <a:gd name="T10" fmla="*/ 26 w 135"/>
                <a:gd name="T11" fmla="*/ 82 h 175"/>
                <a:gd name="T12" fmla="*/ 58 w 135"/>
                <a:gd name="T13" fmla="*/ 102 h 175"/>
                <a:gd name="T14" fmla="*/ 26 w 135"/>
                <a:gd name="T15" fmla="*/ 102 h 175"/>
                <a:gd name="T16" fmla="*/ 26 w 135"/>
                <a:gd name="T17" fmla="*/ 175 h 175"/>
                <a:gd name="T18" fmla="*/ 0 w 135"/>
                <a:gd name="T19" fmla="*/ 175 h 175"/>
                <a:gd name="T20" fmla="*/ 0 w 135"/>
                <a:gd name="T21" fmla="*/ 0 h 175"/>
                <a:gd name="T22" fmla="*/ 63 w 135"/>
                <a:gd name="T23" fmla="*/ 0 h 175"/>
                <a:gd name="T24" fmla="*/ 122 w 135"/>
                <a:gd name="T25" fmla="*/ 50 h 175"/>
                <a:gd name="T26" fmla="*/ 83 w 135"/>
                <a:gd name="T27" fmla="*/ 98 h 175"/>
                <a:gd name="T28" fmla="*/ 135 w 135"/>
                <a:gd name="T29" fmla="*/ 175 h 175"/>
                <a:gd name="T30" fmla="*/ 105 w 135"/>
                <a:gd name="T31" fmla="*/ 175 h 175"/>
                <a:gd name="T32" fmla="*/ 58 w 135"/>
                <a:gd name="T33"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75">
                  <a:moveTo>
                    <a:pt x="26" y="82"/>
                  </a:moveTo>
                  <a:cubicBezTo>
                    <a:pt x="62" y="82"/>
                    <a:pt x="62" y="82"/>
                    <a:pt x="62" y="82"/>
                  </a:cubicBezTo>
                  <a:cubicBezTo>
                    <a:pt x="89" y="82"/>
                    <a:pt x="96" y="69"/>
                    <a:pt x="96" y="51"/>
                  </a:cubicBezTo>
                  <a:cubicBezTo>
                    <a:pt x="96" y="33"/>
                    <a:pt x="88" y="22"/>
                    <a:pt x="63" y="22"/>
                  </a:cubicBezTo>
                  <a:cubicBezTo>
                    <a:pt x="26" y="22"/>
                    <a:pt x="26" y="22"/>
                    <a:pt x="26" y="22"/>
                  </a:cubicBezTo>
                  <a:lnTo>
                    <a:pt x="26" y="82"/>
                  </a:lnTo>
                  <a:close/>
                  <a:moveTo>
                    <a:pt x="58" y="102"/>
                  </a:moveTo>
                  <a:cubicBezTo>
                    <a:pt x="26" y="102"/>
                    <a:pt x="26" y="102"/>
                    <a:pt x="26" y="102"/>
                  </a:cubicBezTo>
                  <a:cubicBezTo>
                    <a:pt x="26" y="175"/>
                    <a:pt x="26" y="175"/>
                    <a:pt x="26" y="175"/>
                  </a:cubicBezTo>
                  <a:cubicBezTo>
                    <a:pt x="0" y="175"/>
                    <a:pt x="0" y="175"/>
                    <a:pt x="0" y="175"/>
                  </a:cubicBezTo>
                  <a:cubicBezTo>
                    <a:pt x="0" y="0"/>
                    <a:pt x="0" y="0"/>
                    <a:pt x="0" y="0"/>
                  </a:cubicBezTo>
                  <a:cubicBezTo>
                    <a:pt x="63" y="0"/>
                    <a:pt x="63" y="0"/>
                    <a:pt x="63" y="0"/>
                  </a:cubicBezTo>
                  <a:cubicBezTo>
                    <a:pt x="103" y="0"/>
                    <a:pt x="122" y="20"/>
                    <a:pt x="122" y="50"/>
                  </a:cubicBezTo>
                  <a:cubicBezTo>
                    <a:pt x="122" y="75"/>
                    <a:pt x="109" y="93"/>
                    <a:pt x="83" y="98"/>
                  </a:cubicBezTo>
                  <a:cubicBezTo>
                    <a:pt x="135" y="175"/>
                    <a:pt x="135" y="175"/>
                    <a:pt x="135" y="175"/>
                  </a:cubicBezTo>
                  <a:cubicBezTo>
                    <a:pt x="105" y="175"/>
                    <a:pt x="105" y="175"/>
                    <a:pt x="105" y="175"/>
                  </a:cubicBezTo>
                  <a:lnTo>
                    <a:pt x="5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9" name="Freeform 11"/>
            <p:cNvSpPr>
              <a:spLocks/>
            </p:cNvSpPr>
            <p:nvPr/>
          </p:nvSpPr>
          <p:spPr bwMode="auto">
            <a:xfrm>
              <a:off x="3442" y="1973"/>
              <a:ext cx="307" cy="414"/>
            </a:xfrm>
            <a:custGeom>
              <a:avLst/>
              <a:gdLst>
                <a:gd name="T0" fmla="*/ 307 w 307"/>
                <a:gd name="T1" fmla="*/ 0 h 414"/>
                <a:gd name="T2" fmla="*/ 307 w 307"/>
                <a:gd name="T3" fmla="*/ 55 h 414"/>
                <a:gd name="T4" fmla="*/ 185 w 307"/>
                <a:gd name="T5" fmla="*/ 55 h 414"/>
                <a:gd name="T6" fmla="*/ 185 w 307"/>
                <a:gd name="T7" fmla="*/ 414 h 414"/>
                <a:gd name="T8" fmla="*/ 121 w 307"/>
                <a:gd name="T9" fmla="*/ 414 h 414"/>
                <a:gd name="T10" fmla="*/ 121 w 307"/>
                <a:gd name="T11" fmla="*/ 55 h 414"/>
                <a:gd name="T12" fmla="*/ 0 w 307"/>
                <a:gd name="T13" fmla="*/ 55 h 414"/>
                <a:gd name="T14" fmla="*/ 0 w 307"/>
                <a:gd name="T15" fmla="*/ 0 h 414"/>
                <a:gd name="T16" fmla="*/ 307 w 307"/>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414">
                  <a:moveTo>
                    <a:pt x="307" y="0"/>
                  </a:moveTo>
                  <a:lnTo>
                    <a:pt x="307" y="55"/>
                  </a:lnTo>
                  <a:lnTo>
                    <a:pt x="185" y="55"/>
                  </a:lnTo>
                  <a:lnTo>
                    <a:pt x="185" y="414"/>
                  </a:lnTo>
                  <a:lnTo>
                    <a:pt x="121" y="414"/>
                  </a:lnTo>
                  <a:lnTo>
                    <a:pt x="121" y="55"/>
                  </a:lnTo>
                  <a:lnTo>
                    <a:pt x="0" y="55"/>
                  </a:lnTo>
                  <a:lnTo>
                    <a:pt x="0" y="0"/>
                  </a:lnTo>
                  <a:lnTo>
                    <a:pt x="3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30" name="Freeform 12"/>
            <p:cNvSpPr>
              <a:spLocks/>
            </p:cNvSpPr>
            <p:nvPr/>
          </p:nvSpPr>
          <p:spPr bwMode="auto">
            <a:xfrm>
              <a:off x="3879" y="1973"/>
              <a:ext cx="281" cy="414"/>
            </a:xfrm>
            <a:custGeom>
              <a:avLst/>
              <a:gdLst>
                <a:gd name="T0" fmla="*/ 272 w 281"/>
                <a:gd name="T1" fmla="*/ 0 h 414"/>
                <a:gd name="T2" fmla="*/ 272 w 281"/>
                <a:gd name="T3" fmla="*/ 55 h 414"/>
                <a:gd name="T4" fmla="*/ 62 w 281"/>
                <a:gd name="T5" fmla="*/ 55 h 414"/>
                <a:gd name="T6" fmla="*/ 62 w 281"/>
                <a:gd name="T7" fmla="*/ 178 h 414"/>
                <a:gd name="T8" fmla="*/ 227 w 281"/>
                <a:gd name="T9" fmla="*/ 178 h 414"/>
                <a:gd name="T10" fmla="*/ 227 w 281"/>
                <a:gd name="T11" fmla="*/ 225 h 414"/>
                <a:gd name="T12" fmla="*/ 62 w 281"/>
                <a:gd name="T13" fmla="*/ 225 h 414"/>
                <a:gd name="T14" fmla="*/ 62 w 281"/>
                <a:gd name="T15" fmla="*/ 362 h 414"/>
                <a:gd name="T16" fmla="*/ 281 w 281"/>
                <a:gd name="T17" fmla="*/ 362 h 414"/>
                <a:gd name="T18" fmla="*/ 281 w 281"/>
                <a:gd name="T19" fmla="*/ 414 h 414"/>
                <a:gd name="T20" fmla="*/ 0 w 281"/>
                <a:gd name="T21" fmla="*/ 414 h 414"/>
                <a:gd name="T22" fmla="*/ 0 w 281"/>
                <a:gd name="T23" fmla="*/ 0 h 414"/>
                <a:gd name="T24" fmla="*/ 272 w 281"/>
                <a:gd name="T2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414">
                  <a:moveTo>
                    <a:pt x="272" y="0"/>
                  </a:moveTo>
                  <a:lnTo>
                    <a:pt x="272" y="55"/>
                  </a:lnTo>
                  <a:lnTo>
                    <a:pt x="62" y="55"/>
                  </a:lnTo>
                  <a:lnTo>
                    <a:pt x="62" y="178"/>
                  </a:lnTo>
                  <a:lnTo>
                    <a:pt x="227" y="178"/>
                  </a:lnTo>
                  <a:lnTo>
                    <a:pt x="227" y="225"/>
                  </a:lnTo>
                  <a:lnTo>
                    <a:pt x="62" y="225"/>
                  </a:lnTo>
                  <a:lnTo>
                    <a:pt x="62" y="362"/>
                  </a:lnTo>
                  <a:lnTo>
                    <a:pt x="281" y="362"/>
                  </a:lnTo>
                  <a:lnTo>
                    <a:pt x="281" y="414"/>
                  </a:lnTo>
                  <a:lnTo>
                    <a:pt x="0" y="414"/>
                  </a:lnTo>
                  <a:lnTo>
                    <a:pt x="0" y="0"/>
                  </a:lnTo>
                  <a:lnTo>
                    <a:pt x="2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
        <p:nvSpPr>
          <p:cNvPr id="331" name="Hyperlink">
            <a:hlinkClick r:id="rId3"/>
          </p:cNvPr>
          <p:cNvSpPr/>
          <p:nvPr/>
        </p:nvSpPr>
        <p:spPr>
          <a:xfrm>
            <a:off x="457732" y="6028011"/>
            <a:ext cx="1621099" cy="318020"/>
          </a:xfrm>
          <a:prstGeom prst="rect">
            <a:avLst/>
          </a:prstGeom>
          <a:solidFill>
            <a:srgbClr val="2E9FD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11" name="Rectangle 10"/>
          <p:cNvSpPr/>
          <p:nvPr/>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solidFill>
                <a:latin typeface="Arial Narrow" panose="020B0606020202030204" pitchFamily="34" charset="0"/>
              </a:rPr>
              <a:t>© Duarte, Inc. 2014</a:t>
            </a:r>
          </a:p>
        </p:txBody>
      </p:sp>
    </p:spTree>
    <p:extLst>
      <p:ext uri="{BB962C8B-B14F-4D97-AF65-F5344CB8AC3E}">
        <p14:creationId xmlns:p14="http://schemas.microsoft.com/office/powerpoint/2010/main" val="98089371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Engaging with Duarte</a:t>
            </a:r>
            <a:endParaRPr lang="en-US" dirty="0"/>
          </a:p>
        </p:txBody>
      </p:sp>
      <p:sp>
        <p:nvSpPr>
          <p:cNvPr id="6" name="Content Placeholder 5"/>
          <p:cNvSpPr>
            <a:spLocks noGrp="1"/>
          </p:cNvSpPr>
          <p:nvPr>
            <p:ph idx="1"/>
          </p:nvPr>
        </p:nvSpPr>
        <p:spPr>
          <a:xfrm>
            <a:off x="457732" y="3238500"/>
            <a:ext cx="1523417" cy="3160711"/>
          </a:xfrm>
        </p:spPr>
        <p:txBody>
          <a:bodyPr/>
          <a:lstStyle/>
          <a:p>
            <a:pPr lvl="1"/>
            <a:r>
              <a:rPr lang="en-US" dirty="0" smtClean="0"/>
              <a:t>Consulting</a:t>
            </a:r>
          </a:p>
          <a:p>
            <a:pPr lvl="2"/>
            <a:r>
              <a:rPr lang="en-US" dirty="0" smtClean="0"/>
              <a:t>Duarte’s writers are skilled in persuasive storytelling practices. Whether your content needs a complete rework or you’re starting with a blank page, our writers can create your entire story from start </a:t>
            </a:r>
            <a:br>
              <a:rPr lang="en-US" dirty="0" smtClean="0"/>
            </a:br>
            <a:r>
              <a:rPr lang="en-US" dirty="0" smtClean="0"/>
              <a:t>to finish. </a:t>
            </a:r>
            <a:endParaRPr lang="en-US" dirty="0"/>
          </a:p>
        </p:txBody>
      </p:sp>
      <p:sp>
        <p:nvSpPr>
          <p:cNvPr id="3" name="Text Placeholder 2"/>
          <p:cNvSpPr>
            <a:spLocks noGrp="1"/>
          </p:cNvSpPr>
          <p:nvPr>
            <p:ph type="body" idx="10"/>
          </p:nvPr>
        </p:nvSpPr>
        <p:spPr/>
        <p:txBody>
          <a:bodyPr/>
          <a:lstStyle/>
          <a:p>
            <a:r>
              <a:rPr lang="en-US" dirty="0" smtClean="0"/>
              <a:t>We’d love to help! </a:t>
            </a:r>
            <a:endParaRPr lang="en-US" dirty="0"/>
          </a:p>
        </p:txBody>
      </p:sp>
      <p:sp>
        <p:nvSpPr>
          <p:cNvPr id="7" name="Content Placeholder 6"/>
          <p:cNvSpPr>
            <a:spLocks noGrp="1"/>
          </p:cNvSpPr>
          <p:nvPr>
            <p:ph idx="11"/>
          </p:nvPr>
        </p:nvSpPr>
        <p:spPr>
          <a:xfrm>
            <a:off x="2133550" y="3238500"/>
            <a:ext cx="1523417" cy="3160711"/>
          </a:xfrm>
        </p:spPr>
        <p:txBody>
          <a:bodyPr/>
          <a:lstStyle/>
          <a:p>
            <a:pPr lvl="1"/>
            <a:r>
              <a:rPr lang="en-US" dirty="0" smtClean="0"/>
              <a:t>Design</a:t>
            </a:r>
          </a:p>
          <a:p>
            <a:pPr lvl="2"/>
            <a:r>
              <a:rPr lang="en-US" dirty="0" smtClean="0"/>
              <a:t>We design cinematic presentations that awe and inspire, robust template systems that help foster better companywide communication, and pre-existing content that just needs that extra something.</a:t>
            </a:r>
            <a:endParaRPr lang="en-US" dirty="0"/>
          </a:p>
        </p:txBody>
      </p:sp>
      <p:sp>
        <p:nvSpPr>
          <p:cNvPr id="8" name="Content Placeholder 7"/>
          <p:cNvSpPr>
            <a:spLocks noGrp="1"/>
          </p:cNvSpPr>
          <p:nvPr>
            <p:ph idx="12"/>
          </p:nvPr>
        </p:nvSpPr>
        <p:spPr>
          <a:xfrm>
            <a:off x="3822113" y="3238500"/>
            <a:ext cx="1523417" cy="3160711"/>
          </a:xfrm>
        </p:spPr>
        <p:txBody>
          <a:bodyPr/>
          <a:lstStyle/>
          <a:p>
            <a:pPr lvl="1"/>
            <a:r>
              <a:rPr lang="en-US" dirty="0" smtClean="0"/>
              <a:t>Publishing</a:t>
            </a:r>
          </a:p>
          <a:p>
            <a:pPr lvl="2"/>
            <a:r>
              <a:rPr lang="en-US" dirty="0" smtClean="0"/>
              <a:t>Duarte can transform your content (presentation, book, sales tools, slidedoc, technical pub, and collateral) into a platform-agnostic, visually rich, easily navigable, dynamic document to use on tablets or mobile devices. </a:t>
            </a:r>
            <a:endParaRPr lang="en-US" dirty="0"/>
          </a:p>
        </p:txBody>
      </p:sp>
      <p:sp>
        <p:nvSpPr>
          <p:cNvPr id="9" name="Content Placeholder 8"/>
          <p:cNvSpPr>
            <a:spLocks noGrp="1"/>
          </p:cNvSpPr>
          <p:nvPr>
            <p:ph idx="13"/>
          </p:nvPr>
        </p:nvSpPr>
        <p:spPr>
          <a:xfrm>
            <a:off x="5485185" y="3238500"/>
            <a:ext cx="1523417" cy="3160711"/>
          </a:xfrm>
        </p:spPr>
        <p:txBody>
          <a:bodyPr/>
          <a:lstStyle/>
          <a:p>
            <a:pPr lvl="1"/>
            <a:r>
              <a:rPr lang="en-US" dirty="0" smtClean="0"/>
              <a:t>Events</a:t>
            </a:r>
          </a:p>
          <a:p>
            <a:pPr lvl="2"/>
            <a:r>
              <a:rPr lang="en-US" dirty="0" smtClean="0"/>
              <a:t>We craft compelling, memorable keynote and breakout session presentations that motivate audiences. We can also provide overall event theme and </a:t>
            </a:r>
            <a:br>
              <a:rPr lang="en-US" dirty="0" smtClean="0"/>
            </a:br>
            <a:r>
              <a:rPr lang="en-US" dirty="0" smtClean="0"/>
              <a:t>design support.</a:t>
            </a:r>
            <a:endParaRPr lang="en-US" dirty="0"/>
          </a:p>
        </p:txBody>
      </p:sp>
      <p:sp>
        <p:nvSpPr>
          <p:cNvPr id="10" name="Content Placeholder 9"/>
          <p:cNvSpPr>
            <a:spLocks noGrp="1"/>
          </p:cNvSpPr>
          <p:nvPr>
            <p:ph idx="14"/>
          </p:nvPr>
        </p:nvSpPr>
        <p:spPr>
          <a:xfrm>
            <a:off x="7161002" y="3238500"/>
            <a:ext cx="1523417" cy="3160711"/>
          </a:xfrm>
        </p:spPr>
        <p:txBody>
          <a:bodyPr/>
          <a:lstStyle/>
          <a:p>
            <a:pPr lvl="1"/>
            <a:r>
              <a:rPr lang="en-US" dirty="0" smtClean="0"/>
              <a:t>Multimedia</a:t>
            </a:r>
          </a:p>
          <a:p>
            <a:pPr lvl="2"/>
            <a:r>
              <a:rPr lang="en-US" dirty="0" smtClean="0"/>
              <a:t>Duarte creates interactive presentations, visual essays, videos, and animated demos that further engage audiences. We can </a:t>
            </a:r>
            <a:br>
              <a:rPr lang="en-US" dirty="0" smtClean="0"/>
            </a:br>
            <a:r>
              <a:rPr lang="en-US" dirty="0" smtClean="0"/>
              <a:t>also extend the life of a presentation by making it web- and/or </a:t>
            </a:r>
            <a:br>
              <a:rPr lang="en-US" dirty="0" smtClean="0"/>
            </a:br>
            <a:r>
              <a:rPr lang="en-US" dirty="0" smtClean="0"/>
              <a:t>YouTube-ready.</a:t>
            </a:r>
            <a:endParaRPr lang="en-US" dirty="0"/>
          </a:p>
        </p:txBody>
      </p:sp>
      <p:grpSp>
        <p:nvGrpSpPr>
          <p:cNvPr id="22" name="Group 108"/>
          <p:cNvGrpSpPr>
            <a:grpSpLocks noChangeAspect="1"/>
          </p:cNvGrpSpPr>
          <p:nvPr/>
        </p:nvGrpSpPr>
        <p:grpSpPr bwMode="auto">
          <a:xfrm>
            <a:off x="5564700" y="2252452"/>
            <a:ext cx="662550" cy="759969"/>
            <a:chOff x="2247" y="1432"/>
            <a:chExt cx="1265" cy="1451"/>
          </a:xfrm>
          <a:solidFill>
            <a:schemeClr val="accent2"/>
          </a:solidFill>
        </p:grpSpPr>
        <p:sp>
          <p:nvSpPr>
            <p:cNvPr id="23" name="Freeform 109"/>
            <p:cNvSpPr>
              <a:spLocks/>
            </p:cNvSpPr>
            <p:nvPr/>
          </p:nvSpPr>
          <p:spPr bwMode="auto">
            <a:xfrm>
              <a:off x="2247" y="1664"/>
              <a:ext cx="1265" cy="1219"/>
            </a:xfrm>
            <a:custGeom>
              <a:avLst/>
              <a:gdLst>
                <a:gd name="T0" fmla="*/ 535 w 536"/>
                <a:gd name="T1" fmla="*/ 243 h 516"/>
                <a:gd name="T2" fmla="*/ 466 w 536"/>
                <a:gd name="T3" fmla="*/ 10 h 516"/>
                <a:gd name="T4" fmla="*/ 452 w 536"/>
                <a:gd name="T5" fmla="*/ 0 h 516"/>
                <a:gd name="T6" fmla="*/ 139 w 536"/>
                <a:gd name="T7" fmla="*/ 0 h 516"/>
                <a:gd name="T8" fmla="*/ 125 w 536"/>
                <a:gd name="T9" fmla="*/ 28 h 516"/>
                <a:gd name="T10" fmla="*/ 431 w 536"/>
                <a:gd name="T11" fmla="*/ 28 h 516"/>
                <a:gd name="T12" fmla="*/ 445 w 536"/>
                <a:gd name="T13" fmla="*/ 37 h 516"/>
                <a:gd name="T14" fmla="*/ 497 w 536"/>
                <a:gd name="T15" fmla="*/ 214 h 516"/>
                <a:gd name="T16" fmla="*/ 490 w 536"/>
                <a:gd name="T17" fmla="*/ 224 h 516"/>
                <a:gd name="T18" fmla="*/ 45 w 536"/>
                <a:gd name="T19" fmla="*/ 224 h 516"/>
                <a:gd name="T20" fmla="*/ 37 w 536"/>
                <a:gd name="T21" fmla="*/ 214 h 516"/>
                <a:gd name="T22" fmla="*/ 90 w 536"/>
                <a:gd name="T23" fmla="*/ 35 h 516"/>
                <a:gd name="T24" fmla="*/ 91 w 536"/>
                <a:gd name="T25" fmla="*/ 34 h 516"/>
                <a:gd name="T26" fmla="*/ 92 w 536"/>
                <a:gd name="T27" fmla="*/ 32 h 516"/>
                <a:gd name="T28" fmla="*/ 109 w 536"/>
                <a:gd name="T29" fmla="*/ 0 h 516"/>
                <a:gd name="T30" fmla="*/ 83 w 536"/>
                <a:gd name="T31" fmla="*/ 0 h 516"/>
                <a:gd name="T32" fmla="*/ 69 w 536"/>
                <a:gd name="T33" fmla="*/ 10 h 516"/>
                <a:gd name="T34" fmla="*/ 0 w 536"/>
                <a:gd name="T35" fmla="*/ 243 h 516"/>
                <a:gd name="T36" fmla="*/ 0 w 536"/>
                <a:gd name="T37" fmla="*/ 247 h 516"/>
                <a:gd name="T38" fmla="*/ 0 w 536"/>
                <a:gd name="T39" fmla="*/ 252 h 516"/>
                <a:gd name="T40" fmla="*/ 11 w 536"/>
                <a:gd name="T41" fmla="*/ 264 h 516"/>
                <a:gd name="T42" fmla="*/ 163 w 536"/>
                <a:gd name="T43" fmla="*/ 264 h 516"/>
                <a:gd name="T44" fmla="*/ 201 w 536"/>
                <a:gd name="T45" fmla="*/ 506 h 516"/>
                <a:gd name="T46" fmla="*/ 265 w 536"/>
                <a:gd name="T47" fmla="*/ 516 h 516"/>
                <a:gd name="T48" fmla="*/ 331 w 536"/>
                <a:gd name="T49" fmla="*/ 506 h 516"/>
                <a:gd name="T50" fmla="*/ 369 w 536"/>
                <a:gd name="T51" fmla="*/ 264 h 516"/>
                <a:gd name="T52" fmla="*/ 524 w 536"/>
                <a:gd name="T53" fmla="*/ 264 h 516"/>
                <a:gd name="T54" fmla="*/ 536 w 536"/>
                <a:gd name="T55" fmla="*/ 252 h 516"/>
                <a:gd name="T56" fmla="*/ 536 w 536"/>
                <a:gd name="T57" fmla="*/ 247 h 516"/>
                <a:gd name="T58" fmla="*/ 535 w 536"/>
                <a:gd name="T59" fmla="*/ 2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6" h="516">
                  <a:moveTo>
                    <a:pt x="535" y="243"/>
                  </a:moveTo>
                  <a:cubicBezTo>
                    <a:pt x="466" y="10"/>
                    <a:pt x="466" y="10"/>
                    <a:pt x="466" y="10"/>
                  </a:cubicBezTo>
                  <a:cubicBezTo>
                    <a:pt x="464" y="4"/>
                    <a:pt x="458" y="0"/>
                    <a:pt x="452" y="0"/>
                  </a:cubicBezTo>
                  <a:cubicBezTo>
                    <a:pt x="139" y="0"/>
                    <a:pt x="139" y="0"/>
                    <a:pt x="139" y="0"/>
                  </a:cubicBezTo>
                  <a:cubicBezTo>
                    <a:pt x="125" y="28"/>
                    <a:pt x="125" y="28"/>
                    <a:pt x="125" y="28"/>
                  </a:cubicBezTo>
                  <a:cubicBezTo>
                    <a:pt x="431" y="28"/>
                    <a:pt x="431" y="28"/>
                    <a:pt x="431" y="28"/>
                  </a:cubicBezTo>
                  <a:cubicBezTo>
                    <a:pt x="437" y="28"/>
                    <a:pt x="443" y="31"/>
                    <a:pt x="445" y="37"/>
                  </a:cubicBezTo>
                  <a:cubicBezTo>
                    <a:pt x="497" y="214"/>
                    <a:pt x="497" y="214"/>
                    <a:pt x="497" y="214"/>
                  </a:cubicBezTo>
                  <a:cubicBezTo>
                    <a:pt x="499" y="220"/>
                    <a:pt x="496" y="224"/>
                    <a:pt x="490" y="224"/>
                  </a:cubicBezTo>
                  <a:cubicBezTo>
                    <a:pt x="45" y="224"/>
                    <a:pt x="45" y="224"/>
                    <a:pt x="45" y="224"/>
                  </a:cubicBezTo>
                  <a:cubicBezTo>
                    <a:pt x="39" y="224"/>
                    <a:pt x="36" y="220"/>
                    <a:pt x="37" y="214"/>
                  </a:cubicBezTo>
                  <a:cubicBezTo>
                    <a:pt x="90" y="35"/>
                    <a:pt x="90" y="35"/>
                    <a:pt x="90" y="35"/>
                  </a:cubicBezTo>
                  <a:cubicBezTo>
                    <a:pt x="90" y="35"/>
                    <a:pt x="91" y="34"/>
                    <a:pt x="91" y="34"/>
                  </a:cubicBezTo>
                  <a:cubicBezTo>
                    <a:pt x="91" y="33"/>
                    <a:pt x="91" y="33"/>
                    <a:pt x="92" y="32"/>
                  </a:cubicBezTo>
                  <a:cubicBezTo>
                    <a:pt x="109" y="0"/>
                    <a:pt x="109" y="0"/>
                    <a:pt x="109" y="0"/>
                  </a:cubicBezTo>
                  <a:cubicBezTo>
                    <a:pt x="83" y="0"/>
                    <a:pt x="83" y="0"/>
                    <a:pt x="83" y="0"/>
                  </a:cubicBezTo>
                  <a:cubicBezTo>
                    <a:pt x="77" y="0"/>
                    <a:pt x="71" y="4"/>
                    <a:pt x="69" y="10"/>
                  </a:cubicBezTo>
                  <a:cubicBezTo>
                    <a:pt x="0" y="243"/>
                    <a:pt x="0" y="243"/>
                    <a:pt x="0" y="243"/>
                  </a:cubicBezTo>
                  <a:cubicBezTo>
                    <a:pt x="0" y="244"/>
                    <a:pt x="0" y="247"/>
                    <a:pt x="0" y="247"/>
                  </a:cubicBezTo>
                  <a:cubicBezTo>
                    <a:pt x="0" y="252"/>
                    <a:pt x="0" y="252"/>
                    <a:pt x="0" y="252"/>
                  </a:cubicBezTo>
                  <a:cubicBezTo>
                    <a:pt x="0" y="258"/>
                    <a:pt x="5" y="264"/>
                    <a:pt x="11" y="264"/>
                  </a:cubicBezTo>
                  <a:cubicBezTo>
                    <a:pt x="163" y="264"/>
                    <a:pt x="163" y="264"/>
                    <a:pt x="163" y="264"/>
                  </a:cubicBezTo>
                  <a:cubicBezTo>
                    <a:pt x="201" y="506"/>
                    <a:pt x="201" y="506"/>
                    <a:pt x="201" y="506"/>
                  </a:cubicBezTo>
                  <a:cubicBezTo>
                    <a:pt x="201" y="506"/>
                    <a:pt x="205" y="516"/>
                    <a:pt x="265" y="516"/>
                  </a:cubicBezTo>
                  <a:cubicBezTo>
                    <a:pt x="325" y="516"/>
                    <a:pt x="331" y="506"/>
                    <a:pt x="331" y="506"/>
                  </a:cubicBezTo>
                  <a:cubicBezTo>
                    <a:pt x="369" y="264"/>
                    <a:pt x="369" y="264"/>
                    <a:pt x="369" y="264"/>
                  </a:cubicBezTo>
                  <a:cubicBezTo>
                    <a:pt x="524" y="264"/>
                    <a:pt x="524" y="264"/>
                    <a:pt x="524" y="264"/>
                  </a:cubicBezTo>
                  <a:cubicBezTo>
                    <a:pt x="530" y="264"/>
                    <a:pt x="536" y="258"/>
                    <a:pt x="536" y="252"/>
                  </a:cubicBezTo>
                  <a:cubicBezTo>
                    <a:pt x="536" y="247"/>
                    <a:pt x="536" y="247"/>
                    <a:pt x="536" y="247"/>
                  </a:cubicBezTo>
                  <a:cubicBezTo>
                    <a:pt x="536" y="247"/>
                    <a:pt x="535" y="244"/>
                    <a:pt x="53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10"/>
            <p:cNvSpPr>
              <a:spLocks/>
            </p:cNvSpPr>
            <p:nvPr/>
          </p:nvSpPr>
          <p:spPr bwMode="auto">
            <a:xfrm>
              <a:off x="2353" y="1432"/>
              <a:ext cx="1051" cy="742"/>
            </a:xfrm>
            <a:custGeom>
              <a:avLst/>
              <a:gdLst>
                <a:gd name="T0" fmla="*/ 54 w 445"/>
                <a:gd name="T1" fmla="*/ 134 h 314"/>
                <a:gd name="T2" fmla="*/ 53 w 445"/>
                <a:gd name="T3" fmla="*/ 136 h 314"/>
                <a:gd name="T4" fmla="*/ 53 w 445"/>
                <a:gd name="T5" fmla="*/ 136 h 314"/>
                <a:gd name="T6" fmla="*/ 53 w 445"/>
                <a:gd name="T7" fmla="*/ 137 h 314"/>
                <a:gd name="T8" fmla="*/ 50 w 445"/>
                <a:gd name="T9" fmla="*/ 146 h 314"/>
                <a:gd name="T10" fmla="*/ 0 w 445"/>
                <a:gd name="T11" fmla="*/ 314 h 314"/>
                <a:gd name="T12" fmla="*/ 445 w 445"/>
                <a:gd name="T13" fmla="*/ 314 h 314"/>
                <a:gd name="T14" fmla="*/ 392 w 445"/>
                <a:gd name="T15" fmla="*/ 137 h 314"/>
                <a:gd name="T16" fmla="*/ 386 w 445"/>
                <a:gd name="T17" fmla="*/ 134 h 314"/>
                <a:gd name="T18" fmla="*/ 386 w 445"/>
                <a:gd name="T19" fmla="*/ 134 h 314"/>
                <a:gd name="T20" fmla="*/ 76 w 445"/>
                <a:gd name="T21" fmla="*/ 134 h 314"/>
                <a:gd name="T22" fmla="*/ 67 w 445"/>
                <a:gd name="T23" fmla="*/ 134 h 314"/>
                <a:gd name="T24" fmla="*/ 81 w 445"/>
                <a:gd name="T25" fmla="*/ 107 h 314"/>
                <a:gd name="T26" fmla="*/ 85 w 445"/>
                <a:gd name="T27" fmla="*/ 98 h 314"/>
                <a:gd name="T28" fmla="*/ 96 w 445"/>
                <a:gd name="T29" fmla="*/ 78 h 314"/>
                <a:gd name="T30" fmla="*/ 108 w 445"/>
                <a:gd name="T31" fmla="*/ 67 h 314"/>
                <a:gd name="T32" fmla="*/ 148 w 445"/>
                <a:gd name="T33" fmla="*/ 52 h 314"/>
                <a:gd name="T34" fmla="*/ 168 w 445"/>
                <a:gd name="T35" fmla="*/ 57 h 314"/>
                <a:gd name="T36" fmla="*/ 221 w 445"/>
                <a:gd name="T37" fmla="*/ 41 h 314"/>
                <a:gd name="T38" fmla="*/ 235 w 445"/>
                <a:gd name="T39" fmla="*/ 16 h 314"/>
                <a:gd name="T40" fmla="*/ 235 w 445"/>
                <a:gd name="T41" fmla="*/ 16 h 314"/>
                <a:gd name="T42" fmla="*/ 209 w 445"/>
                <a:gd name="T43" fmla="*/ 3 h 314"/>
                <a:gd name="T44" fmla="*/ 157 w 445"/>
                <a:gd name="T45" fmla="*/ 19 h 314"/>
                <a:gd name="T46" fmla="*/ 143 w 445"/>
                <a:gd name="T47" fmla="*/ 42 h 314"/>
                <a:gd name="T48" fmla="*/ 104 w 445"/>
                <a:gd name="T49" fmla="*/ 57 h 314"/>
                <a:gd name="T50" fmla="*/ 86 w 445"/>
                <a:gd name="T51" fmla="*/ 73 h 314"/>
                <a:gd name="T52" fmla="*/ 65 w 445"/>
                <a:gd name="T53" fmla="*/ 113 h 314"/>
                <a:gd name="T54" fmla="*/ 59 w 445"/>
                <a:gd name="T55" fmla="*/ 124 h 314"/>
                <a:gd name="T56" fmla="*/ 54 w 445"/>
                <a:gd name="T57" fmla="*/ 13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5" h="314">
                  <a:moveTo>
                    <a:pt x="54" y="134"/>
                  </a:moveTo>
                  <a:cubicBezTo>
                    <a:pt x="53" y="135"/>
                    <a:pt x="53" y="135"/>
                    <a:pt x="53" y="136"/>
                  </a:cubicBezTo>
                  <a:cubicBezTo>
                    <a:pt x="53" y="136"/>
                    <a:pt x="53" y="136"/>
                    <a:pt x="53" y="136"/>
                  </a:cubicBezTo>
                  <a:cubicBezTo>
                    <a:pt x="53" y="136"/>
                    <a:pt x="53" y="137"/>
                    <a:pt x="53" y="137"/>
                  </a:cubicBezTo>
                  <a:cubicBezTo>
                    <a:pt x="50" y="146"/>
                    <a:pt x="50" y="146"/>
                    <a:pt x="50" y="146"/>
                  </a:cubicBezTo>
                  <a:cubicBezTo>
                    <a:pt x="0" y="314"/>
                    <a:pt x="0" y="314"/>
                    <a:pt x="0" y="314"/>
                  </a:cubicBezTo>
                  <a:cubicBezTo>
                    <a:pt x="445" y="314"/>
                    <a:pt x="445" y="314"/>
                    <a:pt x="445" y="314"/>
                  </a:cubicBezTo>
                  <a:cubicBezTo>
                    <a:pt x="392" y="137"/>
                    <a:pt x="392" y="137"/>
                    <a:pt x="392" y="137"/>
                  </a:cubicBezTo>
                  <a:cubicBezTo>
                    <a:pt x="391" y="134"/>
                    <a:pt x="388" y="134"/>
                    <a:pt x="386" y="134"/>
                  </a:cubicBezTo>
                  <a:cubicBezTo>
                    <a:pt x="386" y="134"/>
                    <a:pt x="386" y="134"/>
                    <a:pt x="386" y="134"/>
                  </a:cubicBezTo>
                  <a:cubicBezTo>
                    <a:pt x="76" y="134"/>
                    <a:pt x="76" y="134"/>
                    <a:pt x="76" y="134"/>
                  </a:cubicBezTo>
                  <a:cubicBezTo>
                    <a:pt x="67" y="134"/>
                    <a:pt x="67" y="134"/>
                    <a:pt x="67" y="134"/>
                  </a:cubicBezTo>
                  <a:cubicBezTo>
                    <a:pt x="81" y="107"/>
                    <a:pt x="81" y="107"/>
                    <a:pt x="81" y="107"/>
                  </a:cubicBezTo>
                  <a:cubicBezTo>
                    <a:pt x="85" y="98"/>
                    <a:pt x="85" y="98"/>
                    <a:pt x="85" y="98"/>
                  </a:cubicBezTo>
                  <a:cubicBezTo>
                    <a:pt x="96" y="78"/>
                    <a:pt x="96" y="78"/>
                    <a:pt x="96" y="78"/>
                  </a:cubicBezTo>
                  <a:cubicBezTo>
                    <a:pt x="98" y="74"/>
                    <a:pt x="104" y="69"/>
                    <a:pt x="108" y="67"/>
                  </a:cubicBezTo>
                  <a:cubicBezTo>
                    <a:pt x="148" y="52"/>
                    <a:pt x="148" y="52"/>
                    <a:pt x="148" y="52"/>
                  </a:cubicBezTo>
                  <a:cubicBezTo>
                    <a:pt x="153" y="57"/>
                    <a:pt x="161" y="59"/>
                    <a:pt x="168" y="57"/>
                  </a:cubicBezTo>
                  <a:cubicBezTo>
                    <a:pt x="221" y="41"/>
                    <a:pt x="221" y="41"/>
                    <a:pt x="221" y="41"/>
                  </a:cubicBezTo>
                  <a:cubicBezTo>
                    <a:pt x="231" y="38"/>
                    <a:pt x="238" y="27"/>
                    <a:pt x="235" y="16"/>
                  </a:cubicBezTo>
                  <a:cubicBezTo>
                    <a:pt x="235" y="16"/>
                    <a:pt x="235" y="16"/>
                    <a:pt x="235" y="16"/>
                  </a:cubicBezTo>
                  <a:cubicBezTo>
                    <a:pt x="232" y="5"/>
                    <a:pt x="220" y="0"/>
                    <a:pt x="209" y="3"/>
                  </a:cubicBezTo>
                  <a:cubicBezTo>
                    <a:pt x="157" y="19"/>
                    <a:pt x="157" y="19"/>
                    <a:pt x="157" y="19"/>
                  </a:cubicBezTo>
                  <a:cubicBezTo>
                    <a:pt x="146" y="22"/>
                    <a:pt x="140" y="32"/>
                    <a:pt x="143" y="42"/>
                  </a:cubicBezTo>
                  <a:cubicBezTo>
                    <a:pt x="104" y="57"/>
                    <a:pt x="104" y="57"/>
                    <a:pt x="104" y="57"/>
                  </a:cubicBezTo>
                  <a:cubicBezTo>
                    <a:pt x="98" y="60"/>
                    <a:pt x="90" y="67"/>
                    <a:pt x="86" y="73"/>
                  </a:cubicBezTo>
                  <a:cubicBezTo>
                    <a:pt x="65" y="113"/>
                    <a:pt x="65" y="113"/>
                    <a:pt x="65" y="113"/>
                  </a:cubicBezTo>
                  <a:cubicBezTo>
                    <a:pt x="59" y="124"/>
                    <a:pt x="59" y="124"/>
                    <a:pt x="59" y="124"/>
                  </a:cubicBezTo>
                  <a:lnTo>
                    <a:pt x="5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5"/>
          <p:cNvGrpSpPr>
            <a:grpSpLocks noChangeAspect="1"/>
          </p:cNvGrpSpPr>
          <p:nvPr/>
        </p:nvGrpSpPr>
        <p:grpSpPr bwMode="auto">
          <a:xfrm>
            <a:off x="3844926" y="2362200"/>
            <a:ext cx="738460" cy="588964"/>
            <a:chOff x="2020" y="1478"/>
            <a:chExt cx="1719" cy="1371"/>
          </a:xfrm>
          <a:solidFill>
            <a:schemeClr val="accent1"/>
          </a:solidFill>
        </p:grpSpPr>
        <p:sp>
          <p:nvSpPr>
            <p:cNvPr id="26" name="Freeform 6"/>
            <p:cNvSpPr>
              <a:spLocks/>
            </p:cNvSpPr>
            <p:nvPr/>
          </p:nvSpPr>
          <p:spPr bwMode="auto">
            <a:xfrm>
              <a:off x="2020" y="1540"/>
              <a:ext cx="1719" cy="1309"/>
            </a:xfrm>
            <a:custGeom>
              <a:avLst/>
              <a:gdLst>
                <a:gd name="T0" fmla="*/ 716 w 728"/>
                <a:gd name="T1" fmla="*/ 1 h 554"/>
                <a:gd name="T2" fmla="*/ 704 w 728"/>
                <a:gd name="T3" fmla="*/ 2 h 554"/>
                <a:gd name="T4" fmla="*/ 704 w 728"/>
                <a:gd name="T5" fmla="*/ 4 h 554"/>
                <a:gd name="T6" fmla="*/ 704 w 728"/>
                <a:gd name="T7" fmla="*/ 21 h 554"/>
                <a:gd name="T8" fmla="*/ 704 w 728"/>
                <a:gd name="T9" fmla="*/ 472 h 554"/>
                <a:gd name="T10" fmla="*/ 704 w 728"/>
                <a:gd name="T11" fmla="*/ 490 h 554"/>
                <a:gd name="T12" fmla="*/ 704 w 728"/>
                <a:gd name="T13" fmla="*/ 493 h 554"/>
                <a:gd name="T14" fmla="*/ 693 w 728"/>
                <a:gd name="T15" fmla="*/ 508 h 554"/>
                <a:gd name="T16" fmla="*/ 679 w 728"/>
                <a:gd name="T17" fmla="*/ 510 h 554"/>
                <a:gd name="T18" fmla="*/ 670 w 728"/>
                <a:gd name="T19" fmla="*/ 509 h 554"/>
                <a:gd name="T20" fmla="*/ 539 w 728"/>
                <a:gd name="T21" fmla="*/ 494 h 554"/>
                <a:gd name="T22" fmla="*/ 405 w 728"/>
                <a:gd name="T23" fmla="*/ 508 h 554"/>
                <a:gd name="T24" fmla="*/ 386 w 728"/>
                <a:gd name="T25" fmla="*/ 513 h 554"/>
                <a:gd name="T26" fmla="*/ 376 w 728"/>
                <a:gd name="T27" fmla="*/ 515 h 554"/>
                <a:gd name="T28" fmla="*/ 376 w 728"/>
                <a:gd name="T29" fmla="*/ 515 h 554"/>
                <a:gd name="T30" fmla="*/ 371 w 728"/>
                <a:gd name="T31" fmla="*/ 514 h 554"/>
                <a:gd name="T32" fmla="*/ 347 w 728"/>
                <a:gd name="T33" fmla="*/ 508 h 554"/>
                <a:gd name="T34" fmla="*/ 212 w 728"/>
                <a:gd name="T35" fmla="*/ 494 h 554"/>
                <a:gd name="T36" fmla="*/ 61 w 728"/>
                <a:gd name="T37" fmla="*/ 511 h 554"/>
                <a:gd name="T38" fmla="*/ 53 w 728"/>
                <a:gd name="T39" fmla="*/ 512 h 554"/>
                <a:gd name="T40" fmla="*/ 35 w 728"/>
                <a:gd name="T41" fmla="*/ 506 h 554"/>
                <a:gd name="T42" fmla="*/ 25 w 728"/>
                <a:gd name="T43" fmla="*/ 492 h 554"/>
                <a:gd name="T44" fmla="*/ 24 w 728"/>
                <a:gd name="T45" fmla="*/ 489 h 554"/>
                <a:gd name="T46" fmla="*/ 24 w 728"/>
                <a:gd name="T47" fmla="*/ 472 h 554"/>
                <a:gd name="T48" fmla="*/ 24 w 728"/>
                <a:gd name="T49" fmla="*/ 22 h 554"/>
                <a:gd name="T50" fmla="*/ 12 w 728"/>
                <a:gd name="T51" fmla="*/ 4 h 554"/>
                <a:gd name="T52" fmla="*/ 0 w 728"/>
                <a:gd name="T53" fmla="*/ 19 h 554"/>
                <a:gd name="T54" fmla="*/ 0 w 728"/>
                <a:gd name="T55" fmla="*/ 539 h 554"/>
                <a:gd name="T56" fmla="*/ 16 w 728"/>
                <a:gd name="T57" fmla="*/ 553 h 554"/>
                <a:gd name="T58" fmla="*/ 249 w 728"/>
                <a:gd name="T59" fmla="*/ 528 h 554"/>
                <a:gd name="T60" fmla="*/ 340 w 728"/>
                <a:gd name="T61" fmla="*/ 539 h 554"/>
                <a:gd name="T62" fmla="*/ 371 w 728"/>
                <a:gd name="T63" fmla="*/ 543 h 554"/>
                <a:gd name="T64" fmla="*/ 385 w 728"/>
                <a:gd name="T65" fmla="*/ 543 h 554"/>
                <a:gd name="T66" fmla="*/ 416 w 728"/>
                <a:gd name="T67" fmla="*/ 538 h 554"/>
                <a:gd name="T68" fmla="*/ 492 w 728"/>
                <a:gd name="T69" fmla="*/ 528 h 554"/>
                <a:gd name="T70" fmla="*/ 712 w 728"/>
                <a:gd name="T71" fmla="*/ 549 h 554"/>
                <a:gd name="T72" fmla="*/ 728 w 728"/>
                <a:gd name="T73" fmla="*/ 535 h 554"/>
                <a:gd name="T74" fmla="*/ 728 w 728"/>
                <a:gd name="T75" fmla="*/ 15 h 554"/>
                <a:gd name="T76" fmla="*/ 716 w 728"/>
                <a:gd name="T77" fmla="*/ 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554">
                  <a:moveTo>
                    <a:pt x="716" y="1"/>
                  </a:moveTo>
                  <a:cubicBezTo>
                    <a:pt x="710" y="1"/>
                    <a:pt x="704" y="2"/>
                    <a:pt x="704" y="2"/>
                  </a:cubicBezTo>
                  <a:cubicBezTo>
                    <a:pt x="704" y="3"/>
                    <a:pt x="704" y="3"/>
                    <a:pt x="704" y="4"/>
                  </a:cubicBezTo>
                  <a:cubicBezTo>
                    <a:pt x="704" y="4"/>
                    <a:pt x="704" y="12"/>
                    <a:pt x="704" y="21"/>
                  </a:cubicBezTo>
                  <a:cubicBezTo>
                    <a:pt x="704" y="472"/>
                    <a:pt x="704" y="472"/>
                    <a:pt x="704" y="472"/>
                  </a:cubicBezTo>
                  <a:cubicBezTo>
                    <a:pt x="704" y="481"/>
                    <a:pt x="704" y="489"/>
                    <a:pt x="704" y="490"/>
                  </a:cubicBezTo>
                  <a:cubicBezTo>
                    <a:pt x="704" y="491"/>
                    <a:pt x="704" y="493"/>
                    <a:pt x="704" y="493"/>
                  </a:cubicBezTo>
                  <a:cubicBezTo>
                    <a:pt x="703" y="494"/>
                    <a:pt x="699" y="501"/>
                    <a:pt x="693" y="508"/>
                  </a:cubicBezTo>
                  <a:cubicBezTo>
                    <a:pt x="693" y="508"/>
                    <a:pt x="692" y="510"/>
                    <a:pt x="679" y="510"/>
                  </a:cubicBezTo>
                  <a:cubicBezTo>
                    <a:pt x="676" y="510"/>
                    <a:pt x="673" y="510"/>
                    <a:pt x="670" y="509"/>
                  </a:cubicBezTo>
                  <a:cubicBezTo>
                    <a:pt x="644" y="502"/>
                    <a:pt x="606" y="495"/>
                    <a:pt x="539" y="494"/>
                  </a:cubicBezTo>
                  <a:cubicBezTo>
                    <a:pt x="476" y="494"/>
                    <a:pt x="405" y="508"/>
                    <a:pt x="405" y="508"/>
                  </a:cubicBezTo>
                  <a:cubicBezTo>
                    <a:pt x="397" y="509"/>
                    <a:pt x="388" y="512"/>
                    <a:pt x="386" y="513"/>
                  </a:cubicBezTo>
                  <a:cubicBezTo>
                    <a:pt x="384" y="514"/>
                    <a:pt x="376" y="515"/>
                    <a:pt x="376" y="515"/>
                  </a:cubicBezTo>
                  <a:cubicBezTo>
                    <a:pt x="376" y="515"/>
                    <a:pt x="376" y="515"/>
                    <a:pt x="376" y="515"/>
                  </a:cubicBezTo>
                  <a:cubicBezTo>
                    <a:pt x="376" y="515"/>
                    <a:pt x="374" y="514"/>
                    <a:pt x="371" y="514"/>
                  </a:cubicBezTo>
                  <a:cubicBezTo>
                    <a:pt x="368" y="513"/>
                    <a:pt x="356" y="510"/>
                    <a:pt x="347" y="508"/>
                  </a:cubicBezTo>
                  <a:cubicBezTo>
                    <a:pt x="347" y="508"/>
                    <a:pt x="276" y="494"/>
                    <a:pt x="212" y="494"/>
                  </a:cubicBezTo>
                  <a:cubicBezTo>
                    <a:pt x="129" y="495"/>
                    <a:pt x="68" y="510"/>
                    <a:pt x="61" y="511"/>
                  </a:cubicBezTo>
                  <a:cubicBezTo>
                    <a:pt x="58" y="512"/>
                    <a:pt x="56" y="512"/>
                    <a:pt x="53" y="512"/>
                  </a:cubicBezTo>
                  <a:cubicBezTo>
                    <a:pt x="39" y="512"/>
                    <a:pt x="35" y="506"/>
                    <a:pt x="35" y="506"/>
                  </a:cubicBezTo>
                  <a:cubicBezTo>
                    <a:pt x="30" y="499"/>
                    <a:pt x="25" y="492"/>
                    <a:pt x="25" y="492"/>
                  </a:cubicBezTo>
                  <a:cubicBezTo>
                    <a:pt x="24" y="491"/>
                    <a:pt x="24" y="490"/>
                    <a:pt x="24" y="489"/>
                  </a:cubicBezTo>
                  <a:cubicBezTo>
                    <a:pt x="24" y="488"/>
                    <a:pt x="24" y="481"/>
                    <a:pt x="24" y="472"/>
                  </a:cubicBezTo>
                  <a:cubicBezTo>
                    <a:pt x="24" y="22"/>
                    <a:pt x="24" y="22"/>
                    <a:pt x="24" y="22"/>
                  </a:cubicBezTo>
                  <a:cubicBezTo>
                    <a:pt x="24" y="13"/>
                    <a:pt x="19" y="5"/>
                    <a:pt x="12" y="4"/>
                  </a:cubicBezTo>
                  <a:cubicBezTo>
                    <a:pt x="5" y="4"/>
                    <a:pt x="0" y="10"/>
                    <a:pt x="0" y="19"/>
                  </a:cubicBezTo>
                  <a:cubicBezTo>
                    <a:pt x="0" y="539"/>
                    <a:pt x="0" y="539"/>
                    <a:pt x="0" y="539"/>
                  </a:cubicBezTo>
                  <a:cubicBezTo>
                    <a:pt x="0" y="548"/>
                    <a:pt x="7" y="554"/>
                    <a:pt x="16" y="553"/>
                  </a:cubicBezTo>
                  <a:cubicBezTo>
                    <a:pt x="16" y="553"/>
                    <a:pt x="181" y="528"/>
                    <a:pt x="249" y="528"/>
                  </a:cubicBezTo>
                  <a:cubicBezTo>
                    <a:pt x="298" y="528"/>
                    <a:pt x="340" y="539"/>
                    <a:pt x="340" y="539"/>
                  </a:cubicBezTo>
                  <a:cubicBezTo>
                    <a:pt x="348" y="541"/>
                    <a:pt x="363" y="543"/>
                    <a:pt x="371" y="543"/>
                  </a:cubicBezTo>
                  <a:cubicBezTo>
                    <a:pt x="385" y="543"/>
                    <a:pt x="385" y="543"/>
                    <a:pt x="385" y="543"/>
                  </a:cubicBezTo>
                  <a:cubicBezTo>
                    <a:pt x="393" y="543"/>
                    <a:pt x="408" y="541"/>
                    <a:pt x="416" y="538"/>
                  </a:cubicBezTo>
                  <a:cubicBezTo>
                    <a:pt x="416" y="538"/>
                    <a:pt x="450" y="528"/>
                    <a:pt x="492" y="528"/>
                  </a:cubicBezTo>
                  <a:cubicBezTo>
                    <a:pt x="554" y="528"/>
                    <a:pt x="712" y="549"/>
                    <a:pt x="712" y="549"/>
                  </a:cubicBezTo>
                  <a:cubicBezTo>
                    <a:pt x="721" y="550"/>
                    <a:pt x="728" y="544"/>
                    <a:pt x="728" y="535"/>
                  </a:cubicBezTo>
                  <a:cubicBezTo>
                    <a:pt x="728" y="15"/>
                    <a:pt x="728" y="15"/>
                    <a:pt x="728" y="15"/>
                  </a:cubicBezTo>
                  <a:cubicBezTo>
                    <a:pt x="728" y="6"/>
                    <a:pt x="723" y="0"/>
                    <a:pt x="7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7"/>
            <p:cNvSpPr>
              <a:spLocks/>
            </p:cNvSpPr>
            <p:nvPr/>
          </p:nvSpPr>
          <p:spPr bwMode="auto">
            <a:xfrm>
              <a:off x="2917" y="1478"/>
              <a:ext cx="728" cy="1238"/>
            </a:xfrm>
            <a:custGeom>
              <a:avLst/>
              <a:gdLst>
                <a:gd name="T0" fmla="*/ 308 w 308"/>
                <a:gd name="T1" fmla="*/ 30 h 524"/>
                <a:gd name="T2" fmla="*/ 296 w 308"/>
                <a:gd name="T3" fmla="*/ 16 h 524"/>
                <a:gd name="T4" fmla="*/ 135 w 308"/>
                <a:gd name="T5" fmla="*/ 0 h 524"/>
                <a:gd name="T6" fmla="*/ 0 w 308"/>
                <a:gd name="T7" fmla="*/ 44 h 524"/>
                <a:gd name="T8" fmla="*/ 0 w 308"/>
                <a:gd name="T9" fmla="*/ 524 h 524"/>
                <a:gd name="T10" fmla="*/ 3 w 308"/>
                <a:gd name="T11" fmla="*/ 522 h 524"/>
                <a:gd name="T12" fmla="*/ 159 w 308"/>
                <a:gd name="T13" fmla="*/ 504 h 524"/>
                <a:gd name="T14" fmla="*/ 293 w 308"/>
                <a:gd name="T15" fmla="*/ 519 h 524"/>
                <a:gd name="T16" fmla="*/ 298 w 308"/>
                <a:gd name="T17" fmla="*/ 520 h 524"/>
                <a:gd name="T18" fmla="*/ 308 w 308"/>
                <a:gd name="T19" fmla="*/ 514 h 524"/>
                <a:gd name="T20" fmla="*/ 308 w 308"/>
                <a:gd name="T21" fmla="*/ 31 h 524"/>
                <a:gd name="T22" fmla="*/ 308 w 308"/>
                <a:gd name="T23" fmla="*/ 3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524">
                  <a:moveTo>
                    <a:pt x="308" y="30"/>
                  </a:moveTo>
                  <a:cubicBezTo>
                    <a:pt x="307" y="28"/>
                    <a:pt x="305" y="17"/>
                    <a:pt x="296" y="16"/>
                  </a:cubicBezTo>
                  <a:cubicBezTo>
                    <a:pt x="226" y="5"/>
                    <a:pt x="175" y="0"/>
                    <a:pt x="135" y="0"/>
                  </a:cubicBezTo>
                  <a:cubicBezTo>
                    <a:pt x="30" y="0"/>
                    <a:pt x="13" y="30"/>
                    <a:pt x="0" y="44"/>
                  </a:cubicBezTo>
                  <a:cubicBezTo>
                    <a:pt x="0" y="524"/>
                    <a:pt x="0" y="524"/>
                    <a:pt x="0" y="524"/>
                  </a:cubicBezTo>
                  <a:cubicBezTo>
                    <a:pt x="1" y="523"/>
                    <a:pt x="3" y="522"/>
                    <a:pt x="3" y="522"/>
                  </a:cubicBezTo>
                  <a:cubicBezTo>
                    <a:pt x="40" y="508"/>
                    <a:pt x="89" y="504"/>
                    <a:pt x="159" y="504"/>
                  </a:cubicBezTo>
                  <a:cubicBezTo>
                    <a:pt x="231" y="505"/>
                    <a:pt x="270" y="513"/>
                    <a:pt x="293" y="519"/>
                  </a:cubicBezTo>
                  <a:cubicBezTo>
                    <a:pt x="295" y="520"/>
                    <a:pt x="296" y="520"/>
                    <a:pt x="298" y="520"/>
                  </a:cubicBezTo>
                  <a:cubicBezTo>
                    <a:pt x="306" y="520"/>
                    <a:pt x="308" y="514"/>
                    <a:pt x="308" y="514"/>
                  </a:cubicBezTo>
                  <a:cubicBezTo>
                    <a:pt x="308" y="31"/>
                    <a:pt x="308" y="31"/>
                    <a:pt x="308" y="31"/>
                  </a:cubicBezTo>
                  <a:cubicBezTo>
                    <a:pt x="308" y="31"/>
                    <a:pt x="308" y="31"/>
                    <a:pt x="30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
            <p:cNvSpPr>
              <a:spLocks/>
            </p:cNvSpPr>
            <p:nvPr/>
          </p:nvSpPr>
          <p:spPr bwMode="auto">
            <a:xfrm>
              <a:off x="2114" y="1478"/>
              <a:ext cx="766" cy="1236"/>
            </a:xfrm>
            <a:custGeom>
              <a:avLst/>
              <a:gdLst>
                <a:gd name="T0" fmla="*/ 178 w 324"/>
                <a:gd name="T1" fmla="*/ 0 h 523"/>
                <a:gd name="T2" fmla="*/ 12 w 324"/>
                <a:gd name="T3" fmla="*/ 16 h 523"/>
                <a:gd name="T4" fmla="*/ 0 w 324"/>
                <a:gd name="T5" fmla="*/ 31 h 523"/>
                <a:gd name="T6" fmla="*/ 0 w 324"/>
                <a:gd name="T7" fmla="*/ 34 h 523"/>
                <a:gd name="T8" fmla="*/ 0 w 324"/>
                <a:gd name="T9" fmla="*/ 514 h 523"/>
                <a:gd name="T10" fmla="*/ 13 w 324"/>
                <a:gd name="T11" fmla="*/ 523 h 523"/>
                <a:gd name="T12" fmla="*/ 17 w 324"/>
                <a:gd name="T13" fmla="*/ 522 h 523"/>
                <a:gd name="T14" fmla="*/ 172 w 324"/>
                <a:gd name="T15" fmla="*/ 504 h 523"/>
                <a:gd name="T16" fmla="*/ 324 w 324"/>
                <a:gd name="T17" fmla="*/ 520 h 523"/>
                <a:gd name="T18" fmla="*/ 324 w 324"/>
                <a:gd name="T19" fmla="*/ 40 h 523"/>
                <a:gd name="T20" fmla="*/ 178 w 324"/>
                <a:gd name="T21"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23">
                  <a:moveTo>
                    <a:pt x="178" y="0"/>
                  </a:moveTo>
                  <a:cubicBezTo>
                    <a:pt x="137" y="0"/>
                    <a:pt x="82" y="5"/>
                    <a:pt x="12" y="16"/>
                  </a:cubicBezTo>
                  <a:cubicBezTo>
                    <a:pt x="2" y="17"/>
                    <a:pt x="0" y="31"/>
                    <a:pt x="0" y="31"/>
                  </a:cubicBezTo>
                  <a:cubicBezTo>
                    <a:pt x="0" y="34"/>
                    <a:pt x="0" y="34"/>
                    <a:pt x="0" y="34"/>
                  </a:cubicBezTo>
                  <a:cubicBezTo>
                    <a:pt x="0" y="514"/>
                    <a:pt x="0" y="514"/>
                    <a:pt x="0" y="514"/>
                  </a:cubicBezTo>
                  <a:cubicBezTo>
                    <a:pt x="0" y="514"/>
                    <a:pt x="4" y="523"/>
                    <a:pt x="13" y="523"/>
                  </a:cubicBezTo>
                  <a:cubicBezTo>
                    <a:pt x="14" y="523"/>
                    <a:pt x="16" y="522"/>
                    <a:pt x="17" y="522"/>
                  </a:cubicBezTo>
                  <a:cubicBezTo>
                    <a:pt x="41" y="516"/>
                    <a:pt x="100" y="505"/>
                    <a:pt x="172" y="504"/>
                  </a:cubicBezTo>
                  <a:cubicBezTo>
                    <a:pt x="239" y="504"/>
                    <a:pt x="287" y="508"/>
                    <a:pt x="324" y="520"/>
                  </a:cubicBezTo>
                  <a:cubicBezTo>
                    <a:pt x="324" y="40"/>
                    <a:pt x="324" y="40"/>
                    <a:pt x="324" y="40"/>
                  </a:cubicBezTo>
                  <a:cubicBezTo>
                    <a:pt x="309" y="25"/>
                    <a:pt x="279" y="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77"/>
          <p:cNvGrpSpPr>
            <a:grpSpLocks noChangeAspect="1"/>
          </p:cNvGrpSpPr>
          <p:nvPr/>
        </p:nvGrpSpPr>
        <p:grpSpPr bwMode="auto">
          <a:xfrm>
            <a:off x="7363249" y="2483889"/>
            <a:ext cx="697651" cy="477014"/>
            <a:chOff x="2148" y="1660"/>
            <a:chExt cx="1464" cy="1001"/>
          </a:xfrm>
          <a:solidFill>
            <a:schemeClr val="accent4"/>
          </a:solidFill>
        </p:grpSpPr>
        <p:sp>
          <p:nvSpPr>
            <p:cNvPr id="30" name="Freeform 79"/>
            <p:cNvSpPr>
              <a:spLocks noEditPoints="1"/>
            </p:cNvSpPr>
            <p:nvPr/>
          </p:nvSpPr>
          <p:spPr bwMode="auto">
            <a:xfrm>
              <a:off x="2148" y="1660"/>
              <a:ext cx="1464" cy="1001"/>
            </a:xfrm>
            <a:custGeom>
              <a:avLst/>
              <a:gdLst>
                <a:gd name="T0" fmla="*/ 604 w 620"/>
                <a:gd name="T1" fmla="*/ 0 h 424"/>
                <a:gd name="T2" fmla="*/ 16 w 620"/>
                <a:gd name="T3" fmla="*/ 0 h 424"/>
                <a:gd name="T4" fmla="*/ 0 w 620"/>
                <a:gd name="T5" fmla="*/ 16 h 424"/>
                <a:gd name="T6" fmla="*/ 0 w 620"/>
                <a:gd name="T7" fmla="*/ 408 h 424"/>
                <a:gd name="T8" fmla="*/ 16 w 620"/>
                <a:gd name="T9" fmla="*/ 424 h 424"/>
                <a:gd name="T10" fmla="*/ 604 w 620"/>
                <a:gd name="T11" fmla="*/ 424 h 424"/>
                <a:gd name="T12" fmla="*/ 620 w 620"/>
                <a:gd name="T13" fmla="*/ 408 h 424"/>
                <a:gd name="T14" fmla="*/ 620 w 620"/>
                <a:gd name="T15" fmla="*/ 16 h 424"/>
                <a:gd name="T16" fmla="*/ 604 w 620"/>
                <a:gd name="T17" fmla="*/ 0 h 424"/>
                <a:gd name="T18" fmla="*/ 311 w 620"/>
                <a:gd name="T19" fmla="*/ 390 h 424"/>
                <a:gd name="T20" fmla="*/ 135 w 620"/>
                <a:gd name="T21" fmla="*/ 213 h 424"/>
                <a:gd name="T22" fmla="*/ 311 w 620"/>
                <a:gd name="T23" fmla="*/ 36 h 424"/>
                <a:gd name="T24" fmla="*/ 488 w 620"/>
                <a:gd name="T25" fmla="*/ 213 h 424"/>
                <a:gd name="T26" fmla="*/ 311 w 620"/>
                <a:gd name="T27" fmla="*/ 39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24">
                  <a:moveTo>
                    <a:pt x="604" y="0"/>
                  </a:moveTo>
                  <a:cubicBezTo>
                    <a:pt x="16" y="0"/>
                    <a:pt x="16" y="0"/>
                    <a:pt x="16" y="0"/>
                  </a:cubicBezTo>
                  <a:cubicBezTo>
                    <a:pt x="7" y="0"/>
                    <a:pt x="0" y="7"/>
                    <a:pt x="0" y="16"/>
                  </a:cubicBezTo>
                  <a:cubicBezTo>
                    <a:pt x="0" y="408"/>
                    <a:pt x="0" y="408"/>
                    <a:pt x="0" y="408"/>
                  </a:cubicBezTo>
                  <a:cubicBezTo>
                    <a:pt x="0" y="417"/>
                    <a:pt x="7" y="424"/>
                    <a:pt x="16" y="424"/>
                  </a:cubicBezTo>
                  <a:cubicBezTo>
                    <a:pt x="604" y="424"/>
                    <a:pt x="604" y="424"/>
                    <a:pt x="604" y="424"/>
                  </a:cubicBezTo>
                  <a:cubicBezTo>
                    <a:pt x="613" y="424"/>
                    <a:pt x="620" y="417"/>
                    <a:pt x="620" y="408"/>
                  </a:cubicBezTo>
                  <a:cubicBezTo>
                    <a:pt x="620" y="16"/>
                    <a:pt x="620" y="16"/>
                    <a:pt x="620" y="16"/>
                  </a:cubicBezTo>
                  <a:cubicBezTo>
                    <a:pt x="620" y="7"/>
                    <a:pt x="613" y="0"/>
                    <a:pt x="604" y="0"/>
                  </a:cubicBezTo>
                  <a:close/>
                  <a:moveTo>
                    <a:pt x="311" y="390"/>
                  </a:moveTo>
                  <a:cubicBezTo>
                    <a:pt x="214" y="390"/>
                    <a:pt x="135" y="311"/>
                    <a:pt x="135" y="213"/>
                  </a:cubicBezTo>
                  <a:cubicBezTo>
                    <a:pt x="135" y="116"/>
                    <a:pt x="214" y="36"/>
                    <a:pt x="311" y="36"/>
                  </a:cubicBezTo>
                  <a:cubicBezTo>
                    <a:pt x="409" y="36"/>
                    <a:pt x="488" y="116"/>
                    <a:pt x="488" y="213"/>
                  </a:cubicBezTo>
                  <a:cubicBezTo>
                    <a:pt x="488" y="311"/>
                    <a:pt x="409" y="390"/>
                    <a:pt x="31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sp>
          <p:nvSpPr>
            <p:cNvPr id="31" name="Freeform 80"/>
            <p:cNvSpPr>
              <a:spLocks/>
            </p:cNvSpPr>
            <p:nvPr/>
          </p:nvSpPr>
          <p:spPr bwMode="auto">
            <a:xfrm>
              <a:off x="2752" y="1958"/>
              <a:ext cx="360" cy="415"/>
            </a:xfrm>
            <a:custGeom>
              <a:avLst/>
              <a:gdLst>
                <a:gd name="T0" fmla="*/ 144 w 152"/>
                <a:gd name="T1" fmla="*/ 80 h 176"/>
                <a:gd name="T2" fmla="*/ 14 w 152"/>
                <a:gd name="T3" fmla="*/ 5 h 176"/>
                <a:gd name="T4" fmla="*/ 0 w 152"/>
                <a:gd name="T5" fmla="*/ 13 h 176"/>
                <a:gd name="T6" fmla="*/ 0 w 152"/>
                <a:gd name="T7" fmla="*/ 163 h 176"/>
                <a:gd name="T8" fmla="*/ 14 w 152"/>
                <a:gd name="T9" fmla="*/ 171 h 176"/>
                <a:gd name="T10" fmla="*/ 144 w 152"/>
                <a:gd name="T11" fmla="*/ 96 h 176"/>
                <a:gd name="T12" fmla="*/ 144 w 152"/>
                <a:gd name="T13" fmla="*/ 80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144" y="80"/>
                  </a:moveTo>
                  <a:cubicBezTo>
                    <a:pt x="14" y="5"/>
                    <a:pt x="14" y="5"/>
                    <a:pt x="14" y="5"/>
                  </a:cubicBezTo>
                  <a:cubicBezTo>
                    <a:pt x="6" y="0"/>
                    <a:pt x="0" y="4"/>
                    <a:pt x="0" y="13"/>
                  </a:cubicBezTo>
                  <a:cubicBezTo>
                    <a:pt x="0" y="163"/>
                    <a:pt x="0" y="163"/>
                    <a:pt x="0" y="163"/>
                  </a:cubicBezTo>
                  <a:cubicBezTo>
                    <a:pt x="0" y="172"/>
                    <a:pt x="6" y="176"/>
                    <a:pt x="14" y="171"/>
                  </a:cubicBezTo>
                  <a:cubicBezTo>
                    <a:pt x="144" y="96"/>
                    <a:pt x="144" y="96"/>
                    <a:pt x="144" y="96"/>
                  </a:cubicBezTo>
                  <a:cubicBezTo>
                    <a:pt x="152" y="92"/>
                    <a:pt x="152" y="84"/>
                    <a:pt x="1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grpSp>
      <p:grpSp>
        <p:nvGrpSpPr>
          <p:cNvPr id="32" name="Group 34"/>
          <p:cNvGrpSpPr>
            <a:grpSpLocks noChangeAspect="1"/>
          </p:cNvGrpSpPr>
          <p:nvPr/>
        </p:nvGrpSpPr>
        <p:grpSpPr bwMode="auto">
          <a:xfrm rot="2361117">
            <a:off x="2417538" y="2317000"/>
            <a:ext cx="639667" cy="775520"/>
            <a:chOff x="2253" y="1307"/>
            <a:chExt cx="1389" cy="1684"/>
          </a:xfrm>
          <a:solidFill>
            <a:schemeClr val="accent3"/>
          </a:solidFill>
        </p:grpSpPr>
        <p:sp>
          <p:nvSpPr>
            <p:cNvPr id="33" name="Freeform 35"/>
            <p:cNvSpPr>
              <a:spLocks/>
            </p:cNvSpPr>
            <p:nvPr/>
          </p:nvSpPr>
          <p:spPr bwMode="auto">
            <a:xfrm>
              <a:off x="2253" y="1489"/>
              <a:ext cx="971" cy="1502"/>
            </a:xfrm>
            <a:custGeom>
              <a:avLst/>
              <a:gdLst>
                <a:gd name="T0" fmla="*/ 407 w 411"/>
                <a:gd name="T1" fmla="*/ 363 h 636"/>
                <a:gd name="T2" fmla="*/ 221 w 411"/>
                <a:gd name="T3" fmla="*/ 8 h 636"/>
                <a:gd name="T4" fmla="*/ 214 w 411"/>
                <a:gd name="T5" fmla="*/ 10 h 636"/>
                <a:gd name="T6" fmla="*/ 214 w 411"/>
                <a:gd name="T7" fmla="*/ 324 h 636"/>
                <a:gd name="T8" fmla="*/ 227 w 411"/>
                <a:gd name="T9" fmla="*/ 348 h 636"/>
                <a:gd name="T10" fmla="*/ 247 w 411"/>
                <a:gd name="T11" fmla="*/ 381 h 636"/>
                <a:gd name="T12" fmla="*/ 206 w 411"/>
                <a:gd name="T13" fmla="*/ 422 h 636"/>
                <a:gd name="T14" fmla="*/ 164 w 411"/>
                <a:gd name="T15" fmla="*/ 381 h 636"/>
                <a:gd name="T16" fmla="*/ 184 w 411"/>
                <a:gd name="T17" fmla="*/ 348 h 636"/>
                <a:gd name="T18" fmla="*/ 198 w 411"/>
                <a:gd name="T19" fmla="*/ 324 h 636"/>
                <a:gd name="T20" fmla="*/ 198 w 411"/>
                <a:gd name="T21" fmla="*/ 13 h 636"/>
                <a:gd name="T22" fmla="*/ 190 w 411"/>
                <a:gd name="T23" fmla="*/ 11 h 636"/>
                <a:gd name="T24" fmla="*/ 4 w 411"/>
                <a:gd name="T25" fmla="*/ 365 h 636"/>
                <a:gd name="T26" fmla="*/ 9 w 411"/>
                <a:gd name="T27" fmla="*/ 390 h 636"/>
                <a:gd name="T28" fmla="*/ 122 w 411"/>
                <a:gd name="T29" fmla="*/ 498 h 636"/>
                <a:gd name="T30" fmla="*/ 122 w 411"/>
                <a:gd name="T31" fmla="*/ 620 h 636"/>
                <a:gd name="T32" fmla="*/ 138 w 411"/>
                <a:gd name="T33" fmla="*/ 636 h 636"/>
                <a:gd name="T34" fmla="*/ 274 w 411"/>
                <a:gd name="T35" fmla="*/ 636 h 636"/>
                <a:gd name="T36" fmla="*/ 290 w 411"/>
                <a:gd name="T37" fmla="*/ 620 h 636"/>
                <a:gd name="T38" fmla="*/ 290 w 411"/>
                <a:gd name="T39" fmla="*/ 501 h 636"/>
                <a:gd name="T40" fmla="*/ 403 w 411"/>
                <a:gd name="T41" fmla="*/ 388 h 636"/>
                <a:gd name="T42" fmla="*/ 407 w 411"/>
                <a:gd name="T43" fmla="*/ 363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636">
                  <a:moveTo>
                    <a:pt x="407" y="363"/>
                  </a:moveTo>
                  <a:cubicBezTo>
                    <a:pt x="221" y="8"/>
                    <a:pt x="221" y="8"/>
                    <a:pt x="221" y="8"/>
                  </a:cubicBezTo>
                  <a:cubicBezTo>
                    <a:pt x="217" y="0"/>
                    <a:pt x="214" y="1"/>
                    <a:pt x="214" y="10"/>
                  </a:cubicBezTo>
                  <a:cubicBezTo>
                    <a:pt x="214" y="324"/>
                    <a:pt x="214" y="324"/>
                    <a:pt x="214" y="324"/>
                  </a:cubicBezTo>
                  <a:cubicBezTo>
                    <a:pt x="214" y="333"/>
                    <a:pt x="220" y="344"/>
                    <a:pt x="227" y="348"/>
                  </a:cubicBezTo>
                  <a:cubicBezTo>
                    <a:pt x="227" y="348"/>
                    <a:pt x="247" y="360"/>
                    <a:pt x="247" y="381"/>
                  </a:cubicBezTo>
                  <a:cubicBezTo>
                    <a:pt x="247" y="403"/>
                    <a:pt x="229" y="422"/>
                    <a:pt x="206" y="422"/>
                  </a:cubicBezTo>
                  <a:cubicBezTo>
                    <a:pt x="183" y="422"/>
                    <a:pt x="164" y="403"/>
                    <a:pt x="164" y="381"/>
                  </a:cubicBezTo>
                  <a:cubicBezTo>
                    <a:pt x="164" y="360"/>
                    <a:pt x="184" y="348"/>
                    <a:pt x="184" y="348"/>
                  </a:cubicBezTo>
                  <a:cubicBezTo>
                    <a:pt x="191" y="344"/>
                    <a:pt x="198" y="333"/>
                    <a:pt x="198" y="324"/>
                  </a:cubicBezTo>
                  <a:cubicBezTo>
                    <a:pt x="198" y="13"/>
                    <a:pt x="198" y="13"/>
                    <a:pt x="198" y="13"/>
                  </a:cubicBezTo>
                  <a:cubicBezTo>
                    <a:pt x="198" y="4"/>
                    <a:pt x="194" y="3"/>
                    <a:pt x="190" y="11"/>
                  </a:cubicBezTo>
                  <a:cubicBezTo>
                    <a:pt x="4" y="365"/>
                    <a:pt x="4" y="365"/>
                    <a:pt x="4" y="365"/>
                  </a:cubicBezTo>
                  <a:cubicBezTo>
                    <a:pt x="0" y="373"/>
                    <a:pt x="2" y="384"/>
                    <a:pt x="9" y="390"/>
                  </a:cubicBezTo>
                  <a:cubicBezTo>
                    <a:pt x="122" y="498"/>
                    <a:pt x="122" y="498"/>
                    <a:pt x="122" y="498"/>
                  </a:cubicBezTo>
                  <a:cubicBezTo>
                    <a:pt x="122" y="620"/>
                    <a:pt x="122" y="620"/>
                    <a:pt x="122" y="620"/>
                  </a:cubicBezTo>
                  <a:cubicBezTo>
                    <a:pt x="122" y="629"/>
                    <a:pt x="129" y="636"/>
                    <a:pt x="138" y="636"/>
                  </a:cubicBezTo>
                  <a:cubicBezTo>
                    <a:pt x="274" y="636"/>
                    <a:pt x="274" y="636"/>
                    <a:pt x="274" y="636"/>
                  </a:cubicBezTo>
                  <a:cubicBezTo>
                    <a:pt x="283" y="636"/>
                    <a:pt x="290" y="629"/>
                    <a:pt x="290" y="620"/>
                  </a:cubicBezTo>
                  <a:cubicBezTo>
                    <a:pt x="290" y="501"/>
                    <a:pt x="290" y="501"/>
                    <a:pt x="290" y="501"/>
                  </a:cubicBezTo>
                  <a:cubicBezTo>
                    <a:pt x="403" y="388"/>
                    <a:pt x="403" y="388"/>
                    <a:pt x="403" y="388"/>
                  </a:cubicBezTo>
                  <a:cubicBezTo>
                    <a:pt x="409" y="382"/>
                    <a:pt x="411" y="371"/>
                    <a:pt x="40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6"/>
            <p:cNvSpPr>
              <a:spLocks/>
            </p:cNvSpPr>
            <p:nvPr/>
          </p:nvSpPr>
          <p:spPr bwMode="auto">
            <a:xfrm>
              <a:off x="2692" y="1307"/>
              <a:ext cx="950" cy="1044"/>
            </a:xfrm>
            <a:custGeom>
              <a:avLst/>
              <a:gdLst>
                <a:gd name="T0" fmla="*/ 340 w 342"/>
                <a:gd name="T1" fmla="*/ 355 h 376"/>
                <a:gd name="T2" fmla="*/ 254 w 342"/>
                <a:gd name="T3" fmla="*/ 338 h 376"/>
                <a:gd name="T4" fmla="*/ 239 w 342"/>
                <a:gd name="T5" fmla="*/ 216 h 376"/>
                <a:gd name="T6" fmla="*/ 228 w 342"/>
                <a:gd name="T7" fmla="*/ 76 h 376"/>
                <a:gd name="T8" fmla="*/ 164 w 342"/>
                <a:gd name="T9" fmla="*/ 17 h 376"/>
                <a:gd name="T10" fmla="*/ 39 w 342"/>
                <a:gd name="T11" fmla="*/ 27 h 376"/>
                <a:gd name="T12" fmla="*/ 30 w 342"/>
                <a:gd name="T13" fmla="*/ 21 h 376"/>
                <a:gd name="T14" fmla="*/ 10 w 342"/>
                <a:gd name="T15" fmla="*/ 21 h 376"/>
                <a:gd name="T16" fmla="*/ 0 w 342"/>
                <a:gd name="T17" fmla="*/ 31 h 376"/>
                <a:gd name="T18" fmla="*/ 0 w 342"/>
                <a:gd name="T19" fmla="*/ 51 h 376"/>
                <a:gd name="T20" fmla="*/ 10 w 342"/>
                <a:gd name="T21" fmla="*/ 61 h 376"/>
                <a:gd name="T22" fmla="*/ 30 w 342"/>
                <a:gd name="T23" fmla="*/ 61 h 376"/>
                <a:gd name="T24" fmla="*/ 40 w 342"/>
                <a:gd name="T25" fmla="*/ 51 h 376"/>
                <a:gd name="T26" fmla="*/ 40 w 342"/>
                <a:gd name="T27" fmla="*/ 48 h 376"/>
                <a:gd name="T28" fmla="*/ 158 w 342"/>
                <a:gd name="T29" fmla="*/ 36 h 376"/>
                <a:gd name="T30" fmla="*/ 210 w 342"/>
                <a:gd name="T31" fmla="*/ 84 h 376"/>
                <a:gd name="T32" fmla="*/ 219 w 342"/>
                <a:gd name="T33" fmla="*/ 214 h 376"/>
                <a:gd name="T34" fmla="*/ 240 w 342"/>
                <a:gd name="T35" fmla="*/ 352 h 376"/>
                <a:gd name="T36" fmla="*/ 315 w 342"/>
                <a:gd name="T37" fmla="*/ 376 h 376"/>
                <a:gd name="T38" fmla="*/ 342 w 342"/>
                <a:gd name="T39" fmla="*/ 375 h 376"/>
                <a:gd name="T40" fmla="*/ 340 w 342"/>
                <a:gd name="T41" fmla="*/ 3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2" h="376">
                  <a:moveTo>
                    <a:pt x="340" y="355"/>
                  </a:moveTo>
                  <a:cubicBezTo>
                    <a:pt x="298" y="359"/>
                    <a:pt x="270" y="353"/>
                    <a:pt x="254" y="338"/>
                  </a:cubicBezTo>
                  <a:cubicBezTo>
                    <a:pt x="230" y="314"/>
                    <a:pt x="234" y="266"/>
                    <a:pt x="239" y="216"/>
                  </a:cubicBezTo>
                  <a:cubicBezTo>
                    <a:pt x="243" y="167"/>
                    <a:pt x="248" y="116"/>
                    <a:pt x="228" y="76"/>
                  </a:cubicBezTo>
                  <a:cubicBezTo>
                    <a:pt x="214" y="46"/>
                    <a:pt x="193" y="26"/>
                    <a:pt x="164" y="17"/>
                  </a:cubicBezTo>
                  <a:cubicBezTo>
                    <a:pt x="117" y="0"/>
                    <a:pt x="63" y="17"/>
                    <a:pt x="39" y="27"/>
                  </a:cubicBezTo>
                  <a:cubicBezTo>
                    <a:pt x="37" y="23"/>
                    <a:pt x="34" y="21"/>
                    <a:pt x="30" y="21"/>
                  </a:cubicBezTo>
                  <a:cubicBezTo>
                    <a:pt x="10" y="21"/>
                    <a:pt x="10" y="21"/>
                    <a:pt x="10" y="21"/>
                  </a:cubicBezTo>
                  <a:cubicBezTo>
                    <a:pt x="4" y="21"/>
                    <a:pt x="0" y="25"/>
                    <a:pt x="0" y="31"/>
                  </a:cubicBezTo>
                  <a:cubicBezTo>
                    <a:pt x="0" y="51"/>
                    <a:pt x="0" y="51"/>
                    <a:pt x="0" y="51"/>
                  </a:cubicBezTo>
                  <a:cubicBezTo>
                    <a:pt x="0" y="57"/>
                    <a:pt x="4" y="61"/>
                    <a:pt x="10" y="61"/>
                  </a:cubicBezTo>
                  <a:cubicBezTo>
                    <a:pt x="30" y="61"/>
                    <a:pt x="30" y="61"/>
                    <a:pt x="30" y="61"/>
                  </a:cubicBezTo>
                  <a:cubicBezTo>
                    <a:pt x="36" y="61"/>
                    <a:pt x="40" y="57"/>
                    <a:pt x="40" y="51"/>
                  </a:cubicBezTo>
                  <a:cubicBezTo>
                    <a:pt x="40" y="48"/>
                    <a:pt x="40" y="48"/>
                    <a:pt x="40" y="48"/>
                  </a:cubicBezTo>
                  <a:cubicBezTo>
                    <a:pt x="56" y="41"/>
                    <a:pt x="112" y="20"/>
                    <a:pt x="158" y="36"/>
                  </a:cubicBezTo>
                  <a:cubicBezTo>
                    <a:pt x="181" y="44"/>
                    <a:pt x="198" y="60"/>
                    <a:pt x="210" y="84"/>
                  </a:cubicBezTo>
                  <a:cubicBezTo>
                    <a:pt x="227" y="120"/>
                    <a:pt x="223" y="168"/>
                    <a:pt x="219" y="214"/>
                  </a:cubicBezTo>
                  <a:cubicBezTo>
                    <a:pt x="214" y="270"/>
                    <a:pt x="210" y="322"/>
                    <a:pt x="240" y="352"/>
                  </a:cubicBezTo>
                  <a:cubicBezTo>
                    <a:pt x="257" y="368"/>
                    <a:pt x="281" y="376"/>
                    <a:pt x="315" y="376"/>
                  </a:cubicBezTo>
                  <a:cubicBezTo>
                    <a:pt x="323" y="376"/>
                    <a:pt x="332" y="376"/>
                    <a:pt x="342" y="375"/>
                  </a:cubicBezTo>
                  <a:lnTo>
                    <a:pt x="34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5"/>
          <p:cNvGrpSpPr>
            <a:grpSpLocks noChangeAspect="1"/>
          </p:cNvGrpSpPr>
          <p:nvPr/>
        </p:nvGrpSpPr>
        <p:grpSpPr bwMode="auto">
          <a:xfrm>
            <a:off x="514350" y="2327024"/>
            <a:ext cx="571500" cy="720975"/>
            <a:chOff x="2176" y="1276"/>
            <a:chExt cx="1407" cy="1775"/>
          </a:xfrm>
          <a:solidFill>
            <a:schemeClr val="accent2"/>
          </a:solidFill>
        </p:grpSpPr>
        <p:sp>
          <p:nvSpPr>
            <p:cNvPr id="36" name="Freeform 6"/>
            <p:cNvSpPr>
              <a:spLocks/>
            </p:cNvSpPr>
            <p:nvPr/>
          </p:nvSpPr>
          <p:spPr bwMode="auto">
            <a:xfrm>
              <a:off x="2903" y="2788"/>
              <a:ext cx="246" cy="263"/>
            </a:xfrm>
            <a:custGeom>
              <a:avLst/>
              <a:gdLst>
                <a:gd name="T0" fmla="*/ 24 w 104"/>
                <a:gd name="T1" fmla="*/ 105 h 111"/>
                <a:gd name="T2" fmla="*/ 7 w 104"/>
                <a:gd name="T3" fmla="*/ 97 h 111"/>
                <a:gd name="T4" fmla="*/ 0 w 104"/>
                <a:gd name="T5" fmla="*/ 0 h 111"/>
                <a:gd name="T6" fmla="*/ 104 w 104"/>
                <a:gd name="T7" fmla="*/ 50 h 111"/>
                <a:gd name="T8" fmla="*/ 24 w 104"/>
                <a:gd name="T9" fmla="*/ 105 h 111"/>
              </a:gdLst>
              <a:ahLst/>
              <a:cxnLst>
                <a:cxn ang="0">
                  <a:pos x="T0" y="T1"/>
                </a:cxn>
                <a:cxn ang="0">
                  <a:pos x="T2" y="T3"/>
                </a:cxn>
                <a:cxn ang="0">
                  <a:pos x="T4" y="T5"/>
                </a:cxn>
                <a:cxn ang="0">
                  <a:pos x="T6" y="T7"/>
                </a:cxn>
                <a:cxn ang="0">
                  <a:pos x="T8" y="T9"/>
                </a:cxn>
              </a:cxnLst>
              <a:rect l="0" t="0" r="r" b="b"/>
              <a:pathLst>
                <a:path w="104" h="111">
                  <a:moveTo>
                    <a:pt x="24" y="105"/>
                  </a:moveTo>
                  <a:cubicBezTo>
                    <a:pt x="15" y="111"/>
                    <a:pt x="8" y="107"/>
                    <a:pt x="7" y="97"/>
                  </a:cubicBezTo>
                  <a:cubicBezTo>
                    <a:pt x="0" y="0"/>
                    <a:pt x="0" y="0"/>
                    <a:pt x="0" y="0"/>
                  </a:cubicBezTo>
                  <a:cubicBezTo>
                    <a:pt x="104" y="50"/>
                    <a:pt x="104" y="50"/>
                    <a:pt x="104" y="50"/>
                  </a:cubicBez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7"/>
            <p:cNvSpPr>
              <a:spLocks/>
            </p:cNvSpPr>
            <p:nvPr/>
          </p:nvSpPr>
          <p:spPr bwMode="auto">
            <a:xfrm>
              <a:off x="2922" y="2061"/>
              <a:ext cx="579" cy="808"/>
            </a:xfrm>
            <a:custGeom>
              <a:avLst/>
              <a:gdLst>
                <a:gd name="T0" fmla="*/ 248 w 579"/>
                <a:gd name="T1" fmla="*/ 808 h 808"/>
                <a:gd name="T2" fmla="*/ 0 w 579"/>
                <a:gd name="T3" fmla="*/ 690 h 808"/>
                <a:gd name="T4" fmla="*/ 333 w 579"/>
                <a:gd name="T5" fmla="*/ 0 h 808"/>
                <a:gd name="T6" fmla="*/ 579 w 579"/>
                <a:gd name="T7" fmla="*/ 118 h 808"/>
                <a:gd name="T8" fmla="*/ 248 w 579"/>
                <a:gd name="T9" fmla="*/ 808 h 808"/>
              </a:gdLst>
              <a:ahLst/>
              <a:cxnLst>
                <a:cxn ang="0">
                  <a:pos x="T0" y="T1"/>
                </a:cxn>
                <a:cxn ang="0">
                  <a:pos x="T2" y="T3"/>
                </a:cxn>
                <a:cxn ang="0">
                  <a:pos x="T4" y="T5"/>
                </a:cxn>
                <a:cxn ang="0">
                  <a:pos x="T6" y="T7"/>
                </a:cxn>
                <a:cxn ang="0">
                  <a:pos x="T8" y="T9"/>
                </a:cxn>
              </a:cxnLst>
              <a:rect l="0" t="0" r="r" b="b"/>
              <a:pathLst>
                <a:path w="579" h="808">
                  <a:moveTo>
                    <a:pt x="248" y="808"/>
                  </a:moveTo>
                  <a:lnTo>
                    <a:pt x="0" y="690"/>
                  </a:lnTo>
                  <a:lnTo>
                    <a:pt x="333" y="0"/>
                  </a:lnTo>
                  <a:lnTo>
                    <a:pt x="579" y="118"/>
                  </a:lnTo>
                  <a:lnTo>
                    <a:pt x="248"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8"/>
            <p:cNvSpPr>
              <a:spLocks/>
            </p:cNvSpPr>
            <p:nvPr/>
          </p:nvSpPr>
          <p:spPr bwMode="auto">
            <a:xfrm>
              <a:off x="3267" y="1881"/>
              <a:ext cx="316" cy="272"/>
            </a:xfrm>
            <a:custGeom>
              <a:avLst/>
              <a:gdLst>
                <a:gd name="T0" fmla="*/ 104 w 134"/>
                <a:gd name="T1" fmla="*/ 115 h 115"/>
                <a:gd name="T2" fmla="*/ 0 w 134"/>
                <a:gd name="T3" fmla="*/ 65 h 115"/>
                <a:gd name="T4" fmla="*/ 26 w 134"/>
                <a:gd name="T5" fmla="*/ 11 h 115"/>
                <a:gd name="T6" fmla="*/ 47 w 134"/>
                <a:gd name="T7" fmla="*/ 4 h 115"/>
                <a:gd name="T8" fmla="*/ 123 w 134"/>
                <a:gd name="T9" fmla="*/ 40 h 115"/>
                <a:gd name="T10" fmla="*/ 130 w 134"/>
                <a:gd name="T11" fmla="*/ 61 h 115"/>
                <a:gd name="T12" fmla="*/ 104 w 134"/>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134" h="115">
                  <a:moveTo>
                    <a:pt x="104" y="115"/>
                  </a:moveTo>
                  <a:cubicBezTo>
                    <a:pt x="0" y="65"/>
                    <a:pt x="0" y="65"/>
                    <a:pt x="0" y="65"/>
                  </a:cubicBezTo>
                  <a:cubicBezTo>
                    <a:pt x="26" y="11"/>
                    <a:pt x="26" y="11"/>
                    <a:pt x="26" y="11"/>
                  </a:cubicBezTo>
                  <a:cubicBezTo>
                    <a:pt x="30" y="3"/>
                    <a:pt x="39" y="0"/>
                    <a:pt x="47" y="4"/>
                  </a:cubicBezTo>
                  <a:cubicBezTo>
                    <a:pt x="123" y="40"/>
                    <a:pt x="123" y="40"/>
                    <a:pt x="123" y="40"/>
                  </a:cubicBezTo>
                  <a:cubicBezTo>
                    <a:pt x="131" y="44"/>
                    <a:pt x="134" y="53"/>
                    <a:pt x="130" y="61"/>
                  </a:cubicBezTo>
                  <a:lnTo>
                    <a:pt x="10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9"/>
            <p:cNvSpPr>
              <a:spLocks/>
            </p:cNvSpPr>
            <p:nvPr/>
          </p:nvSpPr>
          <p:spPr bwMode="auto">
            <a:xfrm>
              <a:off x="3184" y="2422"/>
              <a:ext cx="258" cy="527"/>
            </a:xfrm>
            <a:custGeom>
              <a:avLst/>
              <a:gdLst>
                <a:gd name="T0" fmla="*/ 94 w 109"/>
                <a:gd name="T1" fmla="*/ 223 h 223"/>
                <a:gd name="T2" fmla="*/ 109 w 109"/>
                <a:gd name="T3" fmla="*/ 205 h 223"/>
                <a:gd name="T4" fmla="*/ 109 w 109"/>
                <a:gd name="T5" fmla="*/ 0 h 223"/>
                <a:gd name="T6" fmla="*/ 0 w 109"/>
                <a:gd name="T7" fmla="*/ 223 h 223"/>
                <a:gd name="T8" fmla="*/ 94 w 109"/>
                <a:gd name="T9" fmla="*/ 223 h 223"/>
              </a:gdLst>
              <a:ahLst/>
              <a:cxnLst>
                <a:cxn ang="0">
                  <a:pos x="T0" y="T1"/>
                </a:cxn>
                <a:cxn ang="0">
                  <a:pos x="T2" y="T3"/>
                </a:cxn>
                <a:cxn ang="0">
                  <a:pos x="T4" y="T5"/>
                </a:cxn>
                <a:cxn ang="0">
                  <a:pos x="T6" y="T7"/>
                </a:cxn>
                <a:cxn ang="0">
                  <a:pos x="T8" y="T9"/>
                </a:cxn>
              </a:cxnLst>
              <a:rect l="0" t="0" r="r" b="b"/>
              <a:pathLst>
                <a:path w="109" h="223">
                  <a:moveTo>
                    <a:pt x="94" y="223"/>
                  </a:moveTo>
                  <a:cubicBezTo>
                    <a:pt x="102" y="223"/>
                    <a:pt x="109" y="214"/>
                    <a:pt x="109" y="205"/>
                  </a:cubicBezTo>
                  <a:cubicBezTo>
                    <a:pt x="109" y="0"/>
                    <a:pt x="109" y="0"/>
                    <a:pt x="109" y="0"/>
                  </a:cubicBezTo>
                  <a:cubicBezTo>
                    <a:pt x="0" y="223"/>
                    <a:pt x="0" y="223"/>
                    <a:pt x="0" y="223"/>
                  </a:cubicBezTo>
                  <a:lnTo>
                    <a:pt x="9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0"/>
            <p:cNvSpPr>
              <a:spLocks noEditPoints="1"/>
            </p:cNvSpPr>
            <p:nvPr/>
          </p:nvSpPr>
          <p:spPr bwMode="auto">
            <a:xfrm>
              <a:off x="2176" y="1276"/>
              <a:ext cx="1266" cy="1673"/>
            </a:xfrm>
            <a:custGeom>
              <a:avLst/>
              <a:gdLst>
                <a:gd name="T0" fmla="*/ 72 w 536"/>
                <a:gd name="T1" fmla="*/ 624 h 708"/>
                <a:gd name="T2" fmla="*/ 72 w 536"/>
                <a:gd name="T3" fmla="*/ 608 h 708"/>
                <a:gd name="T4" fmla="*/ 295 w 536"/>
                <a:gd name="T5" fmla="*/ 607 h 708"/>
                <a:gd name="T6" fmla="*/ 72 w 536"/>
                <a:gd name="T7" fmla="*/ 572 h 708"/>
                <a:gd name="T8" fmla="*/ 72 w 536"/>
                <a:gd name="T9" fmla="*/ 556 h 708"/>
                <a:gd name="T10" fmla="*/ 337 w 536"/>
                <a:gd name="T11" fmla="*/ 520 h 708"/>
                <a:gd name="T12" fmla="*/ 64 w 536"/>
                <a:gd name="T13" fmla="*/ 512 h 708"/>
                <a:gd name="T14" fmla="*/ 345 w 536"/>
                <a:gd name="T15" fmla="*/ 504 h 708"/>
                <a:gd name="T16" fmla="*/ 72 w 536"/>
                <a:gd name="T17" fmla="*/ 468 h 708"/>
                <a:gd name="T18" fmla="*/ 72 w 536"/>
                <a:gd name="T19" fmla="*/ 452 h 708"/>
                <a:gd name="T20" fmla="*/ 387 w 536"/>
                <a:gd name="T21" fmla="*/ 416 h 708"/>
                <a:gd name="T22" fmla="*/ 64 w 536"/>
                <a:gd name="T23" fmla="*/ 408 h 708"/>
                <a:gd name="T24" fmla="*/ 395 w 536"/>
                <a:gd name="T25" fmla="*/ 400 h 708"/>
                <a:gd name="T26" fmla="*/ 462 w 536"/>
                <a:gd name="T27" fmla="*/ 261 h 708"/>
                <a:gd name="T28" fmla="*/ 516 w 536"/>
                <a:gd name="T29" fmla="*/ 242 h 708"/>
                <a:gd name="T30" fmla="*/ 536 w 536"/>
                <a:gd name="T31" fmla="*/ 152 h 708"/>
                <a:gd name="T32" fmla="*/ 420 w 536"/>
                <a:gd name="T33" fmla="*/ 12 h 708"/>
                <a:gd name="T34" fmla="*/ 16 w 536"/>
                <a:gd name="T35" fmla="*/ 0 h 708"/>
                <a:gd name="T36" fmla="*/ 0 w 536"/>
                <a:gd name="T37" fmla="*/ 690 h 708"/>
                <a:gd name="T38" fmla="*/ 289 w 536"/>
                <a:gd name="T39" fmla="*/ 708 h 708"/>
                <a:gd name="T40" fmla="*/ 287 w 536"/>
                <a:gd name="T41" fmla="*/ 624 h 708"/>
                <a:gd name="T42" fmla="*/ 408 w 536"/>
                <a:gd name="T43" fmla="*/ 140 h 708"/>
                <a:gd name="T44" fmla="*/ 408 w 536"/>
                <a:gd name="T45" fmla="*/ 156 h 708"/>
                <a:gd name="T46" fmla="*/ 64 w 536"/>
                <a:gd name="T47" fmla="*/ 148 h 708"/>
                <a:gd name="T48" fmla="*/ 72 w 536"/>
                <a:gd name="T49" fmla="*/ 196 h 708"/>
                <a:gd name="T50" fmla="*/ 480 w 536"/>
                <a:gd name="T51" fmla="*/ 204 h 708"/>
                <a:gd name="T52" fmla="*/ 72 w 536"/>
                <a:gd name="T53" fmla="*/ 212 h 708"/>
                <a:gd name="T54" fmla="*/ 72 w 536"/>
                <a:gd name="T55" fmla="*/ 196 h 708"/>
                <a:gd name="T56" fmla="*/ 408 w 536"/>
                <a:gd name="T57" fmla="*/ 252 h 708"/>
                <a:gd name="T58" fmla="*/ 408 w 536"/>
                <a:gd name="T59" fmla="*/ 268 h 708"/>
                <a:gd name="T60" fmla="*/ 64 w 536"/>
                <a:gd name="T61" fmla="*/ 260 h 708"/>
                <a:gd name="T62" fmla="*/ 72 w 536"/>
                <a:gd name="T63" fmla="*/ 308 h 708"/>
                <a:gd name="T64" fmla="*/ 416 w 536"/>
                <a:gd name="T65" fmla="*/ 316 h 708"/>
                <a:gd name="T66" fmla="*/ 72 w 536"/>
                <a:gd name="T67" fmla="*/ 324 h 708"/>
                <a:gd name="T68" fmla="*/ 72 w 536"/>
                <a:gd name="T69" fmla="*/ 3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708">
                  <a:moveTo>
                    <a:pt x="287" y="624"/>
                  </a:moveTo>
                  <a:cubicBezTo>
                    <a:pt x="72" y="624"/>
                    <a:pt x="72" y="624"/>
                    <a:pt x="72" y="624"/>
                  </a:cubicBezTo>
                  <a:cubicBezTo>
                    <a:pt x="68" y="624"/>
                    <a:pt x="64" y="620"/>
                    <a:pt x="64" y="616"/>
                  </a:cubicBezTo>
                  <a:cubicBezTo>
                    <a:pt x="64" y="612"/>
                    <a:pt x="68" y="608"/>
                    <a:pt x="72" y="608"/>
                  </a:cubicBezTo>
                  <a:cubicBezTo>
                    <a:pt x="295" y="608"/>
                    <a:pt x="295" y="608"/>
                    <a:pt x="295" y="608"/>
                  </a:cubicBezTo>
                  <a:cubicBezTo>
                    <a:pt x="295" y="607"/>
                    <a:pt x="295" y="607"/>
                    <a:pt x="295" y="607"/>
                  </a:cubicBezTo>
                  <a:cubicBezTo>
                    <a:pt x="312" y="572"/>
                    <a:pt x="312" y="572"/>
                    <a:pt x="312" y="572"/>
                  </a:cubicBezTo>
                  <a:cubicBezTo>
                    <a:pt x="72" y="572"/>
                    <a:pt x="72" y="572"/>
                    <a:pt x="72" y="572"/>
                  </a:cubicBezTo>
                  <a:cubicBezTo>
                    <a:pt x="68" y="572"/>
                    <a:pt x="64" y="568"/>
                    <a:pt x="64" y="564"/>
                  </a:cubicBezTo>
                  <a:cubicBezTo>
                    <a:pt x="64" y="560"/>
                    <a:pt x="68" y="556"/>
                    <a:pt x="72" y="556"/>
                  </a:cubicBezTo>
                  <a:cubicBezTo>
                    <a:pt x="320" y="556"/>
                    <a:pt x="320" y="556"/>
                    <a:pt x="320" y="556"/>
                  </a:cubicBezTo>
                  <a:cubicBezTo>
                    <a:pt x="337" y="520"/>
                    <a:pt x="337" y="520"/>
                    <a:pt x="337" y="520"/>
                  </a:cubicBezTo>
                  <a:cubicBezTo>
                    <a:pt x="72" y="520"/>
                    <a:pt x="72" y="520"/>
                    <a:pt x="72" y="520"/>
                  </a:cubicBezTo>
                  <a:cubicBezTo>
                    <a:pt x="68" y="520"/>
                    <a:pt x="64" y="516"/>
                    <a:pt x="64" y="512"/>
                  </a:cubicBezTo>
                  <a:cubicBezTo>
                    <a:pt x="64" y="508"/>
                    <a:pt x="68" y="504"/>
                    <a:pt x="72" y="504"/>
                  </a:cubicBezTo>
                  <a:cubicBezTo>
                    <a:pt x="345" y="504"/>
                    <a:pt x="345" y="504"/>
                    <a:pt x="345" y="504"/>
                  </a:cubicBezTo>
                  <a:cubicBezTo>
                    <a:pt x="362" y="468"/>
                    <a:pt x="362" y="468"/>
                    <a:pt x="362" y="468"/>
                  </a:cubicBezTo>
                  <a:cubicBezTo>
                    <a:pt x="72" y="468"/>
                    <a:pt x="72" y="468"/>
                    <a:pt x="72" y="468"/>
                  </a:cubicBezTo>
                  <a:cubicBezTo>
                    <a:pt x="68" y="468"/>
                    <a:pt x="64" y="464"/>
                    <a:pt x="64" y="460"/>
                  </a:cubicBezTo>
                  <a:cubicBezTo>
                    <a:pt x="64" y="456"/>
                    <a:pt x="68" y="452"/>
                    <a:pt x="72" y="452"/>
                  </a:cubicBezTo>
                  <a:cubicBezTo>
                    <a:pt x="370" y="452"/>
                    <a:pt x="370" y="452"/>
                    <a:pt x="370" y="452"/>
                  </a:cubicBezTo>
                  <a:cubicBezTo>
                    <a:pt x="387" y="416"/>
                    <a:pt x="387" y="416"/>
                    <a:pt x="387" y="416"/>
                  </a:cubicBezTo>
                  <a:cubicBezTo>
                    <a:pt x="72" y="416"/>
                    <a:pt x="72" y="416"/>
                    <a:pt x="72" y="416"/>
                  </a:cubicBezTo>
                  <a:cubicBezTo>
                    <a:pt x="68" y="416"/>
                    <a:pt x="64" y="412"/>
                    <a:pt x="64" y="408"/>
                  </a:cubicBezTo>
                  <a:cubicBezTo>
                    <a:pt x="64" y="404"/>
                    <a:pt x="68" y="400"/>
                    <a:pt x="72" y="400"/>
                  </a:cubicBezTo>
                  <a:cubicBezTo>
                    <a:pt x="395" y="400"/>
                    <a:pt x="395" y="400"/>
                    <a:pt x="395" y="400"/>
                  </a:cubicBezTo>
                  <a:cubicBezTo>
                    <a:pt x="441" y="304"/>
                    <a:pt x="441" y="304"/>
                    <a:pt x="441" y="304"/>
                  </a:cubicBezTo>
                  <a:cubicBezTo>
                    <a:pt x="462" y="261"/>
                    <a:pt x="462" y="261"/>
                    <a:pt x="462" y="261"/>
                  </a:cubicBezTo>
                  <a:cubicBezTo>
                    <a:pt x="469" y="247"/>
                    <a:pt x="483" y="238"/>
                    <a:pt x="498" y="238"/>
                  </a:cubicBezTo>
                  <a:cubicBezTo>
                    <a:pt x="504" y="238"/>
                    <a:pt x="510" y="239"/>
                    <a:pt x="516" y="242"/>
                  </a:cubicBezTo>
                  <a:cubicBezTo>
                    <a:pt x="536" y="252"/>
                    <a:pt x="536" y="252"/>
                    <a:pt x="536" y="252"/>
                  </a:cubicBezTo>
                  <a:cubicBezTo>
                    <a:pt x="536" y="152"/>
                    <a:pt x="536" y="152"/>
                    <a:pt x="536" y="152"/>
                  </a:cubicBezTo>
                  <a:cubicBezTo>
                    <a:pt x="536" y="143"/>
                    <a:pt x="531" y="130"/>
                    <a:pt x="525" y="124"/>
                  </a:cubicBezTo>
                  <a:cubicBezTo>
                    <a:pt x="420" y="12"/>
                    <a:pt x="420" y="12"/>
                    <a:pt x="420" y="12"/>
                  </a:cubicBezTo>
                  <a:cubicBezTo>
                    <a:pt x="414" y="6"/>
                    <a:pt x="402" y="0"/>
                    <a:pt x="393" y="0"/>
                  </a:cubicBezTo>
                  <a:cubicBezTo>
                    <a:pt x="16" y="0"/>
                    <a:pt x="16" y="0"/>
                    <a:pt x="16" y="0"/>
                  </a:cubicBezTo>
                  <a:cubicBezTo>
                    <a:pt x="7" y="0"/>
                    <a:pt x="0" y="8"/>
                    <a:pt x="0" y="17"/>
                  </a:cubicBezTo>
                  <a:cubicBezTo>
                    <a:pt x="0" y="690"/>
                    <a:pt x="0" y="690"/>
                    <a:pt x="0" y="690"/>
                  </a:cubicBezTo>
                  <a:cubicBezTo>
                    <a:pt x="0" y="699"/>
                    <a:pt x="7" y="708"/>
                    <a:pt x="16" y="708"/>
                  </a:cubicBezTo>
                  <a:cubicBezTo>
                    <a:pt x="289" y="708"/>
                    <a:pt x="289" y="708"/>
                    <a:pt x="289" y="708"/>
                  </a:cubicBezTo>
                  <a:cubicBezTo>
                    <a:pt x="283" y="632"/>
                    <a:pt x="283" y="632"/>
                    <a:pt x="283" y="632"/>
                  </a:cubicBezTo>
                  <a:lnTo>
                    <a:pt x="287" y="624"/>
                  </a:lnTo>
                  <a:close/>
                  <a:moveTo>
                    <a:pt x="72" y="140"/>
                  </a:moveTo>
                  <a:cubicBezTo>
                    <a:pt x="408" y="140"/>
                    <a:pt x="408" y="140"/>
                    <a:pt x="408" y="140"/>
                  </a:cubicBezTo>
                  <a:cubicBezTo>
                    <a:pt x="412" y="140"/>
                    <a:pt x="416" y="144"/>
                    <a:pt x="416" y="148"/>
                  </a:cubicBezTo>
                  <a:cubicBezTo>
                    <a:pt x="416" y="152"/>
                    <a:pt x="412" y="156"/>
                    <a:pt x="408" y="156"/>
                  </a:cubicBezTo>
                  <a:cubicBezTo>
                    <a:pt x="72" y="156"/>
                    <a:pt x="72" y="156"/>
                    <a:pt x="72" y="156"/>
                  </a:cubicBezTo>
                  <a:cubicBezTo>
                    <a:pt x="68" y="156"/>
                    <a:pt x="64" y="152"/>
                    <a:pt x="64" y="148"/>
                  </a:cubicBezTo>
                  <a:cubicBezTo>
                    <a:pt x="64" y="144"/>
                    <a:pt x="68" y="140"/>
                    <a:pt x="72" y="140"/>
                  </a:cubicBezTo>
                  <a:close/>
                  <a:moveTo>
                    <a:pt x="72" y="196"/>
                  </a:moveTo>
                  <a:cubicBezTo>
                    <a:pt x="472" y="196"/>
                    <a:pt x="472" y="196"/>
                    <a:pt x="472" y="196"/>
                  </a:cubicBezTo>
                  <a:cubicBezTo>
                    <a:pt x="476" y="196"/>
                    <a:pt x="480" y="200"/>
                    <a:pt x="480" y="204"/>
                  </a:cubicBezTo>
                  <a:cubicBezTo>
                    <a:pt x="480" y="208"/>
                    <a:pt x="476" y="212"/>
                    <a:pt x="472" y="212"/>
                  </a:cubicBezTo>
                  <a:cubicBezTo>
                    <a:pt x="72" y="212"/>
                    <a:pt x="72" y="212"/>
                    <a:pt x="72" y="212"/>
                  </a:cubicBezTo>
                  <a:cubicBezTo>
                    <a:pt x="68" y="212"/>
                    <a:pt x="64" y="208"/>
                    <a:pt x="64" y="204"/>
                  </a:cubicBezTo>
                  <a:cubicBezTo>
                    <a:pt x="64" y="200"/>
                    <a:pt x="68" y="196"/>
                    <a:pt x="72" y="196"/>
                  </a:cubicBezTo>
                  <a:close/>
                  <a:moveTo>
                    <a:pt x="72" y="252"/>
                  </a:moveTo>
                  <a:cubicBezTo>
                    <a:pt x="408" y="252"/>
                    <a:pt x="408" y="252"/>
                    <a:pt x="408" y="252"/>
                  </a:cubicBezTo>
                  <a:cubicBezTo>
                    <a:pt x="412" y="252"/>
                    <a:pt x="416" y="256"/>
                    <a:pt x="416" y="260"/>
                  </a:cubicBezTo>
                  <a:cubicBezTo>
                    <a:pt x="416" y="264"/>
                    <a:pt x="412" y="268"/>
                    <a:pt x="408" y="268"/>
                  </a:cubicBezTo>
                  <a:cubicBezTo>
                    <a:pt x="72" y="268"/>
                    <a:pt x="72" y="268"/>
                    <a:pt x="72" y="268"/>
                  </a:cubicBezTo>
                  <a:cubicBezTo>
                    <a:pt x="68" y="268"/>
                    <a:pt x="64" y="264"/>
                    <a:pt x="64" y="260"/>
                  </a:cubicBezTo>
                  <a:cubicBezTo>
                    <a:pt x="64" y="256"/>
                    <a:pt x="68" y="252"/>
                    <a:pt x="72" y="252"/>
                  </a:cubicBezTo>
                  <a:close/>
                  <a:moveTo>
                    <a:pt x="72" y="308"/>
                  </a:moveTo>
                  <a:cubicBezTo>
                    <a:pt x="408" y="308"/>
                    <a:pt x="408" y="308"/>
                    <a:pt x="408" y="308"/>
                  </a:cubicBezTo>
                  <a:cubicBezTo>
                    <a:pt x="412" y="308"/>
                    <a:pt x="416" y="312"/>
                    <a:pt x="416" y="316"/>
                  </a:cubicBezTo>
                  <a:cubicBezTo>
                    <a:pt x="416" y="320"/>
                    <a:pt x="412" y="324"/>
                    <a:pt x="408" y="324"/>
                  </a:cubicBezTo>
                  <a:cubicBezTo>
                    <a:pt x="72" y="324"/>
                    <a:pt x="72" y="324"/>
                    <a:pt x="72" y="324"/>
                  </a:cubicBezTo>
                  <a:cubicBezTo>
                    <a:pt x="68" y="324"/>
                    <a:pt x="64" y="320"/>
                    <a:pt x="64" y="316"/>
                  </a:cubicBezTo>
                  <a:cubicBezTo>
                    <a:pt x="64" y="312"/>
                    <a:pt x="68" y="308"/>
                    <a:pt x="72"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631312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bwMode="gray">
          <a:xfrm>
            <a:off x="3887286" y="451149"/>
            <a:ext cx="1370514" cy="1370514"/>
            <a:chOff x="10433407" y="2712798"/>
            <a:chExt cx="1430820" cy="1430820"/>
          </a:xfrm>
        </p:grpSpPr>
        <p:sp>
          <p:nvSpPr>
            <p:cNvPr id="27" name="Oval 26"/>
            <p:cNvSpPr/>
            <p:nvPr/>
          </p:nvSpPr>
          <p:spPr bwMode="gray">
            <a:xfrm>
              <a:off x="10507166" y="2786557"/>
              <a:ext cx="1283301" cy="1283301"/>
            </a:xfrm>
            <a:prstGeom prst="ellipse">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Amanda</a:t>
              </a:r>
            </a:p>
            <a:p>
              <a:pPr algn="ctr">
                <a:lnSpc>
                  <a:spcPct val="95000"/>
                </a:lnSpc>
              </a:pPr>
              <a:r>
                <a:rPr lang="en-US" sz="800" kern="100" spc="-20" dirty="0" smtClean="0">
                  <a:latin typeface="+mj-lt"/>
                </a:rPr>
                <a:t>Working </a:t>
              </a:r>
              <a:r>
                <a:rPr lang="en-US" sz="800" kern="100" spc="-20" dirty="0">
                  <a:latin typeface="+mj-lt"/>
                </a:rPr>
                <a:t>with you </a:t>
              </a:r>
              <a:r>
                <a:rPr lang="en-US" sz="800" kern="100" spc="-20" dirty="0" smtClean="0">
                  <a:latin typeface="+mj-lt"/>
                </a:rPr>
                <a:t/>
              </a:r>
              <a:br>
                <a:rPr lang="en-US" sz="800" kern="100" spc="-20" dirty="0" smtClean="0">
                  <a:latin typeface="+mj-lt"/>
                </a:rPr>
              </a:br>
              <a:r>
                <a:rPr lang="en-US" sz="800" kern="100" spc="-20" dirty="0" smtClean="0">
                  <a:latin typeface="+mj-lt"/>
                </a:rPr>
                <a:t>was </a:t>
              </a:r>
              <a:r>
                <a:rPr lang="en-US" sz="800" kern="100" spc="-20" dirty="0">
                  <a:latin typeface="+mj-lt"/>
                </a:rPr>
                <a:t>a blast! </a:t>
              </a:r>
              <a:r>
                <a:rPr lang="en-US" sz="800" kern="100" spc="-20" dirty="0" smtClean="0">
                  <a:latin typeface="+mj-lt"/>
                </a:rPr>
                <a:t>Thank </a:t>
              </a:r>
              <a:r>
                <a:rPr lang="en-US" sz="800" kern="100" spc="-20" dirty="0">
                  <a:latin typeface="+mj-lt"/>
                </a:rPr>
                <a:t>for </a:t>
              </a:r>
              <a:r>
                <a:rPr lang="en-US" sz="800" kern="100" spc="-20" dirty="0" smtClean="0">
                  <a:latin typeface="+mj-lt"/>
                </a:rPr>
                <a:t>wrangling </a:t>
              </a:r>
              <a:r>
                <a:rPr lang="en-US" sz="800" kern="100" spc="-20" dirty="0">
                  <a:latin typeface="+mj-lt"/>
                </a:rPr>
                <a:t>and writing chunks </a:t>
              </a:r>
              <a:r>
                <a:rPr lang="en-US" sz="800" kern="100" spc="-20" dirty="0" smtClean="0">
                  <a:latin typeface="+mj-lt"/>
                </a:rPr>
                <a:t>of </a:t>
              </a:r>
              <a:r>
                <a:rPr lang="en-US" sz="800" kern="100" spc="-20" dirty="0">
                  <a:latin typeface="+mj-lt"/>
                </a:rPr>
                <a:t>this puppy</a:t>
              </a:r>
              <a:r>
                <a:rPr lang="en-US" sz="800" kern="100" spc="-20" dirty="0" smtClean="0">
                  <a:latin typeface="+mj-lt"/>
                </a:rPr>
                <a:t>.</a:t>
              </a:r>
              <a:endParaRPr lang="en-US" sz="1100" kern="100" spc="-20" dirty="0" smtClean="0">
                <a:latin typeface="+mj-lt"/>
              </a:endParaRPr>
            </a:p>
          </p:txBody>
        </p:sp>
        <p:sp>
          <p:nvSpPr>
            <p:cNvPr id="28" name="Donut 27"/>
            <p:cNvSpPr/>
            <p:nvPr/>
          </p:nvSpPr>
          <p:spPr bwMode="gray">
            <a:xfrm>
              <a:off x="10433407" y="2712798"/>
              <a:ext cx="1430820" cy="1430820"/>
            </a:xfrm>
            <a:prstGeom prst="donut">
              <a:avLst>
                <a:gd name="adj" fmla="val 1551"/>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43" name="Group 42"/>
          <p:cNvGrpSpPr/>
          <p:nvPr/>
        </p:nvGrpSpPr>
        <p:grpSpPr bwMode="gray">
          <a:xfrm>
            <a:off x="5685506" y="1319133"/>
            <a:ext cx="1370514" cy="1370514"/>
            <a:chOff x="10433407" y="2712798"/>
            <a:chExt cx="1430820" cy="1430820"/>
          </a:xfrm>
        </p:grpSpPr>
        <p:sp>
          <p:nvSpPr>
            <p:cNvPr id="44" name="Oval 43"/>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Diandra</a:t>
              </a:r>
            </a:p>
            <a:p>
              <a:pPr algn="ctr">
                <a:lnSpc>
                  <a:spcPct val="95000"/>
                </a:lnSpc>
              </a:pPr>
              <a:r>
                <a:rPr lang="en-US" sz="800" kern="100" spc="-20" dirty="0" smtClean="0">
                  <a:latin typeface="+mj-lt"/>
                </a:rPr>
                <a:t>This </a:t>
              </a:r>
              <a:r>
                <a:rPr lang="en-US" sz="800" kern="100" spc="-20" dirty="0">
                  <a:latin typeface="+mj-lt"/>
                </a:rPr>
                <a:t>book is </a:t>
              </a:r>
              <a:r>
                <a:rPr lang="en-US" sz="800" kern="100" spc="-20" dirty="0" smtClean="0">
                  <a:latin typeface="+mj-lt"/>
                </a:rPr>
                <a:t>beautiful</a:t>
              </a:r>
              <a:br>
                <a:rPr lang="en-US" sz="800" kern="100" spc="-20" dirty="0" smtClean="0">
                  <a:latin typeface="+mj-lt"/>
                </a:rPr>
              </a:br>
              <a:r>
                <a:rPr lang="en-US" sz="800" kern="100" spc="-20" dirty="0" smtClean="0">
                  <a:latin typeface="+mj-lt"/>
                </a:rPr>
                <a:t>because you </a:t>
              </a:r>
              <a:br>
                <a:rPr lang="en-US" sz="800" kern="100" spc="-20" dirty="0" smtClean="0">
                  <a:latin typeface="+mj-lt"/>
                </a:rPr>
              </a:br>
              <a:r>
                <a:rPr lang="en-US" sz="800" kern="100" spc="-20" dirty="0" smtClean="0">
                  <a:latin typeface="+mj-lt"/>
                </a:rPr>
                <a:t>make everything beautiful</a:t>
              </a:r>
              <a:r>
                <a:rPr lang="en-US" sz="800" kern="100" spc="-20" dirty="0">
                  <a:latin typeface="+mj-lt"/>
                </a:rPr>
                <a:t>.</a:t>
              </a:r>
            </a:p>
          </p:txBody>
        </p:sp>
        <p:sp>
          <p:nvSpPr>
            <p:cNvPr id="45" name="Donut 44"/>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49" name="Group 48"/>
          <p:cNvGrpSpPr/>
          <p:nvPr/>
        </p:nvGrpSpPr>
        <p:grpSpPr bwMode="gray">
          <a:xfrm>
            <a:off x="6007515" y="3124200"/>
            <a:ext cx="1617298" cy="1617298"/>
            <a:chOff x="10433407" y="2712798"/>
            <a:chExt cx="1430820" cy="1430820"/>
          </a:xfrm>
        </p:grpSpPr>
        <p:sp>
          <p:nvSpPr>
            <p:cNvPr id="50" name="Oval 49"/>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
              </a:r>
              <a:br>
                <a:rPr lang="en-US" sz="1050" b="1" kern="100" spc="-20" dirty="0" smtClean="0">
                  <a:latin typeface="+mj-lt"/>
                </a:rPr>
              </a:br>
              <a:r>
                <a:rPr lang="en-US" sz="1050" b="1" kern="100" spc="-20" dirty="0" smtClean="0">
                  <a:latin typeface="+mj-lt"/>
                </a:rPr>
                <a:t>Aisling, Denise</a:t>
              </a:r>
              <a:r>
                <a:rPr lang="en-US" sz="1050" b="1" kern="100" spc="-20" dirty="0">
                  <a:latin typeface="+mj-lt"/>
                </a:rPr>
                <a:t>, </a:t>
              </a:r>
              <a:r>
                <a:rPr lang="en-US" sz="1050" b="1" kern="100" spc="-20" dirty="0" smtClean="0">
                  <a:latin typeface="+mj-lt"/>
                </a:rPr>
                <a:t>Tyler &amp; Ivan</a:t>
              </a:r>
            </a:p>
            <a:p>
              <a:pPr algn="ctr">
                <a:lnSpc>
                  <a:spcPct val="95000"/>
                </a:lnSpc>
              </a:pPr>
              <a:r>
                <a:rPr lang="en-US" sz="800" kern="100" spc="-20" dirty="0" smtClean="0">
                  <a:latin typeface="+mj-lt"/>
                </a:rPr>
                <a:t>The </a:t>
              </a:r>
              <a:r>
                <a:rPr lang="en-US" sz="800" kern="100" spc="-20" dirty="0">
                  <a:latin typeface="+mj-lt"/>
                </a:rPr>
                <a:t>book wouldn’t have happened without your rocking design skills and tenacity.</a:t>
              </a:r>
            </a:p>
          </p:txBody>
        </p:sp>
        <p:sp>
          <p:nvSpPr>
            <p:cNvPr id="51" name="Donut 50"/>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52" name="Group 51"/>
          <p:cNvGrpSpPr/>
          <p:nvPr/>
        </p:nvGrpSpPr>
        <p:grpSpPr bwMode="gray">
          <a:xfrm>
            <a:off x="4800600" y="4724400"/>
            <a:ext cx="1541098" cy="1541098"/>
            <a:chOff x="10433407" y="2712798"/>
            <a:chExt cx="1430820" cy="1430820"/>
          </a:xfrm>
        </p:grpSpPr>
        <p:sp>
          <p:nvSpPr>
            <p:cNvPr id="53" name="Oval 52"/>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Denise, </a:t>
              </a:r>
              <a:r>
                <a:rPr lang="en-US" sz="1050" b="1" kern="100" spc="-20" dirty="0" smtClean="0">
                  <a:latin typeface="+mj-lt"/>
                </a:rPr>
                <a:t/>
              </a:r>
              <a:br>
                <a:rPr lang="en-US" sz="1050" b="1" kern="100" spc="-20" dirty="0" smtClean="0">
                  <a:latin typeface="+mj-lt"/>
                </a:rPr>
              </a:br>
              <a:r>
                <a:rPr lang="en-US" sz="1050" b="1" kern="100" spc="-20" dirty="0" smtClean="0">
                  <a:latin typeface="+mj-lt"/>
                </a:rPr>
                <a:t>Janet</a:t>
              </a:r>
              <a:r>
                <a:rPr lang="en-US" sz="1050" b="1" kern="100" spc="-20" dirty="0">
                  <a:latin typeface="+mj-lt"/>
                </a:rPr>
                <a:t>, Kyle </a:t>
              </a:r>
              <a:r>
                <a:rPr lang="en-US" sz="1050" b="1" kern="100" spc="-20" dirty="0" smtClean="0">
                  <a:latin typeface="+mj-lt"/>
                </a:rPr>
                <a:t>&amp; Stephanie</a:t>
              </a:r>
            </a:p>
            <a:p>
              <a:pPr algn="ctr">
                <a:lnSpc>
                  <a:spcPct val="95000"/>
                </a:lnSpc>
              </a:pPr>
              <a:r>
                <a:rPr lang="en-US" sz="800" kern="100" spc="-20" dirty="0" smtClean="0">
                  <a:latin typeface="+mj-lt"/>
                </a:rPr>
                <a:t>Your case studies and template designs are beautiful and central </a:t>
              </a:r>
              <a:br>
                <a:rPr lang="en-US" sz="800" kern="100" spc="-20" dirty="0" smtClean="0">
                  <a:latin typeface="+mj-lt"/>
                </a:rPr>
              </a:br>
              <a:r>
                <a:rPr lang="en-US" sz="800" kern="100" spc="-20" dirty="0" smtClean="0">
                  <a:latin typeface="+mj-lt"/>
                </a:rPr>
                <a:t>to this book.</a:t>
              </a:r>
              <a:endParaRPr lang="en-US" sz="800" kern="100" spc="-20" dirty="0">
                <a:latin typeface="+mj-lt"/>
              </a:endParaRPr>
            </a:p>
          </p:txBody>
        </p:sp>
        <p:sp>
          <p:nvSpPr>
            <p:cNvPr id="54" name="Donut 53"/>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55" name="Group 54"/>
          <p:cNvGrpSpPr/>
          <p:nvPr/>
        </p:nvGrpSpPr>
        <p:grpSpPr bwMode="gray">
          <a:xfrm>
            <a:off x="2889250" y="4813300"/>
            <a:ext cx="1370514" cy="1370514"/>
            <a:chOff x="10433407" y="2712798"/>
            <a:chExt cx="1430820" cy="1430820"/>
          </a:xfrm>
        </p:grpSpPr>
        <p:sp>
          <p:nvSpPr>
            <p:cNvPr id="56" name="Oval 55"/>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Dan</a:t>
              </a:r>
            </a:p>
            <a:p>
              <a:pPr algn="ctr">
                <a:lnSpc>
                  <a:spcPct val="95000"/>
                </a:lnSpc>
              </a:pPr>
              <a:r>
                <a:rPr lang="en-US" sz="800" kern="100" spc="-20" dirty="0">
                  <a:latin typeface="+mj-lt"/>
                </a:rPr>
                <a:t>Your template wizardry has made this slidedoc and the free templates magical to use.</a:t>
              </a:r>
            </a:p>
          </p:txBody>
        </p:sp>
        <p:sp>
          <p:nvSpPr>
            <p:cNvPr id="57" name="Donut 56"/>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58" name="Group 57"/>
          <p:cNvGrpSpPr/>
          <p:nvPr/>
        </p:nvGrpSpPr>
        <p:grpSpPr bwMode="gray">
          <a:xfrm>
            <a:off x="1653540" y="3257131"/>
            <a:ext cx="1370514" cy="1370514"/>
            <a:chOff x="10433407" y="2712798"/>
            <a:chExt cx="1430820" cy="1430820"/>
          </a:xfrm>
        </p:grpSpPr>
        <p:sp>
          <p:nvSpPr>
            <p:cNvPr id="59" name="Oval 58">
              <a:hlinkClick r:id="rId2"/>
            </p:cNvPr>
            <p:cNvSpPr/>
            <p:nvPr/>
          </p:nvSpPr>
          <p:spPr bwMode="gray">
            <a:xfrm>
              <a:off x="10507166" y="2786557"/>
              <a:ext cx="1283301" cy="1283301"/>
            </a:xfrm>
            <a:prstGeom prst="ellipse">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Ric</a:t>
              </a:r>
            </a:p>
            <a:p>
              <a:pPr algn="ctr">
                <a:lnSpc>
                  <a:spcPct val="95000"/>
                </a:lnSpc>
              </a:pPr>
              <a:r>
                <a:rPr lang="en-US" sz="800" kern="100" spc="-20" dirty="0">
                  <a:latin typeface="+mj-lt"/>
                </a:rPr>
                <a:t>Your support over the years and on this slidedoc has astounded me. </a:t>
              </a:r>
              <a:r>
                <a:rPr lang="en-US" sz="600" i="1" kern="100" spc="-20" dirty="0"/>
                <a:t>http://www.ricbret.com</a:t>
              </a:r>
            </a:p>
          </p:txBody>
        </p:sp>
        <p:sp>
          <p:nvSpPr>
            <p:cNvPr id="60" name="Donut 59"/>
            <p:cNvSpPr/>
            <p:nvPr/>
          </p:nvSpPr>
          <p:spPr bwMode="gray">
            <a:xfrm>
              <a:off x="10433407" y="2712798"/>
              <a:ext cx="1430820" cy="1430820"/>
            </a:xfrm>
            <a:prstGeom prst="donut">
              <a:avLst>
                <a:gd name="adj" fmla="val 1551"/>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64" name="Group 63"/>
          <p:cNvGrpSpPr/>
          <p:nvPr/>
        </p:nvGrpSpPr>
        <p:grpSpPr bwMode="gray">
          <a:xfrm>
            <a:off x="1856096" y="1066800"/>
            <a:ext cx="1863108" cy="1863108"/>
            <a:chOff x="10433407" y="2712798"/>
            <a:chExt cx="1430820" cy="1430820"/>
          </a:xfrm>
        </p:grpSpPr>
        <p:sp>
          <p:nvSpPr>
            <p:cNvPr id="65" name="Oval 64"/>
            <p:cNvSpPr/>
            <p:nvPr/>
          </p:nvSpPr>
          <p:spPr bwMode="gray">
            <a:xfrm>
              <a:off x="10507166" y="2786557"/>
              <a:ext cx="1283301" cy="1283301"/>
            </a:xfrm>
            <a:prstGeom prst="ellipse">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800" kern="100" spc="-20" dirty="0">
                  <a:latin typeface="+mj-lt"/>
                </a:rPr>
                <a:t>This book is real because of a herd of Duartians</a:t>
              </a:r>
            </a:p>
            <a:p>
              <a:pPr algn="ctr">
                <a:lnSpc>
                  <a:spcPct val="95000"/>
                </a:lnSpc>
              </a:pPr>
              <a:r>
                <a:rPr lang="en-US" sz="1050" b="1" kern="100" spc="-20" dirty="0" smtClean="0">
                  <a:latin typeface="+mj-lt"/>
                </a:rPr>
                <a:t>Ashley</a:t>
              </a:r>
              <a:r>
                <a:rPr lang="en-US" sz="1050" b="1" kern="100" spc="-20" dirty="0">
                  <a:latin typeface="+mj-lt"/>
                </a:rPr>
                <a:t>, Chris, Dave, Doug, </a:t>
              </a:r>
              <a:r>
                <a:rPr lang="en-US" sz="1050" b="1" kern="100" spc="-20" dirty="0" smtClean="0">
                  <a:latin typeface="+mj-lt"/>
                </a:rPr>
                <a:t/>
              </a:r>
              <a:br>
                <a:rPr lang="en-US" sz="1050" b="1" kern="100" spc="-20" dirty="0" smtClean="0">
                  <a:latin typeface="+mj-lt"/>
                </a:rPr>
              </a:br>
              <a:r>
                <a:rPr lang="en-US" sz="1050" b="1" kern="100" spc="-20" dirty="0" smtClean="0">
                  <a:latin typeface="+mj-lt"/>
                </a:rPr>
                <a:t>Emily</a:t>
              </a:r>
              <a:r>
                <a:rPr lang="en-US" sz="1050" b="1" kern="100" spc="-20" dirty="0">
                  <a:latin typeface="+mj-lt"/>
                </a:rPr>
                <a:t>, Janice, Kelly, </a:t>
              </a:r>
              <a:r>
                <a:rPr lang="en-US" sz="1050" b="1" kern="100" spc="-20" dirty="0" smtClean="0">
                  <a:latin typeface="+mj-lt"/>
                </a:rPr>
                <a:t>Michelle</a:t>
              </a:r>
              <a:r>
                <a:rPr lang="en-US" sz="1050" b="1" kern="100" spc="-20" dirty="0">
                  <a:latin typeface="+mj-lt"/>
                </a:rPr>
                <a:t>, </a:t>
              </a:r>
              <a:r>
                <a:rPr lang="en-US" sz="1050" b="1" kern="100" spc="-20" dirty="0" smtClean="0">
                  <a:latin typeface="+mj-lt"/>
                </a:rPr>
                <a:t/>
              </a:r>
              <a:br>
                <a:rPr lang="en-US" sz="1050" b="1" kern="100" spc="-20" dirty="0" smtClean="0">
                  <a:latin typeface="+mj-lt"/>
                </a:rPr>
              </a:br>
              <a:r>
                <a:rPr lang="en-US" sz="1050" b="1" kern="100" spc="-20" dirty="0" smtClean="0">
                  <a:latin typeface="+mj-lt"/>
                </a:rPr>
                <a:t>Patti</a:t>
              </a:r>
              <a:r>
                <a:rPr lang="en-US" sz="1050" b="1" kern="100" spc="-20" dirty="0">
                  <a:latin typeface="+mj-lt"/>
                </a:rPr>
                <a:t>, </a:t>
              </a:r>
              <a:r>
                <a:rPr lang="en-US" sz="1050" b="1" kern="100" spc="-20" dirty="0" smtClean="0">
                  <a:latin typeface="+mj-lt"/>
                </a:rPr>
                <a:t>&amp; Paula</a:t>
              </a:r>
            </a:p>
          </p:txBody>
        </p:sp>
        <p:sp>
          <p:nvSpPr>
            <p:cNvPr id="66" name="Donut 65"/>
            <p:cNvSpPr/>
            <p:nvPr/>
          </p:nvSpPr>
          <p:spPr bwMode="gray">
            <a:xfrm>
              <a:off x="10433407" y="2712798"/>
              <a:ext cx="1430820" cy="1430820"/>
            </a:xfrm>
            <a:prstGeom prst="donut">
              <a:avLst>
                <a:gd name="adj" fmla="val 1551"/>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kern="100" spc="-20" dirty="0" smtClean="0">
                <a:solidFill>
                  <a:schemeClr val="tx1"/>
                </a:solidFill>
                <a:latin typeface="+mj-lt"/>
              </a:endParaRPr>
            </a:p>
          </p:txBody>
        </p:sp>
      </p:grpSp>
      <p:pic>
        <p:nvPicPr>
          <p:cNvPr id="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50468" y="4883950"/>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p:cNvSpPr/>
          <p:nvPr/>
        </p:nvSpPr>
        <p:spPr bwMode="gray">
          <a:xfrm>
            <a:off x="1424112" y="5732571"/>
            <a:ext cx="1465138" cy="535531"/>
          </a:xfrm>
          <a:prstGeom prst="rect">
            <a:avLst/>
          </a:prstGeom>
        </p:spPr>
        <p:txBody>
          <a:bodyPr wrap="square" anchor="ctr">
            <a:spAutoFit/>
          </a:bodyPr>
          <a:lstStyle/>
          <a:p>
            <a:pPr marL="0" lvl="2" algn="ctr">
              <a:lnSpc>
                <a:spcPct val="120000"/>
              </a:lnSpc>
              <a:spcBef>
                <a:spcPts val="600"/>
              </a:spcBef>
              <a:spcAft>
                <a:spcPts val="600"/>
              </a:spcAft>
              <a:buFont typeface="Calibri" panose="020F0502020204030204" pitchFamily="34" charset="0"/>
              <a:buChar char="​"/>
            </a:pPr>
            <a:r>
              <a:rPr lang="en-US" sz="800" dirty="0">
                <a:solidFill>
                  <a:schemeClr val="tx2"/>
                </a:solidFill>
                <a:latin typeface="+mj-lt"/>
              </a:rPr>
              <a:t>Thank you for generously donating </a:t>
            </a:r>
            <a:r>
              <a:rPr lang="en-US" sz="800" dirty="0" smtClean="0">
                <a:solidFill>
                  <a:schemeClr val="tx2"/>
                </a:solidFill>
                <a:latin typeface="+mj-lt"/>
              </a:rPr>
              <a:t>the slidedoc.com </a:t>
            </a:r>
            <a:r>
              <a:rPr lang="en-US" sz="800" dirty="0">
                <a:solidFill>
                  <a:schemeClr val="tx2"/>
                </a:solidFill>
                <a:latin typeface="+mj-lt"/>
              </a:rPr>
              <a:t>domain to this cause.</a:t>
            </a:r>
          </a:p>
        </p:txBody>
      </p:sp>
      <p:sp>
        <p:nvSpPr>
          <p:cNvPr id="73" name="Rectangle 72"/>
          <p:cNvSpPr/>
          <p:nvPr/>
        </p:nvSpPr>
        <p:spPr bwMode="gray">
          <a:xfrm>
            <a:off x="6515762" y="5732571"/>
            <a:ext cx="1765540" cy="535531"/>
          </a:xfrm>
          <a:prstGeom prst="rect">
            <a:avLst/>
          </a:prstGeom>
        </p:spPr>
        <p:txBody>
          <a:bodyPr wrap="square" anchor="ctr">
            <a:spAutoFit/>
          </a:bodyPr>
          <a:lstStyle/>
          <a:p>
            <a:pPr marL="0" lvl="2" algn="ctr">
              <a:lnSpc>
                <a:spcPct val="120000"/>
              </a:lnSpc>
              <a:spcBef>
                <a:spcPts val="600"/>
              </a:spcBef>
              <a:spcAft>
                <a:spcPts val="600"/>
              </a:spcAft>
              <a:buFont typeface="Calibri" panose="020F0502020204030204" pitchFamily="34" charset="0"/>
              <a:buChar char="​"/>
            </a:pPr>
            <a:r>
              <a:rPr lang="en-US" sz="800" dirty="0">
                <a:solidFill>
                  <a:schemeClr val="tx2"/>
                </a:solidFill>
                <a:latin typeface="+mj-lt"/>
              </a:rPr>
              <a:t>And it wouldn’t be a valuable book without a cute pic of my </a:t>
            </a:r>
            <a:r>
              <a:rPr lang="en-US" sz="800" dirty="0" smtClean="0">
                <a:solidFill>
                  <a:schemeClr val="tx2"/>
                </a:solidFill>
                <a:latin typeface="+mj-lt"/>
              </a:rPr>
              <a:t>granddogs </a:t>
            </a:r>
            <a:r>
              <a:rPr lang="en-US" sz="800" dirty="0">
                <a:solidFill>
                  <a:schemeClr val="tx2"/>
                </a:solidFill>
                <a:latin typeface="+mj-lt"/>
              </a:rPr>
              <a:t>Bear and Necessity.</a:t>
            </a:r>
          </a:p>
        </p:txBody>
      </p:sp>
      <p:cxnSp>
        <p:nvCxnSpPr>
          <p:cNvPr id="74" name="Straight Connector 73"/>
          <p:cNvCxnSpPr/>
          <p:nvPr/>
        </p:nvCxnSpPr>
        <p:spPr bwMode="gray">
          <a:xfrm>
            <a:off x="4572000" y="1822150"/>
            <a:ext cx="0" cy="1625108"/>
          </a:xfrm>
          <a:prstGeom prst="line">
            <a:avLst/>
          </a:prstGeom>
          <a:ln w="19050">
            <a:gradFill>
              <a:gsLst>
                <a:gs pos="0">
                  <a:schemeClr val="accent3">
                    <a:lumMod val="75000"/>
                    <a:alpha val="75000"/>
                  </a:schemeClr>
                </a:gs>
                <a:gs pos="100000">
                  <a:schemeClr val="accent3">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gray">
          <a:xfrm flipH="1">
            <a:off x="4572000" y="2422525"/>
            <a:ext cx="1257301" cy="1005681"/>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gray">
          <a:xfrm>
            <a:off x="3513592" y="2579763"/>
            <a:ext cx="1038223" cy="828260"/>
          </a:xfrm>
          <a:prstGeom prst="line">
            <a:avLst/>
          </a:prstGeom>
          <a:ln w="19050">
            <a:gradFill>
              <a:gsLst>
                <a:gs pos="0">
                  <a:schemeClr val="accent5">
                    <a:lumMod val="75000"/>
                    <a:alpha val="75000"/>
                  </a:schemeClr>
                </a:gs>
                <a:gs pos="100000">
                  <a:schemeClr val="accent5">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flipV="1">
            <a:off x="2495549" y="3428207"/>
            <a:ext cx="2066925" cy="1653381"/>
          </a:xfrm>
          <a:prstGeom prst="line">
            <a:avLst/>
          </a:prstGeom>
          <a:ln w="19050">
            <a:gradFill>
              <a:gsLst>
                <a:gs pos="0">
                  <a:srgbClr val="1186C8"/>
                </a:gs>
                <a:gs pos="100000">
                  <a:srgbClr val="1186C8">
                    <a:alpha val="0"/>
                  </a:srgb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gray">
          <a:xfrm flipV="1">
            <a:off x="2996274" y="3417096"/>
            <a:ext cx="1565156" cy="355598"/>
          </a:xfrm>
          <a:prstGeom prst="line">
            <a:avLst/>
          </a:prstGeom>
          <a:ln w="19050">
            <a:gradFill>
              <a:gsLst>
                <a:gs pos="0">
                  <a:schemeClr val="accent4">
                    <a:lumMod val="75000"/>
                    <a:alpha val="75000"/>
                  </a:schemeClr>
                </a:gs>
                <a:gs pos="100000">
                  <a:schemeClr val="accent4">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gray">
          <a:xfrm flipH="1" flipV="1">
            <a:off x="4569619" y="3428209"/>
            <a:ext cx="1458019" cy="331788"/>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gray">
          <a:xfrm flipH="1" flipV="1">
            <a:off x="4602953" y="3454397"/>
            <a:ext cx="641649" cy="1341466"/>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gray">
          <a:xfrm flipV="1">
            <a:off x="3870916" y="3430590"/>
            <a:ext cx="701084" cy="1450979"/>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gray">
          <a:xfrm flipH="1" flipV="1">
            <a:off x="4574381" y="3428207"/>
            <a:ext cx="2066925" cy="1653381"/>
          </a:xfrm>
          <a:prstGeom prst="line">
            <a:avLst/>
          </a:prstGeom>
          <a:ln w="19050">
            <a:gradFill>
              <a:gsLst>
                <a:gs pos="0">
                  <a:schemeClr val="tx1">
                    <a:lumMod val="75000"/>
                    <a:lumOff val="25000"/>
                    <a:alpha val="75000"/>
                  </a:schemeClr>
                </a:gs>
                <a:gs pos="100000">
                  <a:schemeClr val="tx1">
                    <a:lumMod val="75000"/>
                    <a:lumOff val="2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pic>
        <p:nvPicPr>
          <p:cNvPr id="71" name="Picture 2" descr="C:\Users\Dan\Desktop\dogs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24828" y="4868354"/>
            <a:ext cx="813816" cy="813816"/>
          </a:xfrm>
          <a:prstGeom prst="ellipse">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72" name="Picture 3" descr="C:\Users\Dan\Desktop\dogs_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515762" y="4883950"/>
            <a:ext cx="813816" cy="813816"/>
          </a:xfrm>
          <a:prstGeom prst="ellipse">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1" name="Oval 10"/>
          <p:cNvSpPr/>
          <p:nvPr/>
        </p:nvSpPr>
        <p:spPr bwMode="gray">
          <a:xfrm>
            <a:off x="3930347" y="2786557"/>
            <a:ext cx="1283301" cy="128330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nvGrpSpPr>
          <p:cNvPr id="67" name="Group 66"/>
          <p:cNvGrpSpPr/>
          <p:nvPr/>
        </p:nvGrpSpPr>
        <p:grpSpPr bwMode="gray">
          <a:xfrm>
            <a:off x="3352796" y="2209007"/>
            <a:ext cx="2438404" cy="2438398"/>
            <a:chOff x="3352796" y="2209007"/>
            <a:chExt cx="2438404" cy="2438398"/>
          </a:xfrm>
        </p:grpSpPr>
        <p:sp>
          <p:nvSpPr>
            <p:cNvPr id="12" name="Donut 11"/>
            <p:cNvSpPr/>
            <p:nvPr/>
          </p:nvSpPr>
          <p:spPr bwMode="gray">
            <a:xfrm>
              <a:off x="3697481" y="2553691"/>
              <a:ext cx="1749034" cy="1749034"/>
            </a:xfrm>
            <a:prstGeom prst="donut">
              <a:avLst>
                <a:gd name="adj" fmla="val 4650"/>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p:txBody>
        </p:sp>
        <p:sp>
          <p:nvSpPr>
            <p:cNvPr id="25" name="Donut 24"/>
            <p:cNvSpPr/>
            <p:nvPr/>
          </p:nvSpPr>
          <p:spPr bwMode="gray">
            <a:xfrm>
              <a:off x="3505200" y="2361410"/>
              <a:ext cx="2133600" cy="2133596"/>
            </a:xfrm>
            <a:prstGeom prst="donut">
              <a:avLst>
                <a:gd name="adj" fmla="val 2565"/>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p:txBody>
        </p:sp>
        <p:sp>
          <p:nvSpPr>
            <p:cNvPr id="26" name="Donut 25"/>
            <p:cNvSpPr/>
            <p:nvPr/>
          </p:nvSpPr>
          <p:spPr bwMode="gray">
            <a:xfrm>
              <a:off x="3352796" y="2209007"/>
              <a:ext cx="2438404" cy="2438398"/>
            </a:xfrm>
            <a:prstGeom prst="donut">
              <a:avLst>
                <a:gd name="adj" fmla="val 1375"/>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p:txBody>
        </p:sp>
        <p:sp>
          <p:nvSpPr>
            <p:cNvPr id="18" name="Rectangle 17"/>
            <p:cNvSpPr/>
            <p:nvPr/>
          </p:nvSpPr>
          <p:spPr bwMode="gray">
            <a:xfrm>
              <a:off x="4013193" y="3043486"/>
              <a:ext cx="1117614" cy="769441"/>
            </a:xfrm>
            <a:prstGeom prst="rect">
              <a:avLst/>
            </a:prstGeom>
          </p:spPr>
          <p:txBody>
            <a:bodyPr wrap="none" anchor="ctr">
              <a:spAutoFit/>
            </a:bodyPr>
            <a:lstStyle/>
            <a:p>
              <a:pPr marL="0" lvl="1" algn="ctr"/>
              <a:r>
                <a:rPr lang="en-US" sz="2200" kern="100" spc="-20" dirty="0">
                  <a:solidFill>
                    <a:schemeClr val="bg1"/>
                  </a:solidFill>
                  <a:latin typeface="+mj-lt"/>
                </a:rPr>
                <a:t>Special</a:t>
              </a:r>
              <a:br>
                <a:rPr lang="en-US" sz="2200" kern="100" spc="-20" dirty="0">
                  <a:solidFill>
                    <a:schemeClr val="bg1"/>
                  </a:solidFill>
                  <a:latin typeface="+mj-lt"/>
                </a:rPr>
              </a:br>
              <a:r>
                <a:rPr lang="en-US" sz="2200" kern="100" spc="-20" dirty="0" smtClean="0">
                  <a:solidFill>
                    <a:schemeClr val="bg1"/>
                  </a:solidFill>
                  <a:latin typeface="+mj-lt"/>
                </a:rPr>
                <a:t>Thanks</a:t>
              </a:r>
              <a:endParaRPr lang="en-US" sz="2200" kern="100" spc="-20" dirty="0">
                <a:solidFill>
                  <a:schemeClr val="bg1"/>
                </a:solidFill>
                <a:latin typeface="+mj-lt"/>
              </a:endParaRPr>
            </a:p>
          </p:txBody>
        </p:sp>
      </p:grpSp>
    </p:spTree>
    <p:extLst>
      <p:ext uri="{BB962C8B-B14F-4D97-AF65-F5344CB8AC3E}">
        <p14:creationId xmlns:p14="http://schemas.microsoft.com/office/powerpoint/2010/main" val="33381219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973" y="218660"/>
            <a:ext cx="4825486" cy="6569765"/>
          </a:xfrm>
          <a:prstGeom prst="rect">
            <a:avLst/>
          </a:prstGeom>
        </p:spPr>
      </p:pic>
      <p:sp>
        <p:nvSpPr>
          <p:cNvPr id="24" name="Content Placeholder 23"/>
          <p:cNvSpPr>
            <a:spLocks noGrp="1"/>
          </p:cNvSpPr>
          <p:nvPr>
            <p:ph idx="12"/>
          </p:nvPr>
        </p:nvSpPr>
        <p:spPr/>
        <p:txBody>
          <a:bodyPr/>
          <a:lstStyle/>
          <a:p>
            <a:r>
              <a:rPr lang="en-US" dirty="0" smtClean="0">
                <a:solidFill>
                  <a:schemeClr val="accent3"/>
                </a:solidFill>
              </a:rPr>
              <a:t>About the author:</a:t>
            </a:r>
          </a:p>
          <a:p>
            <a:r>
              <a:rPr lang="en-US" sz="1200" dirty="0" smtClean="0"/>
              <a:t>Nancy Duarte is a communication expert. Her firm, Duarte, Inc., is the global leader behind some of the most influential visual messages in business and culture. </a:t>
            </a:r>
          </a:p>
          <a:p>
            <a:r>
              <a:rPr lang="en-US" sz="1200" dirty="0" smtClean="0"/>
              <a:t>She is the author of three award-winning books. </a:t>
            </a:r>
            <a:r>
              <a:rPr lang="en-US" sz="1200" dirty="0" smtClean="0">
                <a:solidFill>
                  <a:schemeClr val="accent3"/>
                </a:solidFill>
              </a:rPr>
              <a:t>Resonate: Present Visual Stories That Transform Audiences, </a:t>
            </a:r>
            <a:r>
              <a:rPr lang="en-US" sz="1200" dirty="0" smtClean="0"/>
              <a:t>identifies the hidden story structures inherent in great communication, and it spent more than 300 days on Amazon’s top 100 business book bestsellers list. </a:t>
            </a:r>
            <a:r>
              <a:rPr lang="en-US" sz="1200" dirty="0" smtClean="0">
                <a:solidFill>
                  <a:schemeClr val="accent3"/>
                </a:solidFill>
              </a:rPr>
              <a:t>Slide:ology: The Art and Science of Creating Great Presentations </a:t>
            </a:r>
            <a:r>
              <a:rPr lang="en-US" sz="1200" dirty="0" smtClean="0"/>
              <a:t>teaches readers to think visually and has been translated into eight languages. Plus, the </a:t>
            </a:r>
            <a:r>
              <a:rPr lang="en-US" sz="1200" dirty="0" smtClean="0">
                <a:solidFill>
                  <a:schemeClr val="accent3"/>
                </a:solidFill>
              </a:rPr>
              <a:t>HBR Guide to Persuasive Presentations</a:t>
            </a:r>
            <a:r>
              <a:rPr lang="en-US" sz="1200" dirty="0" smtClean="0"/>
              <a:t>, a field guide with quick ways to up your presentation game and more effectively present data-rich information.</a:t>
            </a:r>
            <a:endParaRPr lang="en-US" sz="1200" dirty="0"/>
          </a:p>
        </p:txBody>
      </p:sp>
    </p:spTree>
    <p:extLst>
      <p:ext uri="{BB962C8B-B14F-4D97-AF65-F5344CB8AC3E}">
        <p14:creationId xmlns:p14="http://schemas.microsoft.com/office/powerpoint/2010/main" val="2232173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Documents are dense</a:t>
            </a:r>
            <a:endParaRPr lang="en-US" dirty="0"/>
          </a:p>
        </p:txBody>
      </p:sp>
      <p:sp>
        <p:nvSpPr>
          <p:cNvPr id="7" name="Content Placeholder 6"/>
          <p:cNvSpPr>
            <a:spLocks noGrp="1"/>
          </p:cNvSpPr>
          <p:nvPr>
            <p:ph idx="1"/>
          </p:nvPr>
        </p:nvSpPr>
        <p:spPr>
          <a:xfrm>
            <a:off x="457732" y="3709035"/>
            <a:ext cx="2640628" cy="2690176"/>
          </a:xfrm>
        </p:spPr>
        <p:txBody>
          <a:bodyPr/>
          <a:lstStyle/>
          <a:p>
            <a:r>
              <a:rPr lang="en-US" dirty="0" smtClean="0"/>
              <a:t>The best way to build consensus during a meeting is to distribute the information beforehand to give people time to review and absorb it. But what is the best way to distribute that information?</a:t>
            </a:r>
            <a:endParaRPr lang="en-US" dirty="0"/>
          </a:p>
        </p:txBody>
      </p:sp>
      <p:sp>
        <p:nvSpPr>
          <p:cNvPr id="9" name="Content Placeholder 8"/>
          <p:cNvSpPr>
            <a:spLocks noGrp="1"/>
          </p:cNvSpPr>
          <p:nvPr>
            <p:ph idx="11"/>
          </p:nvPr>
        </p:nvSpPr>
        <p:spPr>
          <a:xfrm>
            <a:off x="3256668" y="3709035"/>
            <a:ext cx="2640628" cy="2690176"/>
          </a:xfrm>
        </p:spPr>
        <p:txBody>
          <a:bodyPr/>
          <a:lstStyle/>
          <a:p>
            <a:pPr lvl="2"/>
            <a:r>
              <a:rPr lang="en-US" dirty="0" smtClean="0"/>
              <a:t>If you use a document format, you can </a:t>
            </a:r>
            <a:br>
              <a:rPr lang="en-US" dirty="0" smtClean="0"/>
            </a:br>
            <a:r>
              <a:rPr lang="en-US" dirty="0" smtClean="0"/>
              <a:t>add more detail while still allowing people to consume information at their own pace. However, the dense nature of documents can raise some issues. Very few people look at a page full of business prose and think, “This looks like great reading. I can’t wait to dive in!”</a:t>
            </a:r>
          </a:p>
          <a:p>
            <a:pPr lvl="2"/>
            <a:r>
              <a:rPr lang="en-US" dirty="0" smtClean="0"/>
              <a:t>Also, documents can be difficult to reference during a discussion. Has anyone ever asked you to find the third sentence in the second to last paragraph</a:t>
            </a:r>
            <a:endParaRPr lang="en-US" dirty="0"/>
          </a:p>
        </p:txBody>
      </p:sp>
      <p:sp>
        <p:nvSpPr>
          <p:cNvPr id="10" name="Content Placeholder 9"/>
          <p:cNvSpPr>
            <a:spLocks noGrp="1"/>
          </p:cNvSpPr>
          <p:nvPr>
            <p:ph idx="12"/>
          </p:nvPr>
        </p:nvSpPr>
        <p:spPr>
          <a:xfrm>
            <a:off x="6043787" y="3709035"/>
            <a:ext cx="2640628" cy="2690176"/>
          </a:xfrm>
        </p:spPr>
        <p:txBody>
          <a:bodyPr/>
          <a:lstStyle/>
          <a:p>
            <a:pPr lvl="2"/>
            <a:r>
              <a:rPr lang="en-US" dirty="0"/>
              <a:t>in section four? If so, how long did it take to find it? </a:t>
            </a:r>
          </a:p>
          <a:p>
            <a:pPr lvl="2"/>
            <a:r>
              <a:rPr lang="en-US" dirty="0" smtClean="0"/>
              <a:t>When you refer to a document, you lose valuable time just trying to get everyone </a:t>
            </a:r>
            <a:br>
              <a:rPr lang="en-US" dirty="0" smtClean="0"/>
            </a:br>
            <a:r>
              <a:rPr lang="en-US" dirty="0" smtClean="0"/>
              <a:t>to the same place</a:t>
            </a:r>
            <a:r>
              <a:rPr lang="en-US" dirty="0" smtClean="0">
                <a:latin typeface="Arial"/>
                <a:cs typeface="Arial"/>
              </a:rPr>
              <a:t>—</a:t>
            </a:r>
            <a:r>
              <a:rPr lang="en-US" dirty="0" smtClean="0"/>
              <a:t>never mind your actual point.</a:t>
            </a:r>
          </a:p>
          <a:p>
            <a:pPr lvl="2"/>
            <a:r>
              <a:rPr lang="en-US" dirty="0" smtClean="0"/>
              <a:t>Finally, many people process information faster and understand it better if it’s presented visually. By handing out pages full of paragraphs, you’re putting up barriers on the road to understanding</a:t>
            </a:r>
            <a:r>
              <a:rPr lang="en-US" dirty="0" smtClean="0">
                <a:cs typeface="Arial"/>
              </a:rPr>
              <a:t>—</a:t>
            </a:r>
            <a:br>
              <a:rPr lang="en-US" dirty="0" smtClean="0">
                <a:cs typeface="Arial"/>
              </a:rPr>
            </a:br>
            <a:r>
              <a:rPr lang="en-US" dirty="0" smtClean="0"/>
              <a:t>not the best way to start a meeting.</a:t>
            </a:r>
          </a:p>
        </p:txBody>
      </p:sp>
    </p:spTree>
    <p:extLst>
      <p:ext uri="{BB962C8B-B14F-4D97-AF65-F5344CB8AC3E}">
        <p14:creationId xmlns:p14="http://schemas.microsoft.com/office/powerpoint/2010/main" val="4177956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Spectrum of use </a:t>
            </a:r>
            <a:endParaRPr lang="en-US" dirty="0"/>
          </a:p>
        </p:txBody>
      </p:sp>
      <p:sp>
        <p:nvSpPr>
          <p:cNvPr id="3" name="Content Placeholder 2"/>
          <p:cNvSpPr>
            <a:spLocks noGrp="1"/>
          </p:cNvSpPr>
          <p:nvPr>
            <p:ph idx="1"/>
          </p:nvPr>
        </p:nvSpPr>
        <p:spPr>
          <a:xfrm>
            <a:off x="457732" y="2611755"/>
            <a:ext cx="4037143" cy="3787455"/>
          </a:xfrm>
          <a:ln>
            <a:noFill/>
          </a:ln>
        </p:spPr>
        <p:txBody>
          <a:bodyPr/>
          <a:lstStyle/>
          <a:p>
            <a:pPr lvl="1" algn="ctr"/>
            <a:r>
              <a:rPr lang="en-US" dirty="0" smtClean="0"/>
              <a:t>Document</a:t>
            </a:r>
          </a:p>
          <a:p>
            <a:pPr lvl="2"/>
            <a:r>
              <a:rPr lang="en-US" dirty="0" smtClean="0"/>
              <a:t>Every department has long and dense, but necessary, documentation in the form of memos, reports, manuals, and briefs. These artifacts are useful for holding a lot of information</a:t>
            </a:r>
            <a:br>
              <a:rPr lang="en-US" dirty="0" smtClean="0"/>
            </a:br>
            <a:r>
              <a:rPr lang="en-US" dirty="0" smtClean="0"/>
              <a:t>in a single container.</a:t>
            </a:r>
          </a:p>
        </p:txBody>
      </p:sp>
      <p:sp>
        <p:nvSpPr>
          <p:cNvPr id="50" name="Content Placeholder 49"/>
          <p:cNvSpPr>
            <a:spLocks noGrp="1"/>
          </p:cNvSpPr>
          <p:nvPr>
            <p:ph idx="12"/>
          </p:nvPr>
        </p:nvSpPr>
        <p:spPr>
          <a:xfrm>
            <a:off x="4647276" y="2611755"/>
            <a:ext cx="4037143" cy="3787455"/>
          </a:xfrm>
        </p:spPr>
        <p:txBody>
          <a:bodyPr/>
          <a:lstStyle/>
          <a:p>
            <a:pPr lvl="1" algn="ctr"/>
            <a:r>
              <a:rPr lang="en-US" dirty="0" smtClean="0"/>
              <a:t>Presentation</a:t>
            </a:r>
          </a:p>
          <a:p>
            <a:pPr lvl="2"/>
            <a:r>
              <a:rPr lang="en-US" dirty="0" smtClean="0"/>
              <a:t>Every department also has presentations it uses when people need to combine the power of the spoken word and compelling images to persuade an audience.</a:t>
            </a:r>
            <a:endParaRPr lang="en-US" dirty="0"/>
          </a:p>
        </p:txBody>
      </p:sp>
      <p:pic>
        <p:nvPicPr>
          <p:cNvPr id="74"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3394" y="896470"/>
            <a:ext cx="7517212" cy="1441978"/>
          </a:xfrm>
          <a:prstGeom prst="rect">
            <a:avLst/>
          </a:prstGeom>
          <a:noFill/>
          <a:extLst>
            <a:ext uri="{909E8E84-426E-40DD-AFC4-6F175D3DCCD1}">
              <a14:hiddenFill xmlns:a14="http://schemas.microsoft.com/office/drawing/2010/main">
                <a:solidFill>
                  <a:srgbClr val="FFFFFF"/>
                </a:solidFill>
              </a14:hiddenFill>
            </a:ext>
          </a:extLst>
        </p:spPr>
      </p:pic>
      <p:sp>
        <p:nvSpPr>
          <p:cNvPr id="81" name="Chevron 80"/>
          <p:cNvSpPr/>
          <p:nvPr/>
        </p:nvSpPr>
        <p:spPr>
          <a:xfrm>
            <a:off x="7506798" y="1139943"/>
            <a:ext cx="485104" cy="967292"/>
          </a:xfrm>
          <a:prstGeom prst="chevron">
            <a:avLst>
              <a:gd name="adj" fmla="val 85070"/>
            </a:avLst>
          </a:prstGeom>
          <a:solidFill>
            <a:srgbClr val="86AA00">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82" name="Chevron 81"/>
          <p:cNvSpPr/>
          <p:nvPr/>
        </p:nvSpPr>
        <p:spPr>
          <a:xfrm flipH="1">
            <a:off x="921867" y="1143851"/>
            <a:ext cx="485104" cy="967292"/>
          </a:xfrm>
          <a:prstGeom prst="chevron">
            <a:avLst>
              <a:gd name="adj" fmla="val 85070"/>
            </a:avLst>
          </a:prstGeom>
          <a:solidFill>
            <a:srgbClr val="2E9FDF">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pic>
        <p:nvPicPr>
          <p:cNvPr id="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38" y="1274777"/>
            <a:ext cx="503329" cy="69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Freeform 6"/>
          <p:cNvSpPr>
            <a:spLocks noEditPoints="1"/>
          </p:cNvSpPr>
          <p:nvPr/>
        </p:nvSpPr>
        <p:spPr bwMode="gray">
          <a:xfrm>
            <a:off x="6460406" y="1372095"/>
            <a:ext cx="713232" cy="548640"/>
          </a:xfrm>
          <a:custGeom>
            <a:avLst/>
            <a:gdLst>
              <a:gd name="T0" fmla="*/ 808 w 824"/>
              <a:gd name="T1" fmla="*/ 0 h 620"/>
              <a:gd name="T2" fmla="*/ 16 w 824"/>
              <a:gd name="T3" fmla="*/ 0 h 620"/>
              <a:gd name="T4" fmla="*/ 0 w 824"/>
              <a:gd name="T5" fmla="*/ 16 h 620"/>
              <a:gd name="T6" fmla="*/ 0 w 824"/>
              <a:gd name="T7" fmla="*/ 604 h 620"/>
              <a:gd name="T8" fmla="*/ 16 w 824"/>
              <a:gd name="T9" fmla="*/ 620 h 620"/>
              <a:gd name="T10" fmla="*/ 808 w 824"/>
              <a:gd name="T11" fmla="*/ 620 h 620"/>
              <a:gd name="T12" fmla="*/ 824 w 824"/>
              <a:gd name="T13" fmla="*/ 604 h 620"/>
              <a:gd name="T14" fmla="*/ 824 w 824"/>
              <a:gd name="T15" fmla="*/ 16 h 620"/>
              <a:gd name="T16" fmla="*/ 808 w 824"/>
              <a:gd name="T17" fmla="*/ 0 h 620"/>
              <a:gd name="T18" fmla="*/ 647 w 824"/>
              <a:gd name="T19" fmla="*/ 78 h 620"/>
              <a:gd name="T20" fmla="*/ 749 w 824"/>
              <a:gd name="T21" fmla="*/ 180 h 620"/>
              <a:gd name="T22" fmla="*/ 647 w 824"/>
              <a:gd name="T23" fmla="*/ 283 h 620"/>
              <a:gd name="T24" fmla="*/ 544 w 824"/>
              <a:gd name="T25" fmla="*/ 180 h 620"/>
              <a:gd name="T26" fmla="*/ 647 w 824"/>
              <a:gd name="T27" fmla="*/ 78 h 620"/>
              <a:gd name="T28" fmla="*/ 33 w 824"/>
              <a:gd name="T29" fmla="*/ 580 h 620"/>
              <a:gd name="T30" fmla="*/ 191 w 824"/>
              <a:gd name="T31" fmla="*/ 442 h 620"/>
              <a:gd name="T32" fmla="*/ 258 w 824"/>
              <a:gd name="T33" fmla="*/ 442 h 620"/>
              <a:gd name="T34" fmla="*/ 342 w 824"/>
              <a:gd name="T35" fmla="*/ 516 h 620"/>
              <a:gd name="T36" fmla="*/ 503 w 824"/>
              <a:gd name="T37" fmla="*/ 353 h 620"/>
              <a:gd name="T38" fmla="*/ 566 w 824"/>
              <a:gd name="T39" fmla="*/ 352 h 620"/>
              <a:gd name="T40" fmla="*/ 795 w 824"/>
              <a:gd name="T41" fmla="*/ 580 h 620"/>
              <a:gd name="T42" fmla="*/ 33 w 824"/>
              <a:gd name="T43" fmla="*/ 58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647" y="78"/>
                </a:moveTo>
                <a:cubicBezTo>
                  <a:pt x="703" y="78"/>
                  <a:pt x="749" y="124"/>
                  <a:pt x="749" y="180"/>
                </a:cubicBezTo>
                <a:cubicBezTo>
                  <a:pt x="749" y="237"/>
                  <a:pt x="703" y="283"/>
                  <a:pt x="647" y="283"/>
                </a:cubicBezTo>
                <a:cubicBezTo>
                  <a:pt x="590" y="283"/>
                  <a:pt x="544" y="237"/>
                  <a:pt x="544" y="180"/>
                </a:cubicBezTo>
                <a:cubicBezTo>
                  <a:pt x="544" y="124"/>
                  <a:pt x="590" y="78"/>
                  <a:pt x="647" y="78"/>
                </a:cubicBezTo>
                <a:close/>
                <a:moveTo>
                  <a:pt x="33" y="580"/>
                </a:moveTo>
                <a:cubicBezTo>
                  <a:pt x="191" y="442"/>
                  <a:pt x="191" y="442"/>
                  <a:pt x="191" y="442"/>
                </a:cubicBezTo>
                <a:cubicBezTo>
                  <a:pt x="209" y="425"/>
                  <a:pt x="240" y="426"/>
                  <a:pt x="258" y="442"/>
                </a:cubicBezTo>
                <a:cubicBezTo>
                  <a:pt x="342" y="516"/>
                  <a:pt x="342" y="516"/>
                  <a:pt x="342" y="516"/>
                </a:cubicBezTo>
                <a:cubicBezTo>
                  <a:pt x="503" y="353"/>
                  <a:pt x="503" y="353"/>
                  <a:pt x="503" y="353"/>
                </a:cubicBezTo>
                <a:cubicBezTo>
                  <a:pt x="520" y="335"/>
                  <a:pt x="549" y="335"/>
                  <a:pt x="566" y="352"/>
                </a:cubicBezTo>
                <a:cubicBezTo>
                  <a:pt x="795" y="580"/>
                  <a:pt x="795" y="580"/>
                  <a:pt x="795" y="580"/>
                </a:cubicBezTo>
                <a:lnTo>
                  <a:pt x="33" y="5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92" name="Right Bracket 91"/>
          <p:cNvSpPr/>
          <p:nvPr/>
        </p:nvSpPr>
        <p:spPr>
          <a:xfrm rot="5400000">
            <a:off x="4411496" y="-187132"/>
            <a:ext cx="249295" cy="4707883"/>
          </a:xfrm>
          <a:prstGeom prst="righ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7" name="Table 96"/>
          <p:cNvGraphicFramePr>
            <a:graphicFrameLocks noGrp="1"/>
          </p:cNvGraphicFramePr>
          <p:nvPr>
            <p:extLst>
              <p:ext uri="{D42A27DB-BD31-4B8C-83A1-F6EECF244321}">
                <p14:modId xmlns:p14="http://schemas.microsoft.com/office/powerpoint/2010/main" val="4092736316"/>
              </p:ext>
            </p:extLst>
          </p:nvPr>
        </p:nvGraphicFramePr>
        <p:xfrm>
          <a:off x="465366" y="4351717"/>
          <a:ext cx="8229600" cy="2047494"/>
        </p:xfrm>
        <a:graphic>
          <a:graphicData uri="http://schemas.openxmlformats.org/drawingml/2006/table">
            <a:tbl>
              <a:tblPr firstRow="1" bandRow="1">
                <a:tableStyleId>{5C22544A-7EE6-4342-B048-85BDC9FD1C3A}</a:tableStyleId>
              </a:tblPr>
              <a:tblGrid>
                <a:gridCol w="2639784"/>
                <a:gridCol w="2952750"/>
                <a:gridCol w="2637066"/>
              </a:tblGrid>
              <a:tr h="123446">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smtClean="0">
                          <a:solidFill>
                            <a:schemeClr val="tx2"/>
                          </a:solidFill>
                          <a:latin typeface="+mj-lt"/>
                          <a:ea typeface="+mn-ea"/>
                          <a:cs typeface="+mn-cs"/>
                        </a:rPr>
                        <a:t>Characteristics of a Document</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smtClean="0">
                        <a:solidFill>
                          <a:schemeClr val="tx2"/>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smtClean="0">
                          <a:solidFill>
                            <a:schemeClr val="tx2"/>
                          </a:solidFill>
                          <a:latin typeface="+mj-lt"/>
                          <a:ea typeface="+mn-ea"/>
                          <a:cs typeface="+mn-cs"/>
                        </a:rPr>
                        <a:t>Characteristics of a Presentation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136715">
                <a:tc>
                  <a:txBody>
                    <a:bodyPr/>
                    <a:lstStyle/>
                    <a:p>
                      <a:pPr algn="ctr"/>
                      <a:r>
                        <a:rPr lang="en-US" sz="1100" kern="1200" dirty="0" smtClean="0">
                          <a:solidFill>
                            <a:schemeClr val="tx1">
                              <a:lumMod val="50000"/>
                              <a:lumOff val="50000"/>
                            </a:schemeClr>
                          </a:solidFill>
                          <a:latin typeface="+mj-lt"/>
                          <a:ea typeface="+mn-ea"/>
                          <a:cs typeface="+mn-cs"/>
                        </a:rPr>
                        <a:t>Exhaustive</a:t>
                      </a: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60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Cinematic story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Topical structure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Dramatic structure</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Informative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Transformative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Analytical process</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Creative process</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Visually dense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Visually sparse</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Intended</a:t>
                      </a:r>
                      <a:r>
                        <a:rPr lang="en-US" sz="1100" kern="1200" baseline="0" dirty="0" smtClean="0">
                          <a:solidFill>
                            <a:schemeClr val="tx1">
                              <a:lumMod val="50000"/>
                              <a:lumOff val="50000"/>
                            </a:schemeClr>
                          </a:solidFill>
                          <a:latin typeface="+mj-lt"/>
                          <a:ea typeface="+mn-ea"/>
                          <a:cs typeface="+mn-cs"/>
                        </a:rPr>
                        <a:t> to be r</a:t>
                      </a:r>
                      <a:r>
                        <a:rPr lang="en-US" sz="1100" kern="1200" dirty="0" smtClean="0">
                          <a:solidFill>
                            <a:schemeClr val="tx1">
                              <a:lumMod val="50000"/>
                              <a:lumOff val="50000"/>
                            </a:schemeClr>
                          </a:solidFill>
                          <a:latin typeface="+mj-lt"/>
                          <a:ea typeface="+mn-ea"/>
                          <a:cs typeface="+mn-cs"/>
                        </a:rPr>
                        <a:t>ead</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Intended to be heard</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Self-guided</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Presenter-guided</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bl>
          </a:graphicData>
        </a:graphic>
      </p:graphicFrame>
    </p:spTree>
    <p:extLst>
      <p:ext uri="{BB962C8B-B14F-4D97-AF65-F5344CB8AC3E}">
        <p14:creationId xmlns:p14="http://schemas.microsoft.com/office/powerpoint/2010/main" val="567774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Slidedocs fill the gap</a:t>
            </a:r>
            <a:endParaRPr lang="en-US" dirty="0"/>
          </a:p>
        </p:txBody>
      </p:sp>
      <p:sp>
        <p:nvSpPr>
          <p:cNvPr id="53" name="Content Placeholder 52"/>
          <p:cNvSpPr>
            <a:spLocks noGrp="1"/>
          </p:cNvSpPr>
          <p:nvPr>
            <p:ph idx="11"/>
          </p:nvPr>
        </p:nvSpPr>
        <p:spPr>
          <a:xfrm>
            <a:off x="3256668" y="2611755"/>
            <a:ext cx="2640628" cy="3787457"/>
          </a:xfrm>
        </p:spPr>
        <p:txBody>
          <a:bodyPr/>
          <a:lstStyle/>
          <a:p>
            <a:pPr lvl="1" algn="ctr"/>
            <a:r>
              <a:rPr lang="en-US" dirty="0" smtClean="0"/>
              <a:t>Slidedoc</a:t>
            </a:r>
          </a:p>
          <a:p>
            <a:pPr lvl="2"/>
            <a:r>
              <a:rPr lang="en-US" dirty="0" smtClean="0"/>
              <a:t>Neither dense documents nor sparse slides contain the right balance of detail and scanability to be used as a pre-read or handout. Slidedocs combine the strengths of documents and presentations while minimizing their weaknesses.</a:t>
            </a:r>
            <a:endParaRPr lang="en-US" dirty="0"/>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3394" y="896470"/>
            <a:ext cx="7517212" cy="1441978"/>
          </a:xfrm>
          <a:prstGeom prst="rect">
            <a:avLst/>
          </a:prstGeom>
          <a:noFill/>
          <a:extLst>
            <a:ext uri="{909E8E84-426E-40DD-AFC4-6F175D3DCCD1}">
              <a14:hiddenFill xmlns:a14="http://schemas.microsoft.com/office/drawing/2010/main">
                <a:solidFill>
                  <a:srgbClr val="FFFFFF"/>
                </a:solidFill>
              </a14:hiddenFill>
            </a:ext>
          </a:extLst>
        </p:spPr>
      </p:pic>
      <p:sp>
        <p:nvSpPr>
          <p:cNvPr id="37" name="Chevron 36"/>
          <p:cNvSpPr/>
          <p:nvPr/>
        </p:nvSpPr>
        <p:spPr>
          <a:xfrm>
            <a:off x="7506798" y="1139943"/>
            <a:ext cx="485104" cy="967292"/>
          </a:xfrm>
          <a:prstGeom prst="chevron">
            <a:avLst>
              <a:gd name="adj" fmla="val 85070"/>
            </a:avLst>
          </a:prstGeom>
          <a:solidFill>
            <a:srgbClr val="86AA00">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38" name="Chevron 37"/>
          <p:cNvSpPr/>
          <p:nvPr/>
        </p:nvSpPr>
        <p:spPr>
          <a:xfrm flipH="1">
            <a:off x="921867" y="1143851"/>
            <a:ext cx="485104" cy="967292"/>
          </a:xfrm>
          <a:prstGeom prst="chevron">
            <a:avLst>
              <a:gd name="adj" fmla="val 85070"/>
            </a:avLst>
          </a:prstGeom>
          <a:solidFill>
            <a:srgbClr val="2E9FDF">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38" y="1274777"/>
            <a:ext cx="503329" cy="69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Freeform 6"/>
          <p:cNvSpPr>
            <a:spLocks noEditPoints="1"/>
          </p:cNvSpPr>
          <p:nvPr/>
        </p:nvSpPr>
        <p:spPr bwMode="gray">
          <a:xfrm>
            <a:off x="6460406" y="1372095"/>
            <a:ext cx="713232" cy="548640"/>
          </a:xfrm>
          <a:custGeom>
            <a:avLst/>
            <a:gdLst>
              <a:gd name="T0" fmla="*/ 808 w 824"/>
              <a:gd name="T1" fmla="*/ 0 h 620"/>
              <a:gd name="T2" fmla="*/ 16 w 824"/>
              <a:gd name="T3" fmla="*/ 0 h 620"/>
              <a:gd name="T4" fmla="*/ 0 w 824"/>
              <a:gd name="T5" fmla="*/ 16 h 620"/>
              <a:gd name="T6" fmla="*/ 0 w 824"/>
              <a:gd name="T7" fmla="*/ 604 h 620"/>
              <a:gd name="T8" fmla="*/ 16 w 824"/>
              <a:gd name="T9" fmla="*/ 620 h 620"/>
              <a:gd name="T10" fmla="*/ 808 w 824"/>
              <a:gd name="T11" fmla="*/ 620 h 620"/>
              <a:gd name="T12" fmla="*/ 824 w 824"/>
              <a:gd name="T13" fmla="*/ 604 h 620"/>
              <a:gd name="T14" fmla="*/ 824 w 824"/>
              <a:gd name="T15" fmla="*/ 16 h 620"/>
              <a:gd name="T16" fmla="*/ 808 w 824"/>
              <a:gd name="T17" fmla="*/ 0 h 620"/>
              <a:gd name="T18" fmla="*/ 647 w 824"/>
              <a:gd name="T19" fmla="*/ 78 h 620"/>
              <a:gd name="T20" fmla="*/ 749 w 824"/>
              <a:gd name="T21" fmla="*/ 180 h 620"/>
              <a:gd name="T22" fmla="*/ 647 w 824"/>
              <a:gd name="T23" fmla="*/ 283 h 620"/>
              <a:gd name="T24" fmla="*/ 544 w 824"/>
              <a:gd name="T25" fmla="*/ 180 h 620"/>
              <a:gd name="T26" fmla="*/ 647 w 824"/>
              <a:gd name="T27" fmla="*/ 78 h 620"/>
              <a:gd name="T28" fmla="*/ 33 w 824"/>
              <a:gd name="T29" fmla="*/ 580 h 620"/>
              <a:gd name="T30" fmla="*/ 191 w 824"/>
              <a:gd name="T31" fmla="*/ 442 h 620"/>
              <a:gd name="T32" fmla="*/ 258 w 824"/>
              <a:gd name="T33" fmla="*/ 442 h 620"/>
              <a:gd name="T34" fmla="*/ 342 w 824"/>
              <a:gd name="T35" fmla="*/ 516 h 620"/>
              <a:gd name="T36" fmla="*/ 503 w 824"/>
              <a:gd name="T37" fmla="*/ 353 h 620"/>
              <a:gd name="T38" fmla="*/ 566 w 824"/>
              <a:gd name="T39" fmla="*/ 352 h 620"/>
              <a:gd name="T40" fmla="*/ 795 w 824"/>
              <a:gd name="T41" fmla="*/ 580 h 620"/>
              <a:gd name="T42" fmla="*/ 33 w 824"/>
              <a:gd name="T43" fmla="*/ 58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647" y="78"/>
                </a:moveTo>
                <a:cubicBezTo>
                  <a:pt x="703" y="78"/>
                  <a:pt x="749" y="124"/>
                  <a:pt x="749" y="180"/>
                </a:cubicBezTo>
                <a:cubicBezTo>
                  <a:pt x="749" y="237"/>
                  <a:pt x="703" y="283"/>
                  <a:pt x="647" y="283"/>
                </a:cubicBezTo>
                <a:cubicBezTo>
                  <a:pt x="590" y="283"/>
                  <a:pt x="544" y="237"/>
                  <a:pt x="544" y="180"/>
                </a:cubicBezTo>
                <a:cubicBezTo>
                  <a:pt x="544" y="124"/>
                  <a:pt x="590" y="78"/>
                  <a:pt x="647" y="78"/>
                </a:cubicBezTo>
                <a:close/>
                <a:moveTo>
                  <a:pt x="33" y="580"/>
                </a:moveTo>
                <a:cubicBezTo>
                  <a:pt x="191" y="442"/>
                  <a:pt x="191" y="442"/>
                  <a:pt x="191" y="442"/>
                </a:cubicBezTo>
                <a:cubicBezTo>
                  <a:pt x="209" y="425"/>
                  <a:pt x="240" y="426"/>
                  <a:pt x="258" y="442"/>
                </a:cubicBezTo>
                <a:cubicBezTo>
                  <a:pt x="342" y="516"/>
                  <a:pt x="342" y="516"/>
                  <a:pt x="342" y="516"/>
                </a:cubicBezTo>
                <a:cubicBezTo>
                  <a:pt x="503" y="353"/>
                  <a:pt x="503" y="353"/>
                  <a:pt x="503" y="353"/>
                </a:cubicBezTo>
                <a:cubicBezTo>
                  <a:pt x="520" y="335"/>
                  <a:pt x="549" y="335"/>
                  <a:pt x="566" y="352"/>
                </a:cubicBezTo>
                <a:cubicBezTo>
                  <a:pt x="795" y="580"/>
                  <a:pt x="795" y="580"/>
                  <a:pt x="795" y="580"/>
                </a:cubicBezTo>
                <a:lnTo>
                  <a:pt x="33" y="5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42" name="Pentagon 41"/>
          <p:cNvSpPr/>
          <p:nvPr/>
        </p:nvSpPr>
        <p:spPr>
          <a:xfrm>
            <a:off x="4382800" y="1139986"/>
            <a:ext cx="1406373" cy="971549"/>
          </a:xfrm>
          <a:prstGeom prst="homePlate">
            <a:avLst>
              <a:gd name="adj" fmla="val 41778"/>
            </a:avLst>
          </a:prstGeom>
          <a:solidFill>
            <a:srgbClr val="E7B8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43" name="Pentagon 42"/>
          <p:cNvSpPr/>
          <p:nvPr/>
        </p:nvSpPr>
        <p:spPr>
          <a:xfrm rot="10800000">
            <a:off x="3139786" y="1139986"/>
            <a:ext cx="1406373" cy="971549"/>
          </a:xfrm>
          <a:prstGeom prst="homePlate">
            <a:avLst>
              <a:gd name="adj" fmla="val 41778"/>
            </a:avLst>
          </a:prstGeom>
          <a:solidFill>
            <a:srgbClr val="E7B8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grpSp>
        <p:nvGrpSpPr>
          <p:cNvPr id="44" name="Group 5"/>
          <p:cNvGrpSpPr>
            <a:grpSpLocks noChangeAspect="1"/>
          </p:cNvGrpSpPr>
          <p:nvPr/>
        </p:nvGrpSpPr>
        <p:grpSpPr bwMode="auto">
          <a:xfrm>
            <a:off x="4153873" y="1369493"/>
            <a:ext cx="739817" cy="556288"/>
            <a:chOff x="1905" y="1428"/>
            <a:chExt cx="1947" cy="1464"/>
          </a:xfrm>
          <a:solidFill>
            <a:sysClr val="window" lastClr="FFFFFF"/>
          </a:solidFill>
        </p:grpSpPr>
        <p:sp>
          <p:nvSpPr>
            <p:cNvPr id="45" name="Freeform 6"/>
            <p:cNvSpPr>
              <a:spLocks noEditPoints="1"/>
            </p:cNvSpPr>
            <p:nvPr/>
          </p:nvSpPr>
          <p:spPr bwMode="auto">
            <a:xfrm>
              <a:off x="1905" y="1428"/>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46" name="Freeform 7"/>
            <p:cNvSpPr>
              <a:spLocks/>
            </p:cNvSpPr>
            <p:nvPr/>
          </p:nvSpPr>
          <p:spPr bwMode="auto">
            <a:xfrm>
              <a:off x="3303" y="2245"/>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grpSp>
      <p:sp>
        <p:nvSpPr>
          <p:cNvPr id="28" name="Right Bracket 27"/>
          <p:cNvSpPr/>
          <p:nvPr/>
        </p:nvSpPr>
        <p:spPr>
          <a:xfrm rot="5400000">
            <a:off x="4411496" y="-187132"/>
            <a:ext cx="249295" cy="4707883"/>
          </a:xfrm>
          <a:prstGeom prst="righ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0" name="Straight Connector 49"/>
          <p:cNvCxnSpPr/>
          <p:nvPr/>
        </p:nvCxnSpPr>
        <p:spPr>
          <a:xfrm>
            <a:off x="4572000" y="2291458"/>
            <a:ext cx="0" cy="155250"/>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3842660742"/>
              </p:ext>
            </p:extLst>
          </p:nvPr>
        </p:nvGraphicFramePr>
        <p:xfrm>
          <a:off x="465366" y="4351717"/>
          <a:ext cx="8229600" cy="1788414"/>
        </p:xfrm>
        <a:graphic>
          <a:graphicData uri="http://schemas.openxmlformats.org/drawingml/2006/table">
            <a:tbl>
              <a:tblPr firstRow="1" bandRow="1">
                <a:tableStyleId>{5C22544A-7EE6-4342-B048-85BDC9FD1C3A}</a:tableStyleId>
              </a:tblPr>
              <a:tblGrid>
                <a:gridCol w="2639784"/>
                <a:gridCol w="2952750"/>
                <a:gridCol w="2637066"/>
              </a:tblGrid>
              <a:tr h="123446">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smtClean="0">
                        <a:solidFill>
                          <a:schemeClr val="tx2"/>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smtClean="0">
                          <a:solidFill>
                            <a:schemeClr val="tx2"/>
                          </a:solidFill>
                          <a:latin typeface="+mj-lt"/>
                          <a:ea typeface="+mn-ea"/>
                          <a:cs typeface="+mn-cs"/>
                        </a:rPr>
                        <a:t>Characteristics of a Slidedoc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smtClean="0">
                        <a:solidFill>
                          <a:schemeClr val="tx2"/>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136715">
                <a:tc>
                  <a:txBody>
                    <a:bodyPr/>
                    <a:lstStyle/>
                    <a:p>
                      <a:pPr algn="ct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ysDot"/>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600"/>
                        </a:spcAft>
                        <a:buClrTx/>
                        <a:buSzTx/>
                        <a:buFontTx/>
                        <a:buNone/>
                        <a:tabLst/>
                        <a:defRPr/>
                      </a:pPr>
                      <a:r>
                        <a:rPr lang="en-US" sz="1100" kern="1200" dirty="0" smtClean="0">
                          <a:solidFill>
                            <a:schemeClr val="tx1">
                              <a:lumMod val="50000"/>
                              <a:lumOff val="50000"/>
                            </a:schemeClr>
                          </a:solidFill>
                          <a:latin typeface="+mj-lt"/>
                          <a:ea typeface="+mn-ea"/>
                          <a:cs typeface="+mn-cs"/>
                        </a:rPr>
                        <a:t>Explanatory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Modular 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Educational</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Visual thinking process</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Tight visual-to-prose ratio</a:t>
                      </a:r>
                    </a:p>
                  </a:txBody>
                  <a:tcPr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Understood quickly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bl>
          </a:graphicData>
        </a:graphic>
      </p:graphicFrame>
    </p:spTree>
    <p:extLst>
      <p:ext uri="{BB962C8B-B14F-4D97-AF65-F5344CB8AC3E}">
        <p14:creationId xmlns:p14="http://schemas.microsoft.com/office/powerpoint/2010/main" val="475285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p:cNvSpPr>
            <a:spLocks noGrp="1"/>
          </p:cNvSpPr>
          <p:nvPr>
            <p:ph idx="12"/>
          </p:nvPr>
        </p:nvSpPr>
        <p:spPr/>
        <p:txBody>
          <a:bodyPr/>
          <a:lstStyle/>
          <a:p>
            <a:pPr lvl="1"/>
            <a:r>
              <a:rPr lang="en-US" altLang="en-US" dirty="0" smtClean="0"/>
              <a:t>Content Creation</a:t>
            </a:r>
          </a:p>
          <a:p>
            <a:pPr lvl="1"/>
            <a:r>
              <a:rPr lang="en-US" altLang="en-US" dirty="0" smtClean="0"/>
              <a:t>Case Study: Dense Slides Converted </a:t>
            </a:r>
          </a:p>
          <a:p>
            <a:pPr lvl="1"/>
            <a:r>
              <a:rPr lang="en-US" altLang="en-US" dirty="0" smtClean="0"/>
              <a:t>Architecture of </a:t>
            </a:r>
            <a:br>
              <a:rPr lang="en-US" altLang="en-US" dirty="0" smtClean="0"/>
            </a:br>
            <a:r>
              <a:rPr lang="en-US" altLang="en-US" dirty="0" smtClean="0"/>
              <a:t>a Slidedoc </a:t>
            </a:r>
          </a:p>
          <a:p>
            <a:pPr lvl="1"/>
            <a:r>
              <a:rPr lang="en-US" altLang="en-US" dirty="0" smtClean="0"/>
              <a:t>Data and Diagrams </a:t>
            </a:r>
            <a:br>
              <a:rPr lang="en-US" altLang="en-US" dirty="0" smtClean="0"/>
            </a:br>
            <a:r>
              <a:rPr lang="en-US" altLang="en-US" dirty="0" smtClean="0"/>
              <a:t>Clarify Content </a:t>
            </a:r>
          </a:p>
          <a:p>
            <a:pPr lvl="1"/>
            <a:r>
              <a:rPr lang="en-US" altLang="en-US" dirty="0" smtClean="0"/>
              <a:t>Case Study: </a:t>
            </a:r>
            <a:br>
              <a:rPr lang="en-US" altLang="en-US" dirty="0" smtClean="0"/>
            </a:br>
            <a:r>
              <a:rPr lang="en-US" altLang="en-US" dirty="0" smtClean="0"/>
              <a:t>SAP Top 10</a:t>
            </a:r>
            <a:endParaRPr lang="en-US" altLang="en-US" dirty="0"/>
          </a:p>
        </p:txBody>
      </p:sp>
      <p:sp>
        <p:nvSpPr>
          <p:cNvPr id="83" name="Content Placeholder 82"/>
          <p:cNvSpPr>
            <a:spLocks noGrp="1"/>
          </p:cNvSpPr>
          <p:nvPr>
            <p:ph idx="13"/>
          </p:nvPr>
        </p:nvSpPr>
        <p:spPr/>
        <p:txBody>
          <a:bodyPr/>
          <a:lstStyle/>
          <a:p>
            <a:pPr lvl="2"/>
            <a:r>
              <a:rPr lang="en-US" dirty="0" smtClean="0"/>
              <a:t>Visual Systems Unify</a:t>
            </a:r>
          </a:p>
          <a:p>
            <a:pPr lvl="2"/>
            <a:r>
              <a:rPr lang="en-US" dirty="0" smtClean="0"/>
              <a:t>Case Study: </a:t>
            </a:r>
            <a:br>
              <a:rPr lang="en-US" dirty="0" smtClean="0"/>
            </a:br>
            <a:r>
              <a:rPr lang="en-US" dirty="0" smtClean="0"/>
              <a:t>“Power of Story” </a:t>
            </a:r>
          </a:p>
          <a:p>
            <a:pPr lvl="2"/>
            <a:r>
              <a:rPr lang="en-US" dirty="0" smtClean="0"/>
              <a:t>Grids Add Structure </a:t>
            </a:r>
          </a:p>
          <a:p>
            <a:pPr lvl="2"/>
            <a:r>
              <a:rPr lang="en-US" dirty="0" smtClean="0"/>
              <a:t>Breathe With White Space </a:t>
            </a:r>
          </a:p>
          <a:p>
            <a:pPr lvl="2"/>
            <a:r>
              <a:rPr lang="en-US" dirty="0" smtClean="0"/>
              <a:t>Typesetting Amplifies What’s Important </a:t>
            </a:r>
            <a:endParaRPr lang="en-US" dirty="0"/>
          </a:p>
        </p:txBody>
      </p:sp>
      <p:sp>
        <p:nvSpPr>
          <p:cNvPr id="25" name="Content Placeholder 24"/>
          <p:cNvSpPr>
            <a:spLocks noGrp="1"/>
          </p:cNvSpPr>
          <p:nvPr>
            <p:ph idx="14"/>
          </p:nvPr>
        </p:nvSpPr>
        <p:spPr/>
        <p:txBody>
          <a:bodyPr/>
          <a:lstStyle/>
          <a:p>
            <a:pPr lvl="1"/>
            <a:r>
              <a:rPr lang="en-US" altLang="en-US" dirty="0" smtClean="0"/>
              <a:t>Printing and Projecting Slidedocs </a:t>
            </a:r>
          </a:p>
          <a:p>
            <a:pPr lvl="1"/>
            <a:r>
              <a:rPr lang="en-US" altLang="en-US" dirty="0" smtClean="0"/>
              <a:t>Distributing Slidedocs </a:t>
            </a:r>
          </a:p>
          <a:p>
            <a:pPr lvl="1"/>
            <a:r>
              <a:rPr lang="en-US" altLang="en-US" dirty="0" smtClean="0"/>
              <a:t>Case Study: </a:t>
            </a:r>
            <a:br>
              <a:rPr lang="en-US" altLang="en-US" dirty="0" smtClean="0"/>
            </a:br>
            <a:r>
              <a:rPr lang="en-US" altLang="en-US" dirty="0" smtClean="0"/>
              <a:t>From Cinematic to Slidedoc</a:t>
            </a:r>
          </a:p>
          <a:p>
            <a:pPr lvl="1"/>
            <a:r>
              <a:rPr lang="en-US" altLang="en-US" dirty="0" smtClean="0"/>
              <a:t>Spread Big Ideas With Slidedocs</a:t>
            </a:r>
            <a:endParaRPr lang="en-US" dirty="0"/>
          </a:p>
        </p:txBody>
      </p:sp>
      <p:sp>
        <p:nvSpPr>
          <p:cNvPr id="98" name="Title 97"/>
          <p:cNvSpPr>
            <a:spLocks noGrp="1"/>
          </p:cNvSpPr>
          <p:nvPr>
            <p:ph type="title"/>
          </p:nvPr>
        </p:nvSpPr>
        <p:spPr/>
        <p:txBody>
          <a:bodyPr/>
          <a:lstStyle/>
          <a:p>
            <a:r>
              <a:rPr lang="en-US" cap="none" dirty="0" smtClean="0"/>
              <a:t>TABLE OF CONTENTS </a:t>
            </a:r>
            <a:endParaRPr lang="en-US" cap="none" dirty="0"/>
          </a:p>
        </p:txBody>
      </p:sp>
      <p:sp>
        <p:nvSpPr>
          <p:cNvPr id="49" name="Content Placeholder 48"/>
          <p:cNvSpPr>
            <a:spLocks noGrp="1"/>
          </p:cNvSpPr>
          <p:nvPr>
            <p:ph idx="11"/>
          </p:nvPr>
        </p:nvSpPr>
        <p:spPr/>
        <p:txBody>
          <a:bodyPr/>
          <a:lstStyle/>
          <a:p>
            <a:pPr lvl="2"/>
            <a:r>
              <a:rPr lang="en-US" dirty="0" smtClean="0"/>
              <a:t>The Call for Conversations </a:t>
            </a:r>
          </a:p>
          <a:p>
            <a:pPr lvl="2"/>
            <a:r>
              <a:rPr lang="en-US" dirty="0" smtClean="0"/>
              <a:t>Reintroducing</a:t>
            </a:r>
            <a:br>
              <a:rPr lang="en-US" dirty="0" smtClean="0"/>
            </a:br>
            <a:r>
              <a:rPr lang="en-US" dirty="0" smtClean="0"/>
              <a:t>the Slidedoc </a:t>
            </a:r>
          </a:p>
          <a:p>
            <a:pPr lvl="2"/>
            <a:r>
              <a:rPr lang="en-US" dirty="0" smtClean="0"/>
              <a:t>Connecting With Your Audience </a:t>
            </a:r>
          </a:p>
          <a:p>
            <a:pPr lvl="2"/>
            <a:r>
              <a:rPr lang="en-US" dirty="0" smtClean="0"/>
              <a:t>Case Study: </a:t>
            </a:r>
            <a:br>
              <a:rPr lang="en-US" dirty="0" smtClean="0"/>
            </a:br>
            <a:r>
              <a:rPr lang="en-US" dirty="0" smtClean="0"/>
              <a:t>Docs to Slidedocs</a:t>
            </a:r>
            <a:endParaRPr lang="en-US" dirty="0"/>
          </a:p>
        </p:txBody>
      </p:sp>
      <p:sp>
        <p:nvSpPr>
          <p:cNvPr id="12" name="Text Placeholder 11"/>
          <p:cNvSpPr>
            <a:spLocks noGrp="1"/>
          </p:cNvSpPr>
          <p:nvPr>
            <p:ph type="body" sz="quarter" idx="17"/>
          </p:nvPr>
        </p:nvSpPr>
        <p:spPr/>
        <p:txBody>
          <a:bodyPr/>
          <a:lstStyle/>
          <a:p>
            <a:r>
              <a:rPr lang="en-US" dirty="0" smtClean="0"/>
              <a:t>The Case for Slidedocs</a:t>
            </a:r>
            <a:endParaRPr lang="en-US" dirty="0"/>
          </a:p>
        </p:txBody>
      </p:sp>
      <p:sp>
        <p:nvSpPr>
          <p:cNvPr id="14" name="Text Placeholder 13"/>
          <p:cNvSpPr>
            <a:spLocks noGrp="1"/>
          </p:cNvSpPr>
          <p:nvPr>
            <p:ph type="body" sz="quarter" idx="19"/>
          </p:nvPr>
        </p:nvSpPr>
        <p:spPr/>
        <p:txBody>
          <a:bodyPr/>
          <a:lstStyle/>
          <a:p>
            <a:r>
              <a:rPr lang="en-US" dirty="0" smtClean="0"/>
              <a:t>Writing a Slidedoc</a:t>
            </a:r>
          </a:p>
          <a:p>
            <a:endParaRPr lang="en-US" dirty="0"/>
          </a:p>
        </p:txBody>
      </p:sp>
      <p:sp>
        <p:nvSpPr>
          <p:cNvPr id="36" name="Text Placeholder 35"/>
          <p:cNvSpPr>
            <a:spLocks noGrp="1"/>
          </p:cNvSpPr>
          <p:nvPr>
            <p:ph type="body" sz="quarter" idx="20"/>
          </p:nvPr>
        </p:nvSpPr>
        <p:spPr/>
        <p:txBody>
          <a:bodyPr/>
          <a:lstStyle/>
          <a:p>
            <a:r>
              <a:rPr lang="en-US" dirty="0" smtClean="0"/>
              <a:t>Designing</a:t>
            </a:r>
            <a:br>
              <a:rPr lang="en-US" dirty="0" smtClean="0"/>
            </a:br>
            <a:r>
              <a:rPr lang="en-US" dirty="0" smtClean="0"/>
              <a:t>a Slidedoc</a:t>
            </a:r>
            <a:endParaRPr lang="en-US" dirty="0"/>
          </a:p>
        </p:txBody>
      </p:sp>
      <p:sp>
        <p:nvSpPr>
          <p:cNvPr id="37" name="Text Placeholder 36"/>
          <p:cNvSpPr>
            <a:spLocks noGrp="1"/>
          </p:cNvSpPr>
          <p:nvPr>
            <p:ph type="body" sz="quarter" idx="21"/>
          </p:nvPr>
        </p:nvSpPr>
        <p:spPr/>
        <p:txBody>
          <a:bodyPr/>
          <a:lstStyle/>
          <a:p>
            <a:r>
              <a:rPr lang="en-US" dirty="0" smtClean="0"/>
              <a:t>Delivering</a:t>
            </a:r>
            <a:br>
              <a:rPr lang="en-US" dirty="0" smtClean="0"/>
            </a:br>
            <a:r>
              <a:rPr lang="en-US" dirty="0" smtClean="0"/>
              <a:t>a Slidedoc</a:t>
            </a:r>
            <a:endParaRPr lang="en-US" dirty="0"/>
          </a:p>
        </p:txBody>
      </p:sp>
      <p:sp>
        <p:nvSpPr>
          <p:cNvPr id="17" name="Text Placeholder 16"/>
          <p:cNvSpPr>
            <a:spLocks noGrp="1"/>
          </p:cNvSpPr>
          <p:nvPr>
            <p:ph type="body" idx="22"/>
          </p:nvPr>
        </p:nvSpPr>
        <p:spPr/>
        <p:txBody>
          <a:bodyPr/>
          <a:lstStyle/>
          <a:p>
            <a:r>
              <a:rPr lang="en-US" dirty="0" smtClean="0"/>
              <a:t>01</a:t>
            </a:r>
            <a:endParaRPr lang="en-US" dirty="0"/>
          </a:p>
        </p:txBody>
      </p:sp>
      <p:sp>
        <p:nvSpPr>
          <p:cNvPr id="18" name="Text Placeholder 17"/>
          <p:cNvSpPr>
            <a:spLocks noGrp="1"/>
          </p:cNvSpPr>
          <p:nvPr>
            <p:ph type="body" idx="23"/>
          </p:nvPr>
        </p:nvSpPr>
        <p:spPr/>
        <p:txBody>
          <a:bodyPr/>
          <a:lstStyle/>
          <a:p>
            <a:r>
              <a:rPr lang="en-US" dirty="0" smtClean="0"/>
              <a:t>02</a:t>
            </a:r>
            <a:endParaRPr lang="en-US" dirty="0"/>
          </a:p>
        </p:txBody>
      </p:sp>
      <p:sp>
        <p:nvSpPr>
          <p:cNvPr id="19" name="Text Placeholder 18"/>
          <p:cNvSpPr>
            <a:spLocks noGrp="1"/>
          </p:cNvSpPr>
          <p:nvPr>
            <p:ph type="body" idx="24"/>
          </p:nvPr>
        </p:nvSpPr>
        <p:spPr/>
        <p:txBody>
          <a:bodyPr/>
          <a:lstStyle/>
          <a:p>
            <a:r>
              <a:rPr lang="en-US" dirty="0" smtClean="0"/>
              <a:t>03</a:t>
            </a:r>
            <a:endParaRPr lang="en-US" dirty="0"/>
          </a:p>
        </p:txBody>
      </p:sp>
      <p:sp>
        <p:nvSpPr>
          <p:cNvPr id="20" name="Text Placeholder 19"/>
          <p:cNvSpPr>
            <a:spLocks noGrp="1"/>
          </p:cNvSpPr>
          <p:nvPr>
            <p:ph type="body" idx="25"/>
          </p:nvPr>
        </p:nvSpPr>
        <p:spPr/>
        <p:txBody>
          <a:bodyPr/>
          <a:lstStyle/>
          <a:p>
            <a:r>
              <a:rPr lang="en-US" dirty="0" smtClean="0"/>
              <a:t>04</a:t>
            </a:r>
            <a:endParaRPr lang="en-US" dirty="0"/>
          </a:p>
        </p:txBody>
      </p:sp>
      <p:sp>
        <p:nvSpPr>
          <p:cNvPr id="21" name="Text Placeholder 20"/>
          <p:cNvSpPr>
            <a:spLocks noGrp="1"/>
          </p:cNvSpPr>
          <p:nvPr>
            <p:ph type="body" idx="26"/>
          </p:nvPr>
        </p:nvSpPr>
        <p:spPr/>
        <p:txBody>
          <a:bodyPr/>
          <a:lstStyle/>
          <a:p>
            <a:r>
              <a:rPr lang="en-US" dirty="0" smtClean="0"/>
              <a:t>INTRO</a:t>
            </a:r>
            <a:endParaRPr lang="en-US" dirty="0"/>
          </a:p>
        </p:txBody>
      </p:sp>
      <p:sp>
        <p:nvSpPr>
          <p:cNvPr id="2" name="Rectangle 1">
            <a:hlinkClick r:id="rId3" action="ppaction://hlinksldjump"/>
          </p:cNvPr>
          <p:cNvSpPr/>
          <p:nvPr/>
        </p:nvSpPr>
        <p:spPr bwMode="gray">
          <a:xfrm>
            <a:off x="2133550"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2" name="Rectangle 21">
            <a:hlinkClick r:id="rId4" action="ppaction://hlinksldjump"/>
          </p:cNvPr>
          <p:cNvSpPr/>
          <p:nvPr/>
        </p:nvSpPr>
        <p:spPr>
          <a:xfrm>
            <a:off x="2133550" y="3714750"/>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3" name="Rectangle 22">
            <a:hlinkClick r:id="rId5" action="ppaction://hlinksldjump"/>
          </p:cNvPr>
          <p:cNvSpPr/>
          <p:nvPr/>
        </p:nvSpPr>
        <p:spPr>
          <a:xfrm>
            <a:off x="2133550" y="4223208"/>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4" name="Rectangle 23">
            <a:hlinkClick r:id="rId6" action="ppaction://hlinksldjump"/>
          </p:cNvPr>
          <p:cNvSpPr/>
          <p:nvPr/>
        </p:nvSpPr>
        <p:spPr>
          <a:xfrm>
            <a:off x="2133550" y="4680451"/>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6" name="Rectangle 25">
            <a:hlinkClick r:id="rId7" action="ppaction://hlinksldjump"/>
          </p:cNvPr>
          <p:cNvSpPr/>
          <p:nvPr/>
        </p:nvSpPr>
        <p:spPr>
          <a:xfrm>
            <a:off x="2133550" y="5133457"/>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7" name="Rectangle 26">
            <a:hlinkClick r:id="rId8" action="ppaction://hlinksldjump"/>
          </p:cNvPr>
          <p:cNvSpPr/>
          <p:nvPr/>
        </p:nvSpPr>
        <p:spPr bwMode="gray">
          <a:xfrm>
            <a:off x="380843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8" name="Rectangle 27">
            <a:hlinkClick r:id="rId9" action="ppaction://hlinksldjump"/>
          </p:cNvPr>
          <p:cNvSpPr/>
          <p:nvPr/>
        </p:nvSpPr>
        <p:spPr>
          <a:xfrm>
            <a:off x="3822112" y="3714750"/>
            <a:ext cx="1510369" cy="33877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9" name="Rectangle 28">
            <a:hlinkClick r:id="rId10" action="ppaction://hlinksldjump"/>
          </p:cNvPr>
          <p:cNvSpPr/>
          <p:nvPr/>
        </p:nvSpPr>
        <p:spPr>
          <a:xfrm>
            <a:off x="3822112" y="4081803"/>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0" name="Rectangle 29">
            <a:hlinkClick r:id="rId11" action="ppaction://hlinksldjump"/>
          </p:cNvPr>
          <p:cNvSpPr/>
          <p:nvPr/>
        </p:nvSpPr>
        <p:spPr>
          <a:xfrm>
            <a:off x="3822112" y="4506004"/>
            <a:ext cx="1510369" cy="53733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1" name="Rectangle 30">
            <a:hlinkClick r:id="rId12" action="ppaction://hlinksldjump"/>
          </p:cNvPr>
          <p:cNvSpPr/>
          <p:nvPr/>
        </p:nvSpPr>
        <p:spPr>
          <a:xfrm>
            <a:off x="3822112" y="5061009"/>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2" name="Rectangle 31">
            <a:hlinkClick r:id="rId13" action="ppaction://hlinksldjump"/>
          </p:cNvPr>
          <p:cNvSpPr/>
          <p:nvPr/>
        </p:nvSpPr>
        <p:spPr>
          <a:xfrm>
            <a:off x="3822112" y="5626507"/>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3" name="Rectangle 32">
            <a:hlinkClick r:id="rId14" action="ppaction://hlinksldjump"/>
          </p:cNvPr>
          <p:cNvSpPr/>
          <p:nvPr/>
        </p:nvSpPr>
        <p:spPr bwMode="gray">
          <a:xfrm>
            <a:off x="548455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4" name="Rectangle 33">
            <a:hlinkClick r:id="rId15" action="ppaction://hlinksldjump"/>
          </p:cNvPr>
          <p:cNvSpPr/>
          <p:nvPr/>
        </p:nvSpPr>
        <p:spPr bwMode="gray">
          <a:xfrm>
            <a:off x="7084841"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5" name="Rectangle 34">
            <a:hlinkClick r:id="rId16" action="ppaction://hlinksldjump"/>
          </p:cNvPr>
          <p:cNvSpPr/>
          <p:nvPr/>
        </p:nvSpPr>
        <p:spPr>
          <a:xfrm>
            <a:off x="5484552" y="3780739"/>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8" name="Rectangle 37">
            <a:hlinkClick r:id="rId17" action="ppaction://hlinksldjump"/>
          </p:cNvPr>
          <p:cNvSpPr/>
          <p:nvPr/>
        </p:nvSpPr>
        <p:spPr>
          <a:xfrm>
            <a:off x="5484552" y="4242062"/>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9" name="Rectangle 38">
            <a:hlinkClick r:id="rId18" action="ppaction://hlinksldjump"/>
          </p:cNvPr>
          <p:cNvSpPr/>
          <p:nvPr/>
        </p:nvSpPr>
        <p:spPr>
          <a:xfrm>
            <a:off x="5484552" y="4713398"/>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0" name="Rectangle 39">
            <a:hlinkClick r:id="rId19" action="ppaction://hlinksldjump"/>
          </p:cNvPr>
          <p:cNvSpPr/>
          <p:nvPr/>
        </p:nvSpPr>
        <p:spPr>
          <a:xfrm>
            <a:off x="5484552" y="5196774"/>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1" name="Rectangle 40">
            <a:hlinkClick r:id="rId20" action="ppaction://hlinksldjump"/>
          </p:cNvPr>
          <p:cNvSpPr/>
          <p:nvPr/>
        </p:nvSpPr>
        <p:spPr>
          <a:xfrm>
            <a:off x="5484552" y="5652533"/>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2" name="Rectangle 41">
            <a:hlinkClick r:id="rId21" action="ppaction://hlinksldjump"/>
          </p:cNvPr>
          <p:cNvSpPr/>
          <p:nvPr/>
        </p:nvSpPr>
        <p:spPr>
          <a:xfrm>
            <a:off x="7162530" y="3729467"/>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3" name="Rectangle 42">
            <a:hlinkClick r:id="rId22" action="ppaction://hlinksldjump"/>
          </p:cNvPr>
          <p:cNvSpPr/>
          <p:nvPr/>
        </p:nvSpPr>
        <p:spPr>
          <a:xfrm>
            <a:off x="7162530" y="4887847"/>
            <a:ext cx="1510369" cy="568567"/>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4" name="Rectangle 43">
            <a:hlinkClick r:id="rId23" action="ppaction://hlinksldjump"/>
          </p:cNvPr>
          <p:cNvSpPr/>
          <p:nvPr/>
        </p:nvSpPr>
        <p:spPr>
          <a:xfrm>
            <a:off x="7162530" y="5484138"/>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5" name="Rectangle 44">
            <a:hlinkClick r:id="rId24" action="ppaction://hlinksldjump"/>
          </p:cNvPr>
          <p:cNvSpPr/>
          <p:nvPr/>
        </p:nvSpPr>
        <p:spPr>
          <a:xfrm>
            <a:off x="7162530" y="4355186"/>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7" name="Shape 44"/>
          <p:cNvSpPr txBox="1">
            <a:spLocks/>
          </p:cNvSpPr>
          <p:nvPr/>
        </p:nvSpPr>
        <p:spPr>
          <a:xfrm>
            <a:off x="716253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137–159</a:t>
            </a:r>
            <a:endParaRPr i="1" dirty="0">
              <a:solidFill>
                <a:prstClr val="white">
                  <a:lumMod val="65000"/>
                </a:prstClr>
              </a:solidFill>
              <a:latin typeface="Georgia" pitchFamily="18" charset="0"/>
            </a:endParaRPr>
          </a:p>
        </p:txBody>
      </p:sp>
      <p:sp>
        <p:nvSpPr>
          <p:cNvPr id="48" name="Shape 44"/>
          <p:cNvSpPr txBox="1">
            <a:spLocks/>
          </p:cNvSpPr>
          <p:nvPr/>
        </p:nvSpPr>
        <p:spPr>
          <a:xfrm>
            <a:off x="5484552"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99–136</a:t>
            </a:r>
            <a:endParaRPr i="1" dirty="0">
              <a:solidFill>
                <a:prstClr val="white">
                  <a:lumMod val="65000"/>
                </a:prstClr>
              </a:solidFill>
              <a:latin typeface="Georgia" pitchFamily="18" charset="0"/>
            </a:endParaRPr>
          </a:p>
        </p:txBody>
      </p:sp>
      <p:sp>
        <p:nvSpPr>
          <p:cNvPr id="50" name="Shape 44"/>
          <p:cNvSpPr txBox="1">
            <a:spLocks/>
          </p:cNvSpPr>
          <p:nvPr/>
        </p:nvSpPr>
        <p:spPr>
          <a:xfrm>
            <a:off x="3822113"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37–98</a:t>
            </a:r>
            <a:endParaRPr i="1" dirty="0">
              <a:solidFill>
                <a:prstClr val="white">
                  <a:lumMod val="65000"/>
                </a:prstClr>
              </a:solidFill>
              <a:latin typeface="Georgia" pitchFamily="18" charset="0"/>
            </a:endParaRPr>
          </a:p>
        </p:txBody>
      </p:sp>
      <p:sp>
        <p:nvSpPr>
          <p:cNvPr id="51" name="Shape 44"/>
          <p:cNvSpPr txBox="1">
            <a:spLocks/>
          </p:cNvSpPr>
          <p:nvPr/>
        </p:nvSpPr>
        <p:spPr>
          <a:xfrm>
            <a:off x="213355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9–36</a:t>
            </a:r>
            <a:endParaRPr i="1" dirty="0">
              <a:solidFill>
                <a:prstClr val="white">
                  <a:lumMod val="65000"/>
                </a:prstClr>
              </a:solidFill>
              <a:latin typeface="Georgia" pitchFamily="18" charset="0"/>
            </a:endParaRPr>
          </a:p>
        </p:txBody>
      </p:sp>
      <p:sp>
        <p:nvSpPr>
          <p:cNvPr id="52" name="Shape 44"/>
          <p:cNvSpPr txBox="1">
            <a:spLocks/>
          </p:cNvSpPr>
          <p:nvPr/>
        </p:nvSpPr>
        <p:spPr>
          <a:xfrm>
            <a:off x="424205"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3–8</a:t>
            </a:r>
            <a:endParaRPr i="1" dirty="0">
              <a:solidFill>
                <a:prstClr val="white">
                  <a:lumMod val="65000"/>
                </a:prstClr>
              </a:solidFill>
              <a:latin typeface="Georgia" pitchFamily="18" charset="0"/>
            </a:endParaRPr>
          </a:p>
        </p:txBody>
      </p:sp>
    </p:spTree>
    <p:extLst>
      <p:ext uri="{BB962C8B-B14F-4D97-AF65-F5344CB8AC3E}">
        <p14:creationId xmlns:p14="http://schemas.microsoft.com/office/powerpoint/2010/main" val="3002340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is a slidedoc?</a:t>
            </a:r>
            <a:endParaRPr lang="en-US" dirty="0"/>
          </a:p>
        </p:txBody>
      </p:sp>
      <p:sp>
        <p:nvSpPr>
          <p:cNvPr id="3" name="Content Placeholder 2"/>
          <p:cNvSpPr>
            <a:spLocks noGrp="1"/>
          </p:cNvSpPr>
          <p:nvPr>
            <p:ph idx="1"/>
          </p:nvPr>
        </p:nvSpPr>
        <p:spPr>
          <a:xfrm>
            <a:off x="457732" y="2281187"/>
            <a:ext cx="2640628" cy="4118024"/>
          </a:xfrm>
        </p:spPr>
        <p:txBody>
          <a:bodyPr/>
          <a:lstStyle/>
          <a:p>
            <a:pPr>
              <a:tabLst>
                <a:tab pos="174625" algn="l"/>
              </a:tabLst>
            </a:pPr>
            <a:r>
              <a:rPr lang="en-US" dirty="0" smtClean="0"/>
              <a:t>Slidedocs are visual documents, developed in presentation software,  that are intended to be read and referenced instead of projected.</a:t>
            </a:r>
          </a:p>
          <a:p>
            <a:pPr lvl="2">
              <a:tabLst>
                <a:tab pos="174625" algn="l"/>
              </a:tabLst>
            </a:pPr>
            <a:r>
              <a:rPr lang="en-US" b="1" dirty="0" smtClean="0"/>
              <a:t>I’d be willing to make three bets:</a:t>
            </a:r>
          </a:p>
          <a:p>
            <a:pPr lvl="2">
              <a:tabLst>
                <a:tab pos="174625" algn="l"/>
              </a:tabLst>
            </a:pPr>
            <a:r>
              <a:rPr lang="en-US" dirty="0" smtClean="0"/>
              <a:t>1.	You already know what slidedocs are</a:t>
            </a:r>
          </a:p>
          <a:p>
            <a:pPr lvl="2">
              <a:tabLst>
                <a:tab pos="174625" algn="l"/>
              </a:tabLst>
            </a:pPr>
            <a:r>
              <a:rPr lang="en-US" dirty="0" smtClean="0"/>
              <a:t>2.	You already have slidedocs floating 	around your organization</a:t>
            </a:r>
          </a:p>
          <a:p>
            <a:pPr lvl="2">
              <a:tabLst>
                <a:tab pos="174625" algn="l"/>
              </a:tabLst>
            </a:pPr>
            <a:r>
              <a:rPr lang="en-US" dirty="0" smtClean="0"/>
              <a:t>3. 	You yourself have already created </a:t>
            </a:r>
            <a:br>
              <a:rPr lang="en-US" dirty="0" smtClean="0"/>
            </a:br>
            <a:r>
              <a:rPr lang="en-US" dirty="0" smtClean="0"/>
              <a:t>	a slidedoc</a:t>
            </a:r>
          </a:p>
        </p:txBody>
      </p:sp>
      <p:sp>
        <p:nvSpPr>
          <p:cNvPr id="8" name="Content Placeholder 7"/>
          <p:cNvSpPr>
            <a:spLocks noGrp="1"/>
          </p:cNvSpPr>
          <p:nvPr>
            <p:ph idx="11"/>
          </p:nvPr>
        </p:nvSpPr>
        <p:spPr>
          <a:xfrm>
            <a:off x="3256668" y="2281187"/>
            <a:ext cx="2640628" cy="4118024"/>
          </a:xfrm>
        </p:spPr>
        <p:txBody>
          <a:bodyPr/>
          <a:lstStyle/>
          <a:p>
            <a:pPr lvl="2"/>
            <a:r>
              <a:rPr lang="en-US" dirty="0" smtClean="0"/>
              <a:t>How can I be so sure? Because it’s been in front of us the whole time—this awesome way of communicating information that’s both easily consumed and easily referenced. Many people haven’t realized the brilliance behind these artifacts, because they’ve been using them in the wrong way.</a:t>
            </a:r>
          </a:p>
          <a:p>
            <a:pPr lvl="2"/>
            <a:r>
              <a:rPr lang="en-US" dirty="0" smtClean="0"/>
              <a:t>Instead of allowing audiences to read these slidedocs, people have been “presenting” them in long, boring read-alongs and putting audiences to sleep. </a:t>
            </a:r>
            <a:br>
              <a:rPr lang="en-US" dirty="0" smtClean="0"/>
            </a:br>
            <a:r>
              <a:rPr lang="en-US" dirty="0" smtClean="0"/>
              <a:t>By doing this, people have learned to overlook presentation software as a tool for combining words and visuals in a way that allows people to quickly consume and spread information in atomic bites.</a:t>
            </a:r>
            <a:endParaRPr lang="en-US" dirty="0"/>
          </a:p>
        </p:txBody>
      </p:sp>
      <p:sp>
        <p:nvSpPr>
          <p:cNvPr id="9" name="Content Placeholder 8"/>
          <p:cNvSpPr>
            <a:spLocks noGrp="1"/>
          </p:cNvSpPr>
          <p:nvPr>
            <p:ph idx="12"/>
          </p:nvPr>
        </p:nvSpPr>
        <p:spPr>
          <a:xfrm>
            <a:off x="6043787" y="2281187"/>
            <a:ext cx="2640628" cy="4118024"/>
          </a:xfrm>
        </p:spPr>
        <p:txBody>
          <a:bodyPr/>
          <a:lstStyle/>
          <a:p>
            <a:pPr lvl="2"/>
            <a:r>
              <a:rPr lang="en-US" dirty="0" smtClean="0"/>
              <a:t>While using presentation software is the easiest way to create a slidedoc today, the concept actually predates software.</a:t>
            </a:r>
            <a:br>
              <a:rPr lang="en-US" dirty="0" smtClean="0"/>
            </a:br>
            <a:r>
              <a:rPr lang="en-US" dirty="0" smtClean="0"/>
              <a:t/>
            </a:r>
            <a:br>
              <a:rPr lang="en-US" dirty="0" smtClean="0"/>
            </a:br>
            <a:r>
              <a:rPr lang="en-US" dirty="0" smtClean="0"/>
              <a:t>In fact, Hughes Aircraft published a report on the </a:t>
            </a:r>
            <a:r>
              <a:rPr lang="en-US" u="sng" dirty="0" smtClean="0">
                <a:hlinkClick r:id="rId3"/>
              </a:rPr>
              <a:t>Sequential Thematic Organization of Publications (STOP) </a:t>
            </a:r>
            <a:r>
              <a:rPr lang="en-US" dirty="0" smtClean="0"/>
              <a:t>in 1965. </a:t>
            </a:r>
          </a:p>
          <a:p>
            <a:pPr lvl="2"/>
            <a:r>
              <a:rPr lang="en-US" dirty="0" smtClean="0"/>
              <a:t>Proponents of the STOP method believed that communicating information by putting a single idea on a page and supporting it with text and pictures was a more concise and collaborative way to build dense proposals and reports.</a:t>
            </a:r>
          </a:p>
          <a:p>
            <a:pPr lvl="2"/>
            <a:r>
              <a:rPr lang="en-US" dirty="0" smtClean="0"/>
              <a:t>Similarly, slidedocs allow communicators to break complex ideas into small chunks of information and give readers the time to absorb the information at their own pace.</a:t>
            </a:r>
          </a:p>
        </p:txBody>
      </p:sp>
    </p:spTree>
    <p:extLst>
      <p:ext uri="{BB962C8B-B14F-4D97-AF65-F5344CB8AC3E}">
        <p14:creationId xmlns:p14="http://schemas.microsoft.com/office/powerpoint/2010/main" val="63429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will you use slidedocs</a:t>
            </a:r>
            <a:endParaRPr lang="en-US" dirty="0"/>
          </a:p>
        </p:txBody>
      </p:sp>
      <p:sp>
        <p:nvSpPr>
          <p:cNvPr id="8" name="Text Placeholder 7"/>
          <p:cNvSpPr>
            <a:spLocks noGrp="1"/>
          </p:cNvSpPr>
          <p:nvPr>
            <p:ph type="body" idx="10"/>
          </p:nvPr>
        </p:nvSpPr>
        <p:spPr/>
        <p:txBody>
          <a:bodyPr/>
          <a:lstStyle/>
          <a:p>
            <a:r>
              <a:rPr lang="en-US" dirty="0" smtClean="0"/>
              <a:t>Simply put, slidedocs communicate on your behalf. When information</a:t>
            </a:r>
            <a:br>
              <a:rPr lang="en-US" dirty="0" smtClean="0"/>
            </a:br>
            <a:r>
              <a:rPr lang="en-US" dirty="0" smtClean="0"/>
              <a:t>needs to be conveyed without the help of a formal presenter, slidedocs</a:t>
            </a:r>
            <a:br>
              <a:rPr lang="en-US" dirty="0" smtClean="0"/>
            </a:br>
            <a:r>
              <a:rPr lang="en-US" dirty="0" smtClean="0"/>
              <a:t>serve this purpose.</a:t>
            </a:r>
          </a:p>
        </p:txBody>
      </p:sp>
      <p:sp>
        <p:nvSpPr>
          <p:cNvPr id="15" name="Oval 14"/>
          <p:cNvSpPr/>
          <p:nvPr/>
        </p:nvSpPr>
        <p:spPr bwMode="gray">
          <a:xfrm>
            <a:off x="3128049" y="3039973"/>
            <a:ext cx="2887902" cy="1443951"/>
          </a:xfrm>
          <a:custGeom>
            <a:avLst/>
            <a:gdLst>
              <a:gd name="connsiteX0" fmla="*/ 2873065 w 2887902"/>
              <a:gd name="connsiteY0" fmla="*/ 0 h 1639958"/>
              <a:gd name="connsiteX1" fmla="*/ 2887902 w 2887902"/>
              <a:gd name="connsiteY1" fmla="*/ 196007 h 1639958"/>
              <a:gd name="connsiteX2" fmla="*/ 1443951 w 2887902"/>
              <a:gd name="connsiteY2" fmla="*/ 1639958 h 1639958"/>
              <a:gd name="connsiteX3" fmla="*/ 0 w 2887902"/>
              <a:gd name="connsiteY3" fmla="*/ 196007 h 1639958"/>
              <a:gd name="connsiteX4" fmla="*/ 106277 w 2887902"/>
              <a:gd name="connsiteY4" fmla="*/ 91440 h 1639958"/>
              <a:gd name="connsiteX0" fmla="*/ 2873065 w 2887902"/>
              <a:gd name="connsiteY0" fmla="*/ 0 h 1639958"/>
              <a:gd name="connsiteX1" fmla="*/ 2887902 w 2887902"/>
              <a:gd name="connsiteY1" fmla="*/ 196007 h 1639958"/>
              <a:gd name="connsiteX2" fmla="*/ 1443951 w 2887902"/>
              <a:gd name="connsiteY2" fmla="*/ 1639958 h 1639958"/>
              <a:gd name="connsiteX3" fmla="*/ 0 w 2887902"/>
              <a:gd name="connsiteY3" fmla="*/ 196007 h 1639958"/>
              <a:gd name="connsiteX0" fmla="*/ 2887902 w 2887902"/>
              <a:gd name="connsiteY0" fmla="*/ 0 h 1443951"/>
              <a:gd name="connsiteX1" fmla="*/ 1443951 w 2887902"/>
              <a:gd name="connsiteY1" fmla="*/ 1443951 h 1443951"/>
              <a:gd name="connsiteX2" fmla="*/ 0 w 2887902"/>
              <a:gd name="connsiteY2" fmla="*/ 0 h 1443951"/>
            </a:gdLst>
            <a:ahLst/>
            <a:cxnLst>
              <a:cxn ang="0">
                <a:pos x="connsiteX0" y="connsiteY0"/>
              </a:cxn>
              <a:cxn ang="0">
                <a:pos x="connsiteX1" y="connsiteY1"/>
              </a:cxn>
              <a:cxn ang="0">
                <a:pos x="connsiteX2" y="connsiteY2"/>
              </a:cxn>
            </a:cxnLst>
            <a:rect l="l" t="t" r="r" b="b"/>
            <a:pathLst>
              <a:path w="2887902" h="1443951">
                <a:moveTo>
                  <a:pt x="2887902" y="0"/>
                </a:moveTo>
                <a:cubicBezTo>
                  <a:pt x="2887902" y="797472"/>
                  <a:pt x="2241423" y="1443951"/>
                  <a:pt x="1443951" y="1443951"/>
                </a:cubicBezTo>
                <a:cubicBezTo>
                  <a:pt x="646479" y="1443951"/>
                  <a:pt x="0" y="797472"/>
                  <a:pt x="0" y="0"/>
                </a:cubicBezTo>
              </a:path>
            </a:pathLst>
          </a:custGeom>
          <a:ln>
            <a:solidFill>
              <a:schemeClr val="accent1"/>
            </a:solidFill>
            <a:headEnd type="oval" w="sm" len="sm"/>
            <a:tailEnd type="oval" w="sm" len="sm"/>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p:cNvSpPr txBox="1"/>
          <p:nvPr/>
        </p:nvSpPr>
        <p:spPr>
          <a:xfrm>
            <a:off x="3818198" y="3809726"/>
            <a:ext cx="1506655" cy="230832"/>
          </a:xfrm>
          <a:prstGeom prst="rect">
            <a:avLst/>
          </a:prstGeom>
        </p:spPr>
        <p:txBody>
          <a:bodyPr vert="horz" wrap="square" lIns="0" tIns="0" rIns="0" bIns="0" numCol="1" spcCol="228600" rtlCol="0">
            <a:spAutoFit/>
          </a:bodyPr>
          <a:lstStyle/>
          <a:p>
            <a:pPr marL="0" lvl="1" algn="ctr">
              <a:spcAft>
                <a:spcPts val="600"/>
              </a:spcAft>
              <a:buSzPct val="100000"/>
              <a:buFontTx/>
              <a:buChar char=" "/>
            </a:pPr>
            <a:r>
              <a:rPr lang="en" sz="1500" i="1" dirty="0" smtClean="0">
                <a:solidFill>
                  <a:schemeClr val="tx2"/>
                </a:solidFill>
              </a:rPr>
              <a:t>Slidedoc</a:t>
            </a:r>
            <a:endParaRPr lang="en-US" sz="1500" i="1" dirty="0">
              <a:solidFill>
                <a:schemeClr val="tx2"/>
              </a:solidFill>
            </a:endParaRPr>
          </a:p>
        </p:txBody>
      </p:sp>
      <p:sp>
        <p:nvSpPr>
          <p:cNvPr id="20" name="Text Placeholder 14"/>
          <p:cNvSpPr txBox="1">
            <a:spLocks/>
          </p:cNvSpPr>
          <p:nvPr/>
        </p:nvSpPr>
        <p:spPr>
          <a:xfrm>
            <a:off x="329010" y="2768147"/>
            <a:ext cx="2599105" cy="1898212"/>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algn="r">
              <a:lnSpc>
                <a:spcPct val="85000"/>
              </a:lnSpc>
            </a:pPr>
            <a:r>
              <a:rPr lang="en-US" sz="1500" i="1" dirty="0">
                <a:latin typeface="Georgia" panose="02040502050405020303" pitchFamily="18" charset="0"/>
              </a:rPr>
              <a:t>As a </a:t>
            </a:r>
            <a:r>
              <a:rPr lang="en-US" sz="1500" i="1" dirty="0" smtClean="0">
                <a:latin typeface="Georgia" panose="02040502050405020303" pitchFamily="18" charset="0"/>
              </a:rPr>
              <a:t>Pre-Read</a:t>
            </a:r>
            <a:endParaRPr lang="en-US" sz="1500" i="1" dirty="0">
              <a:latin typeface="Georgia" panose="02040502050405020303" pitchFamily="18" charset="0"/>
            </a:endParaRPr>
          </a:p>
          <a:p>
            <a:pPr lvl="2" algn="r"/>
            <a:r>
              <a:rPr lang="en-US" dirty="0"/>
              <a:t>The most effective conversations happen when everybody is fully informed. By distributing a slidedoc before a meeting, you can reserve a majority of the meeting for building consensus. This is particularly helpful when the topic is highly </a:t>
            </a:r>
            <a:r>
              <a:rPr lang="en-US" dirty="0" smtClean="0"/>
              <a:t>complex</a:t>
            </a:r>
            <a:br>
              <a:rPr lang="en-US" dirty="0" smtClean="0"/>
            </a:br>
            <a:r>
              <a:rPr lang="en-US" dirty="0" smtClean="0"/>
              <a:t>or </a:t>
            </a:r>
            <a:r>
              <a:rPr lang="en-US" dirty="0"/>
              <a:t>technical.</a:t>
            </a:r>
          </a:p>
        </p:txBody>
      </p:sp>
      <p:sp>
        <p:nvSpPr>
          <p:cNvPr id="21" name="Text Placeholder 14"/>
          <p:cNvSpPr txBox="1">
            <a:spLocks/>
          </p:cNvSpPr>
          <p:nvPr/>
        </p:nvSpPr>
        <p:spPr>
          <a:xfrm>
            <a:off x="6248987" y="2768147"/>
            <a:ext cx="2437814" cy="1975303"/>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85000"/>
              </a:lnSpc>
              <a:buNone/>
            </a:pPr>
            <a:r>
              <a:rPr lang="en-US" sz="1500" i="1" dirty="0">
                <a:latin typeface="Georgia" panose="02040502050405020303" pitchFamily="18" charset="0"/>
              </a:rPr>
              <a:t>As </a:t>
            </a:r>
            <a:r>
              <a:rPr lang="en-US" sz="1500" i="1" dirty="0" smtClean="0">
                <a:latin typeface="Georgia" panose="02040502050405020303" pitchFamily="18" charset="0"/>
              </a:rPr>
              <a:t>Follow-Up Material </a:t>
            </a:r>
            <a:endParaRPr lang="en-US" sz="1500" i="1" dirty="0">
              <a:latin typeface="Georgia" panose="02040502050405020303" pitchFamily="18" charset="0"/>
            </a:endParaRPr>
          </a:p>
          <a:p>
            <a:pPr marL="0" lvl="2" indent="0">
              <a:buNone/>
            </a:pPr>
            <a:r>
              <a:rPr lang="en-US" dirty="0" smtClean="0"/>
              <a:t>Presentations </a:t>
            </a:r>
            <a:r>
              <a:rPr lang="en-US" dirty="0"/>
              <a:t>often answer the </a:t>
            </a:r>
            <a:r>
              <a:rPr lang="en-US" dirty="0" smtClean="0"/>
              <a:t>question, </a:t>
            </a:r>
            <a:r>
              <a:rPr lang="en-US" dirty="0"/>
              <a:t>“Why should I embrace your idea?” After a formal presentation, people need answers to the </a:t>
            </a:r>
            <a:r>
              <a:rPr lang="en-US" dirty="0" smtClean="0"/>
              <a:t>question, </a:t>
            </a:r>
            <a:r>
              <a:rPr lang="en-US" dirty="0"/>
              <a:t>“How do I embrace your idea?” Follow up with details so they can help you push forward. This is why slidedocs make great modular sales collateral</a:t>
            </a:r>
            <a:r>
              <a:rPr lang="en-US" dirty="0" smtClean="0"/>
              <a:t>.</a:t>
            </a:r>
            <a:endParaRPr lang="en-US" dirty="0"/>
          </a:p>
        </p:txBody>
      </p:sp>
      <p:sp>
        <p:nvSpPr>
          <p:cNvPr id="22" name="Text Placeholder 14"/>
          <p:cNvSpPr txBox="1">
            <a:spLocks/>
          </p:cNvSpPr>
          <p:nvPr/>
        </p:nvSpPr>
        <p:spPr>
          <a:xfrm>
            <a:off x="1930322" y="4907264"/>
            <a:ext cx="2352920" cy="1288814"/>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r">
              <a:lnSpc>
                <a:spcPct val="85000"/>
              </a:lnSpc>
              <a:buNone/>
            </a:pPr>
            <a:r>
              <a:rPr lang="en-US" sz="1500" i="1" dirty="0">
                <a:latin typeface="Georgia" panose="02040502050405020303" pitchFamily="18" charset="0"/>
              </a:rPr>
              <a:t>As an </a:t>
            </a:r>
            <a:r>
              <a:rPr lang="en-US" sz="1500" i="1" dirty="0" smtClean="0">
                <a:latin typeface="Georgia" panose="02040502050405020303" pitchFamily="18" charset="0"/>
              </a:rPr>
              <a:t>Emissary </a:t>
            </a:r>
            <a:endParaRPr lang="en-US" sz="1500" i="1" dirty="0">
              <a:latin typeface="Georgia" panose="02040502050405020303" pitchFamily="18" charset="0"/>
            </a:endParaRPr>
          </a:p>
          <a:p>
            <a:pPr marL="0" lvl="2" indent="0" algn="r">
              <a:buNone/>
            </a:pPr>
            <a:r>
              <a:rPr lang="en-US" dirty="0" smtClean="0"/>
              <a:t>People </a:t>
            </a:r>
            <a:r>
              <a:rPr lang="en-US" dirty="0"/>
              <a:t>in positions of influence will sometimes </a:t>
            </a:r>
            <a:r>
              <a:rPr lang="en-US" dirty="0" smtClean="0"/>
              <a:t>say, “Send </a:t>
            </a:r>
            <a:r>
              <a:rPr lang="en-US" dirty="0"/>
              <a:t>me your slides” before they’ll book a meeting with you. Slidedocs help you fully explain your idea without being there.</a:t>
            </a:r>
          </a:p>
        </p:txBody>
      </p:sp>
      <p:sp>
        <p:nvSpPr>
          <p:cNvPr id="23" name="Text Placeholder 14"/>
          <p:cNvSpPr txBox="1">
            <a:spLocks/>
          </p:cNvSpPr>
          <p:nvPr/>
        </p:nvSpPr>
        <p:spPr>
          <a:xfrm>
            <a:off x="4853323" y="4907264"/>
            <a:ext cx="2437814" cy="1491947"/>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85000"/>
              </a:lnSpc>
              <a:buNone/>
            </a:pPr>
            <a:r>
              <a:rPr lang="en-US" sz="1500" i="1" dirty="0">
                <a:latin typeface="Georgia" panose="02040502050405020303" pitchFamily="18" charset="0"/>
              </a:rPr>
              <a:t>As </a:t>
            </a:r>
            <a:r>
              <a:rPr lang="en-US" sz="1500" i="1" dirty="0" smtClean="0">
                <a:latin typeface="Georgia" panose="02040502050405020303" pitchFamily="18" charset="0"/>
              </a:rPr>
              <a:t>Reference Material </a:t>
            </a:r>
          </a:p>
          <a:p>
            <a:pPr marL="0" lvl="2" indent="0">
              <a:buNone/>
            </a:pPr>
            <a:r>
              <a:rPr lang="en-US" dirty="0" smtClean="0"/>
              <a:t>Information </a:t>
            </a:r>
            <a:r>
              <a:rPr lang="en-US" dirty="0"/>
              <a:t>should enhance a conversation, not distract from it. Combining words and visuals around a single idea makes it easier for people to refer to the information in the heat of a discussion.</a:t>
            </a:r>
          </a:p>
        </p:txBody>
      </p:sp>
      <p:sp>
        <p:nvSpPr>
          <p:cNvPr id="24" name="Oval 23"/>
          <p:cNvSpPr/>
          <p:nvPr/>
        </p:nvSpPr>
        <p:spPr>
          <a:xfrm>
            <a:off x="5286319" y="4229427"/>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p:cNvSpPr/>
          <p:nvPr/>
        </p:nvSpPr>
        <p:spPr>
          <a:xfrm>
            <a:off x="3790950" y="4229427"/>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p:cNvSpPr/>
          <p:nvPr/>
        </p:nvSpPr>
        <p:spPr>
          <a:xfrm>
            <a:off x="3083649" y="299425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p:cNvSpPr/>
          <p:nvPr/>
        </p:nvSpPr>
        <p:spPr>
          <a:xfrm>
            <a:off x="5970231" y="299425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3" name="Group 5"/>
          <p:cNvGrpSpPr>
            <a:grpSpLocks noChangeAspect="1"/>
          </p:cNvGrpSpPr>
          <p:nvPr/>
        </p:nvGrpSpPr>
        <p:grpSpPr bwMode="auto">
          <a:xfrm>
            <a:off x="3818033" y="2473045"/>
            <a:ext cx="1507935" cy="1133856"/>
            <a:chOff x="1854" y="1352"/>
            <a:chExt cx="1947" cy="1464"/>
          </a:xfrm>
          <a:solidFill>
            <a:schemeClr val="accent1"/>
          </a:solidFill>
          <a:effectLst/>
        </p:grpSpPr>
        <p:sp>
          <p:nvSpPr>
            <p:cNvPr id="34" name="Freeform 6"/>
            <p:cNvSpPr>
              <a:spLocks noEditPoints="1"/>
            </p:cNvSpPr>
            <p:nvPr/>
          </p:nvSpPr>
          <p:spPr bwMode="auto">
            <a:xfrm>
              <a:off x="1854" y="1352"/>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p:cNvSpPr>
            <p:nvPr/>
          </p:nvSpPr>
          <p:spPr bwMode="auto">
            <a:xfrm>
              <a:off x="3255" y="2173"/>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47492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37"/>
          <a:stretch/>
        </p:blipFill>
        <p:spPr>
          <a:xfrm flipH="1">
            <a:off x="6648" y="-72617"/>
            <a:ext cx="5330665" cy="6858000"/>
          </a:xfrm>
          <a:prstGeom prst="rect">
            <a:avLst/>
          </a:prstGeom>
        </p:spPr>
      </p:pic>
      <p:sp>
        <p:nvSpPr>
          <p:cNvPr id="17" name="Content Placeholder 16"/>
          <p:cNvSpPr>
            <a:spLocks noGrp="1"/>
          </p:cNvSpPr>
          <p:nvPr>
            <p:ph idx="12"/>
          </p:nvPr>
        </p:nvSpPr>
        <p:spPr/>
        <p:txBody>
          <a:bodyPr/>
          <a:lstStyle/>
          <a:p>
            <a:r>
              <a:rPr lang="en-US" dirty="0" smtClean="0"/>
              <a:t>When I joined Facebook, one of </a:t>
            </a:r>
            <a:br>
              <a:rPr lang="en-US" dirty="0" smtClean="0"/>
            </a:br>
            <a:r>
              <a:rPr lang="en-US" dirty="0" smtClean="0"/>
              <a:t>the things I had to do was build </a:t>
            </a:r>
            <a:br>
              <a:rPr lang="en-US" dirty="0" smtClean="0"/>
            </a:br>
            <a:r>
              <a:rPr lang="en-US" dirty="0" smtClean="0"/>
              <a:t>the business side of the company, put some systems into place, but I wanted to do it without destroying the culture that made Facebook great. So, one of the things I tried to do was</a:t>
            </a:r>
            <a:r>
              <a:rPr lang="en-US" dirty="0" smtClean="0">
                <a:solidFill>
                  <a:schemeClr val="accent3"/>
                </a:solidFill>
              </a:rPr>
              <a:t> encourage people </a:t>
            </a:r>
            <a:br>
              <a:rPr lang="en-US" dirty="0" smtClean="0">
                <a:solidFill>
                  <a:schemeClr val="accent3"/>
                </a:solidFill>
              </a:rPr>
            </a:br>
            <a:r>
              <a:rPr lang="en-US" dirty="0" smtClean="0">
                <a:solidFill>
                  <a:schemeClr val="accent3"/>
                </a:solidFill>
              </a:rPr>
              <a:t>not to do formal PowerPoint presentations for meetings with me. </a:t>
            </a:r>
            <a:r>
              <a:rPr lang="en-US" dirty="0" smtClean="0"/>
              <a:t>Why don’t you come in with a list of what you want to discuss.</a:t>
            </a:r>
          </a:p>
          <a:p>
            <a:pPr lvl="1"/>
            <a:r>
              <a:rPr lang="en-US" dirty="0" smtClean="0"/>
              <a:t>Sheryl Sandberg</a:t>
            </a:r>
          </a:p>
          <a:p>
            <a:pPr lvl="2"/>
            <a:r>
              <a:rPr lang="en-US" dirty="0" smtClean="0"/>
              <a:t>COO, Facebook</a:t>
            </a:r>
            <a:endParaRPr lang="en-US" dirty="0"/>
          </a:p>
        </p:txBody>
      </p:sp>
      <p:sp>
        <p:nvSpPr>
          <p:cNvPr id="10" name="Text Placeholder 9"/>
          <p:cNvSpPr>
            <a:spLocks noGrp="1"/>
          </p:cNvSpPr>
          <p:nvPr>
            <p:ph type="body" sz="quarter" idx="16"/>
          </p:nvPr>
        </p:nvSpPr>
        <p:spPr bwMode="white"/>
        <p:txBody>
          <a:bodyPr/>
          <a:lstStyle/>
          <a:p>
            <a:r>
              <a:rPr lang="en-US" dirty="0" smtClean="0"/>
              <a:t>Photo: Copyright 2010 Drew Altizer, Financial Times   Source: </a:t>
            </a:r>
            <a:r>
              <a:rPr lang="en-US" u="sng" dirty="0">
                <a:hlinkClick r:id="rId3"/>
              </a:rPr>
              <a:t>http://</a:t>
            </a:r>
            <a:r>
              <a:rPr lang="en-US" u="sng" dirty="0" smtClean="0">
                <a:hlinkClick r:id="rId3"/>
              </a:rPr>
              <a:t>drte.co/pz</a:t>
            </a:r>
            <a:r>
              <a:rPr lang="en-US" u="sng" dirty="0">
                <a:hlinkClick r:id="rId3"/>
              </a:rPr>
              <a:t> </a:t>
            </a:r>
            <a:endParaRPr lang="en-US" u="sng" dirty="0"/>
          </a:p>
        </p:txBody>
      </p:sp>
      <p:sp>
        <p:nvSpPr>
          <p:cNvPr id="30" name="TextBox 29"/>
          <p:cNvSpPr txBox="1"/>
          <p:nvPr/>
        </p:nvSpPr>
        <p:spPr>
          <a:xfrm>
            <a:off x="5191421" y="3968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
        <p:nvSpPr>
          <p:cNvPr id="31" name="TextBox 30"/>
          <p:cNvSpPr txBox="1"/>
          <p:nvPr/>
        </p:nvSpPr>
        <p:spPr>
          <a:xfrm>
            <a:off x="7983220" y="268314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Tree>
    <p:extLst>
      <p:ext uri="{BB962C8B-B14F-4D97-AF65-F5344CB8AC3E}">
        <p14:creationId xmlns:p14="http://schemas.microsoft.com/office/powerpoint/2010/main" val="3872612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Presentation software is </a:t>
            </a:r>
            <a:br>
              <a:rPr lang="en-US" dirty="0" smtClean="0"/>
            </a:br>
            <a:r>
              <a:rPr lang="en-US" dirty="0" smtClean="0"/>
              <a:t>the right tool for the job</a:t>
            </a:r>
            <a:endParaRPr lang="en-US" dirty="0"/>
          </a:p>
        </p:txBody>
      </p:sp>
      <p:sp>
        <p:nvSpPr>
          <p:cNvPr id="7" name="Content Placeholder 6"/>
          <p:cNvSpPr>
            <a:spLocks noGrp="1"/>
          </p:cNvSpPr>
          <p:nvPr>
            <p:ph idx="1"/>
          </p:nvPr>
        </p:nvSpPr>
        <p:spPr/>
        <p:txBody>
          <a:bodyPr/>
          <a:lstStyle/>
          <a:p>
            <a:pPr lvl="2"/>
            <a:r>
              <a:rPr lang="en-US" dirty="0" smtClean="0"/>
              <a:t>Presentation software can be a great publishing tool. The ability to integrate words, visuals, and other interactive elements like hyperlinks and video are a few of the key attributes of a slidedoc. </a:t>
            </a:r>
          </a:p>
          <a:p>
            <a:pPr lvl="2"/>
            <a:r>
              <a:rPr lang="en-US" dirty="0" smtClean="0"/>
              <a:t>First, it’s a practical alternative to professional design software, which is expensive and </a:t>
            </a:r>
            <a:r>
              <a:rPr lang="en-US" u="sng" dirty="0" smtClean="0">
                <a:hlinkClick r:id="rId3"/>
              </a:rPr>
              <a:t>takes years to learn well</a:t>
            </a:r>
            <a:r>
              <a:rPr lang="en-US" dirty="0" smtClean="0">
                <a:hlinkClick r:id="rId3"/>
              </a:rPr>
              <a:t>. </a:t>
            </a:r>
            <a:r>
              <a:rPr lang="en-US" dirty="0" smtClean="0"/>
              <a:t>Why make that investment when a tool you use every day will work for most of your communication needs? Granted, professional designers serve a great purpose. Designers spend years learning the effective display of information. For high-stakes collateral of any kind, nothing can replace a designer’s ability to visually guide and engage the reader.</a:t>
            </a:r>
          </a:p>
          <a:p>
            <a:pPr lvl="2"/>
            <a:r>
              <a:rPr lang="en-US" dirty="0" smtClean="0"/>
              <a:t>Second, presentation software is pervasive. PowerPoint</a:t>
            </a:r>
            <a:r>
              <a:rPr lang="en-US" baseline="30000" dirty="0" smtClean="0"/>
              <a:t>®</a:t>
            </a:r>
            <a:r>
              <a:rPr lang="en-US" dirty="0" smtClean="0"/>
              <a:t> is installed on </a:t>
            </a:r>
            <a:r>
              <a:rPr lang="en-US" u="sng" dirty="0" smtClean="0">
                <a:hlinkClick r:id="rId4"/>
              </a:rPr>
              <a:t>more than a billion</a:t>
            </a:r>
            <a:r>
              <a:rPr lang="en-US" dirty="0" smtClean="0"/>
              <a:t> computers worldwide.</a:t>
            </a:r>
            <a:endParaRPr lang="en-US" dirty="0"/>
          </a:p>
        </p:txBody>
      </p:sp>
      <p:sp>
        <p:nvSpPr>
          <p:cNvPr id="9" name="Content Placeholder 8"/>
          <p:cNvSpPr>
            <a:spLocks noGrp="1"/>
          </p:cNvSpPr>
          <p:nvPr>
            <p:ph idx="11"/>
          </p:nvPr>
        </p:nvSpPr>
        <p:spPr/>
        <p:txBody>
          <a:bodyPr/>
          <a:lstStyle/>
          <a:p>
            <a:pPr lvl="2"/>
            <a:r>
              <a:rPr lang="en-US" dirty="0" smtClean="0"/>
              <a:t>You’d be surprised by the number and quality of ideas that begin in presentation software. Many people use it to create concepts and strategies, and plenty of great ideas trickle out of these apps.</a:t>
            </a:r>
          </a:p>
          <a:p>
            <a:pPr lvl="2"/>
            <a:r>
              <a:rPr lang="en-US" dirty="0" smtClean="0"/>
              <a:t>Lastly, very few tools allow you to pick up entire pages, rearrange them, easily merge them into existing documents, or save them into their own file. The ease with which you can accomplish these tasks with presentation software makes it the perfect platform for spreading information. I’ve seen slides we helped create for a client in one part of the company come back to us repackaged in a deck from a completely different department. It’s a testament to presentation software’s unique ability to facilitate and spread ideas.</a:t>
            </a:r>
            <a:endParaRPr lang="en-US" dirty="0"/>
          </a:p>
        </p:txBody>
      </p:sp>
      <p:sp>
        <p:nvSpPr>
          <p:cNvPr id="10" name="Content Placeholder 9"/>
          <p:cNvSpPr>
            <a:spLocks noGrp="1"/>
          </p:cNvSpPr>
          <p:nvPr>
            <p:ph idx="12"/>
          </p:nvPr>
        </p:nvSpPr>
        <p:spPr/>
        <p:txBody>
          <a:bodyPr/>
          <a:lstStyle/>
          <a:p>
            <a:pPr lvl="2"/>
            <a:r>
              <a:rPr lang="en-US" b="1" dirty="0" smtClean="0"/>
              <a:t>Benefits of slide software: </a:t>
            </a:r>
          </a:p>
          <a:p>
            <a:pPr lvl="2"/>
            <a:r>
              <a:rPr lang="en-US" b="1" dirty="0" smtClean="0">
                <a:solidFill>
                  <a:schemeClr val="accent3"/>
                </a:solidFill>
              </a:rPr>
              <a:t>Visual: </a:t>
            </a:r>
            <a:r>
              <a:rPr lang="en-US" dirty="0" smtClean="0"/>
              <a:t>Visualizing information helps your readers see what you’re explaining.</a:t>
            </a:r>
          </a:p>
          <a:p>
            <a:pPr lvl="2"/>
            <a:r>
              <a:rPr lang="en-US" b="1" dirty="0" smtClean="0">
                <a:solidFill>
                  <a:schemeClr val="accent3"/>
                </a:solidFill>
              </a:rPr>
              <a:t>Versatile: </a:t>
            </a:r>
            <a:r>
              <a:rPr lang="en-US" dirty="0" smtClean="0"/>
              <a:t>It incorporates photos, illustrations, sketches, and even video if it’s posted online.</a:t>
            </a:r>
          </a:p>
          <a:p>
            <a:pPr lvl="2"/>
            <a:r>
              <a:rPr lang="en-US" b="1" dirty="0" smtClean="0">
                <a:solidFill>
                  <a:schemeClr val="accent3"/>
                </a:solidFill>
              </a:rPr>
              <a:t>Interactive: </a:t>
            </a:r>
            <a:r>
              <a:rPr lang="en-US" dirty="0" smtClean="0"/>
              <a:t>You can embed links and </a:t>
            </a:r>
            <a:br>
              <a:rPr lang="en-US" dirty="0" smtClean="0"/>
            </a:br>
            <a:r>
              <a:rPr lang="en-US" dirty="0" smtClean="0"/>
              <a:t>jump around the document itself or </a:t>
            </a:r>
            <a:br>
              <a:rPr lang="en-US" dirty="0" smtClean="0"/>
            </a:br>
            <a:r>
              <a:rPr lang="en-US" dirty="0" smtClean="0"/>
              <a:t>out to the Internet.</a:t>
            </a:r>
          </a:p>
          <a:p>
            <a:pPr lvl="2"/>
            <a:r>
              <a:rPr lang="en-US" b="1" dirty="0" smtClean="0">
                <a:solidFill>
                  <a:schemeClr val="accent3"/>
                </a:solidFill>
              </a:rPr>
              <a:t>Tablet-ready: </a:t>
            </a:r>
            <a:r>
              <a:rPr lang="en-US" dirty="0" smtClean="0"/>
              <a:t>Its aspect ratio makes it easy to load onto devices.</a:t>
            </a:r>
          </a:p>
          <a:p>
            <a:pPr lvl="2"/>
            <a:r>
              <a:rPr lang="en-US" b="1" dirty="0" smtClean="0">
                <a:solidFill>
                  <a:schemeClr val="accent3"/>
                </a:solidFill>
              </a:rPr>
              <a:t>Spreadable</a:t>
            </a:r>
            <a:r>
              <a:rPr lang="en-US" dirty="0" smtClean="0"/>
              <a:t>: Its modular nature allows slides to be incorporated into other decks and spread it throughout the organization.</a:t>
            </a:r>
          </a:p>
          <a:p>
            <a:pPr lvl="2"/>
            <a:r>
              <a:rPr lang="en-US" b="1" dirty="0" smtClean="0">
                <a:solidFill>
                  <a:schemeClr val="accent3"/>
                </a:solidFill>
              </a:rPr>
              <a:t>Shareable: </a:t>
            </a:r>
            <a:r>
              <a:rPr lang="en-US" dirty="0" smtClean="0"/>
              <a:t>Platforms like SlideShare</a:t>
            </a:r>
            <a:r>
              <a:rPr lang="en-US" baseline="30000" dirty="0" smtClean="0"/>
              <a:t>™</a:t>
            </a:r>
            <a:r>
              <a:rPr lang="en-US" dirty="0" smtClean="0"/>
              <a:t> make it embeddable and shareable.</a:t>
            </a:r>
            <a:endParaRPr lang="en-US" dirty="0"/>
          </a:p>
        </p:txBody>
      </p:sp>
      <p:sp>
        <p:nvSpPr>
          <p:cNvPr id="8" name="Text Placeholder 5"/>
          <p:cNvSpPr>
            <a:spLocks noGrp="1"/>
          </p:cNvSpPr>
          <p:nvPr>
            <p:ph type="body" sz="quarter" idx="4294967295"/>
          </p:nvPr>
        </p:nvSpPr>
        <p:spPr>
          <a:xfrm>
            <a:off x="458788" y="6399212"/>
            <a:ext cx="5438508" cy="458788"/>
          </a:xfrm>
          <a:prstGeom prst="rect">
            <a:avLst/>
          </a:prstGeom>
        </p:spPr>
        <p:txBody>
          <a:bodyPr vert="horz" lIns="0" tIns="0" rIns="0" bIns="0" rtlCol="0" anchor="ctr">
            <a:noAutofit/>
          </a:bodyPr>
          <a:lstStyle/>
          <a:p>
            <a:r>
              <a:rPr lang="en-US" sz="800" i="0" dirty="0" smtClean="0">
                <a:solidFill>
                  <a:schemeClr val="bg2"/>
                </a:solidFill>
                <a:latin typeface="Arial Narrow" panose="020B0606020202030204" pitchFamily="34" charset="0"/>
              </a:rPr>
              <a:t>SlideShare</a:t>
            </a:r>
            <a:r>
              <a:rPr lang="en-US" sz="800" i="0" baseline="30000" dirty="0" smtClean="0">
                <a:solidFill>
                  <a:schemeClr val="bg2"/>
                </a:solidFill>
                <a:latin typeface="Arial Narrow" panose="020B0606020202030204" pitchFamily="34" charset="0"/>
              </a:rPr>
              <a:t>™</a:t>
            </a:r>
            <a:r>
              <a:rPr lang="en-US" sz="800" i="0" dirty="0" smtClean="0">
                <a:solidFill>
                  <a:schemeClr val="bg2"/>
                </a:solidFill>
                <a:latin typeface="Arial Narrow" panose="020B0606020202030204" pitchFamily="34" charset="0"/>
              </a:rPr>
              <a:t> is a trademark of LinkedIn Corporation. All rights reserved.</a:t>
            </a:r>
            <a:endParaRPr lang="en-US" sz="800" i="0" dirty="0">
              <a:solidFill>
                <a:schemeClr val="bg2"/>
              </a:solidFill>
              <a:latin typeface="Arial Narrow" panose="020B0606020202030204" pitchFamily="34" charset="0"/>
            </a:endParaRPr>
          </a:p>
        </p:txBody>
      </p:sp>
    </p:spTree>
    <p:extLst>
      <p:ext uri="{BB962C8B-B14F-4D97-AF65-F5344CB8AC3E}">
        <p14:creationId xmlns:p14="http://schemas.microsoft.com/office/powerpoint/2010/main" val="3462539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Connecting With</a:t>
            </a:r>
            <a:br>
              <a:rPr lang="en-US" dirty="0" smtClean="0"/>
            </a:br>
            <a:r>
              <a:rPr lang="en-US" dirty="0" smtClean="0"/>
              <a:t>Your Audience</a:t>
            </a:r>
            <a:endParaRPr lang="en-US" dirty="0"/>
          </a:p>
        </p:txBody>
      </p:sp>
      <p:sp>
        <p:nvSpPr>
          <p:cNvPr id="15" name="Text Placeholder 14"/>
          <p:cNvSpPr>
            <a:spLocks noGrp="1"/>
          </p:cNvSpPr>
          <p:nvPr>
            <p:ph type="body" sz="quarter" idx="15"/>
          </p:nvPr>
        </p:nvSpPr>
        <p:spPr/>
        <p:txBody>
          <a:bodyPr/>
          <a:lstStyle/>
          <a:p>
            <a:r>
              <a:rPr lang="en-US" dirty="0" smtClean="0"/>
              <a:t>01</a:t>
            </a:r>
            <a:endParaRPr lang="en-US" dirty="0"/>
          </a:p>
        </p:txBody>
      </p:sp>
    </p:spTree>
    <p:extLst>
      <p:ext uri="{BB962C8B-B14F-4D97-AF65-F5344CB8AC3E}">
        <p14:creationId xmlns:p14="http://schemas.microsoft.com/office/powerpoint/2010/main" val="238657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 dirty="0" smtClean="0"/>
              <a:t>Use the right tool for the job</a:t>
            </a:r>
            <a:endParaRPr lang="en-US" dirty="0"/>
          </a:p>
        </p:txBody>
      </p:sp>
      <p:sp>
        <p:nvSpPr>
          <p:cNvPr id="8" name="Content Placeholder 7"/>
          <p:cNvSpPr>
            <a:spLocks noGrp="1"/>
          </p:cNvSpPr>
          <p:nvPr>
            <p:ph idx="1"/>
          </p:nvPr>
        </p:nvSpPr>
        <p:spPr/>
        <p:txBody>
          <a:bodyPr/>
          <a:lstStyle/>
          <a:p>
            <a:pPr lvl="2"/>
            <a:r>
              <a:rPr lang="en-US" dirty="0" smtClean="0"/>
              <a:t>Now that we have this tool, how do we know when to use it? When is it better to send people a slidedoc, and when should you give a presentation? The answer depends a great deal on the situation, but much of your decision should boil down to two questions: </a:t>
            </a:r>
          </a:p>
          <a:p>
            <a:pPr lvl="2"/>
            <a:r>
              <a:rPr lang="en-US" b="1" dirty="0" smtClean="0">
                <a:solidFill>
                  <a:schemeClr val="accent3"/>
                </a:solidFill>
              </a:rPr>
              <a:t>1. Do people need to hear your message directly from you? </a:t>
            </a:r>
            <a:r>
              <a:rPr lang="en-US" dirty="0" smtClean="0"/>
              <a:t>If so, </a:t>
            </a:r>
            <a:br>
              <a:rPr lang="en-US" dirty="0" smtClean="0"/>
            </a:br>
            <a:r>
              <a:rPr lang="en-US" dirty="0" smtClean="0"/>
              <a:t>you should deliver a presentation. </a:t>
            </a:r>
          </a:p>
          <a:p>
            <a:pPr lvl="2"/>
            <a:r>
              <a:rPr lang="en-US" b="1" dirty="0" smtClean="0">
                <a:solidFill>
                  <a:schemeClr val="accent3"/>
                </a:solidFill>
              </a:rPr>
              <a:t>2. Does the subject matter require a lot of detail to understand? </a:t>
            </a:r>
            <a:r>
              <a:rPr lang="en-US" dirty="0" smtClean="0"/>
              <a:t>If so, a slidedoc could be your best bet. The table to the right serves as a guide to help you decide where some internal and external communications may fall on the spectrum.</a:t>
            </a:r>
            <a:endParaRPr lang="en-US" dirty="0">
              <a:solidFill>
                <a:schemeClr val="bg1"/>
              </a:solidFill>
            </a:endParaRPr>
          </a:p>
        </p:txBody>
      </p:sp>
      <p:cxnSp>
        <p:nvCxnSpPr>
          <p:cNvPr id="3" name="Straight Connector 2"/>
          <p:cNvCxnSpPr/>
          <p:nvPr/>
        </p:nvCxnSpPr>
        <p:spPr>
          <a:xfrm>
            <a:off x="5946096" y="2046935"/>
            <a:ext cx="0" cy="41252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cxnSp>
      <p:cxnSp>
        <p:nvCxnSpPr>
          <p:cNvPr id="5" name="Straight Connector 4"/>
          <p:cNvCxnSpPr/>
          <p:nvPr/>
        </p:nvCxnSpPr>
        <p:spPr>
          <a:xfrm>
            <a:off x="4345298" y="4107656"/>
            <a:ext cx="3201597"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cxnSp>
      <p:sp>
        <p:nvSpPr>
          <p:cNvPr id="46" name="Text Box 172"/>
          <p:cNvSpPr txBox="1">
            <a:spLocks noChangeArrowheads="1"/>
          </p:cNvSpPr>
          <p:nvPr/>
        </p:nvSpPr>
        <p:spPr bwMode="black">
          <a:xfrm>
            <a:off x="5445524" y="1816103"/>
            <a:ext cx="1052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spcBef>
                <a:spcPct val="50000"/>
              </a:spcBef>
            </a:pPr>
            <a:r>
              <a:rPr lang="en-US" sz="1500" b="0" i="1" dirty="0">
                <a:solidFill>
                  <a:srgbClr val="7F7F7F"/>
                </a:solidFill>
                <a:latin typeface="Georgia" panose="02040502050405020303" pitchFamily="18" charset="0"/>
                <a:ea typeface="+mn-ea"/>
                <a:cs typeface="+mn-cs"/>
              </a:rPr>
              <a:t>External</a:t>
            </a:r>
          </a:p>
        </p:txBody>
      </p:sp>
      <p:sp>
        <p:nvSpPr>
          <p:cNvPr id="47" name="Text Box 172"/>
          <p:cNvSpPr txBox="1">
            <a:spLocks noChangeArrowheads="1"/>
          </p:cNvSpPr>
          <p:nvPr/>
        </p:nvSpPr>
        <p:spPr bwMode="black">
          <a:xfrm>
            <a:off x="5445524" y="6172200"/>
            <a:ext cx="1052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spcBef>
                <a:spcPct val="50000"/>
              </a:spcBef>
            </a:pPr>
            <a:r>
              <a:rPr lang="en-US" sz="1500" b="0" i="1" dirty="0">
                <a:solidFill>
                  <a:srgbClr val="7F7F7F"/>
                </a:solidFill>
                <a:latin typeface="Georgia" panose="02040502050405020303" pitchFamily="18" charset="0"/>
                <a:ea typeface="+mn-ea"/>
                <a:cs typeface="+mn-cs"/>
              </a:rPr>
              <a:t>Internal</a:t>
            </a:r>
          </a:p>
        </p:txBody>
      </p:sp>
      <p:sp>
        <p:nvSpPr>
          <p:cNvPr id="13" name="Rectangle 12"/>
          <p:cNvSpPr/>
          <p:nvPr/>
        </p:nvSpPr>
        <p:spPr>
          <a:xfrm>
            <a:off x="3495956" y="3946073"/>
            <a:ext cx="813684" cy="323165"/>
          </a:xfrm>
          <a:prstGeom prst="rect">
            <a:avLst/>
          </a:prstGeom>
        </p:spPr>
        <p:txBody>
          <a:bodyPr wrap="none" lIns="0" anchor="ctr">
            <a:spAutoFit/>
          </a:bodyPr>
          <a:lstStyle/>
          <a:p>
            <a:pPr>
              <a:spcBef>
                <a:spcPct val="50000"/>
              </a:spcBef>
            </a:pPr>
            <a:r>
              <a:rPr lang="en-US" sz="1500" i="1" dirty="0">
                <a:solidFill>
                  <a:srgbClr val="7F7F7F"/>
                </a:solidFill>
                <a:latin typeface="Georgia" panose="02040502050405020303" pitchFamily="18" charset="0"/>
              </a:rPr>
              <a:t>Slidedoc</a:t>
            </a:r>
          </a:p>
        </p:txBody>
      </p:sp>
      <p:sp>
        <p:nvSpPr>
          <p:cNvPr id="49" name="Rectangle 48"/>
          <p:cNvSpPr/>
          <p:nvPr/>
        </p:nvSpPr>
        <p:spPr>
          <a:xfrm>
            <a:off x="7524182" y="3946073"/>
            <a:ext cx="1196802" cy="323165"/>
          </a:xfrm>
          <a:prstGeom prst="rect">
            <a:avLst/>
          </a:prstGeom>
        </p:spPr>
        <p:txBody>
          <a:bodyPr wrap="none" lIns="91440" rIns="0" anchor="ctr">
            <a:spAutoFit/>
          </a:bodyPr>
          <a:lstStyle/>
          <a:p>
            <a:pPr algn="r">
              <a:spcBef>
                <a:spcPct val="50000"/>
              </a:spcBef>
            </a:pPr>
            <a:r>
              <a:rPr lang="en-US" sz="1500" i="1" dirty="0">
                <a:solidFill>
                  <a:srgbClr val="7F7F7F"/>
                </a:solidFill>
                <a:latin typeface="Georgia" panose="02040502050405020303" pitchFamily="18" charset="0"/>
              </a:rPr>
              <a:t>Presentation</a:t>
            </a:r>
          </a:p>
        </p:txBody>
      </p:sp>
      <p:grpSp>
        <p:nvGrpSpPr>
          <p:cNvPr id="20" name="Group 19"/>
          <p:cNvGrpSpPr/>
          <p:nvPr/>
        </p:nvGrpSpPr>
        <p:grpSpPr>
          <a:xfrm>
            <a:off x="5887275" y="4048917"/>
            <a:ext cx="116537" cy="116537"/>
            <a:chOff x="5787818" y="3819632"/>
            <a:chExt cx="116537" cy="116537"/>
          </a:xfrm>
        </p:grpSpPr>
        <p:sp>
          <p:nvSpPr>
            <p:cNvPr id="50" name="Line 139"/>
            <p:cNvSpPr>
              <a:spLocks noChangeShapeType="1"/>
            </p:cNvSpPr>
            <p:nvPr/>
          </p:nvSpPr>
          <p:spPr bwMode="gray">
            <a:xfrm rot="16200000">
              <a:off x="5846087" y="3819632"/>
              <a:ext cx="0" cy="1165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dirty="0"/>
            </a:p>
          </p:txBody>
        </p:sp>
        <p:sp>
          <p:nvSpPr>
            <p:cNvPr id="51" name="Line 139"/>
            <p:cNvSpPr>
              <a:spLocks noChangeShapeType="1"/>
            </p:cNvSpPr>
            <p:nvPr/>
          </p:nvSpPr>
          <p:spPr bwMode="gray">
            <a:xfrm rot="10800000">
              <a:off x="5846087" y="3819632"/>
              <a:ext cx="0" cy="1165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dirty="0"/>
            </a:p>
          </p:txBody>
        </p:sp>
      </p:grpSp>
      <p:grpSp>
        <p:nvGrpSpPr>
          <p:cNvPr id="21" name="Group 20"/>
          <p:cNvGrpSpPr/>
          <p:nvPr/>
        </p:nvGrpSpPr>
        <p:grpSpPr>
          <a:xfrm>
            <a:off x="4345298" y="2504205"/>
            <a:ext cx="3201597" cy="3206901"/>
            <a:chOff x="4261089" y="2426986"/>
            <a:chExt cx="3201597" cy="3206901"/>
          </a:xfrm>
        </p:grpSpPr>
        <p:sp>
          <p:nvSpPr>
            <p:cNvPr id="52" name="Rectangle 51"/>
            <p:cNvSpPr/>
            <p:nvPr/>
          </p:nvSpPr>
          <p:spPr>
            <a:xfrm>
              <a:off x="4261089" y="2426986"/>
              <a:ext cx="1519086" cy="1519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r>
                <a:rPr lang="en-US" sz="900" dirty="0">
                  <a:solidFill>
                    <a:schemeClr val="bg1"/>
                  </a:solidFill>
                  <a:latin typeface="+mj-lt"/>
                </a:rPr>
                <a:t>Proposal</a:t>
              </a:r>
            </a:p>
            <a:p>
              <a:r>
                <a:rPr lang="en-US" sz="900" dirty="0">
                  <a:solidFill>
                    <a:schemeClr val="bg1"/>
                  </a:solidFill>
                  <a:latin typeface="+mj-lt"/>
                </a:rPr>
                <a:t>Research </a:t>
              </a:r>
              <a:r>
                <a:rPr lang="en-US" sz="900" dirty="0" smtClean="0">
                  <a:solidFill>
                    <a:schemeClr val="bg1"/>
                  </a:solidFill>
                  <a:latin typeface="+mj-lt"/>
                </a:rPr>
                <a:t>Findings</a:t>
              </a:r>
              <a:endParaRPr lang="en-US" sz="900" dirty="0">
                <a:solidFill>
                  <a:schemeClr val="bg1"/>
                </a:solidFill>
                <a:latin typeface="+mj-lt"/>
              </a:endParaRPr>
            </a:p>
            <a:p>
              <a:r>
                <a:rPr lang="en-US" sz="900" dirty="0">
                  <a:solidFill>
                    <a:schemeClr val="bg1"/>
                  </a:solidFill>
                  <a:latin typeface="+mj-lt"/>
                </a:rPr>
                <a:t>Earnings </a:t>
              </a:r>
              <a:r>
                <a:rPr lang="en-US" sz="900" dirty="0" smtClean="0">
                  <a:solidFill>
                    <a:schemeClr val="bg1"/>
                  </a:solidFill>
                  <a:latin typeface="+mj-lt"/>
                </a:rPr>
                <a:t>Report</a:t>
              </a:r>
              <a:endParaRPr lang="en-US" sz="900" dirty="0">
                <a:solidFill>
                  <a:schemeClr val="bg1"/>
                </a:solidFill>
                <a:latin typeface="+mj-lt"/>
              </a:endParaRPr>
            </a:p>
            <a:p>
              <a:r>
                <a:rPr lang="en-US" sz="900" dirty="0">
                  <a:solidFill>
                    <a:schemeClr val="bg1"/>
                  </a:solidFill>
                  <a:latin typeface="+mj-lt"/>
                </a:rPr>
                <a:t>Client Strategy</a:t>
              </a:r>
            </a:p>
            <a:p>
              <a:r>
                <a:rPr lang="en-US" sz="900" dirty="0">
                  <a:solidFill>
                    <a:schemeClr val="bg1"/>
                  </a:solidFill>
                  <a:latin typeface="+mj-lt"/>
                </a:rPr>
                <a:t>Sales </a:t>
              </a:r>
              <a:r>
                <a:rPr lang="en-US" sz="900" dirty="0" smtClean="0">
                  <a:solidFill>
                    <a:schemeClr val="bg1"/>
                  </a:solidFill>
                  <a:latin typeface="+mj-lt"/>
                </a:rPr>
                <a:t>Sheet</a:t>
              </a:r>
              <a:endParaRPr lang="en-US" sz="900" dirty="0">
                <a:solidFill>
                  <a:schemeClr val="bg1"/>
                </a:solidFill>
                <a:latin typeface="+mj-lt"/>
              </a:endParaRPr>
            </a:p>
            <a:p>
              <a:r>
                <a:rPr lang="en-US" sz="900" dirty="0">
                  <a:solidFill>
                    <a:schemeClr val="bg1"/>
                  </a:solidFill>
                  <a:latin typeface="+mj-lt"/>
                </a:rPr>
                <a:t>RFI</a:t>
              </a:r>
            </a:p>
            <a:p>
              <a:r>
                <a:rPr lang="en-US" sz="900" dirty="0">
                  <a:solidFill>
                    <a:schemeClr val="bg1"/>
                  </a:solidFill>
                  <a:latin typeface="+mj-lt"/>
                </a:rPr>
                <a:t>Case Study</a:t>
              </a:r>
            </a:p>
            <a:p>
              <a:r>
                <a:rPr lang="en-US" sz="900" dirty="0">
                  <a:solidFill>
                    <a:schemeClr val="bg1"/>
                  </a:solidFill>
                  <a:latin typeface="+mj-lt"/>
                </a:rPr>
                <a:t>White Paper</a:t>
              </a:r>
            </a:p>
            <a:p>
              <a:r>
                <a:rPr lang="en-US" sz="900" dirty="0">
                  <a:solidFill>
                    <a:schemeClr val="bg1"/>
                  </a:solidFill>
                  <a:latin typeface="+mj-lt"/>
                </a:rPr>
                <a:t>Datasheet</a:t>
              </a:r>
            </a:p>
          </p:txBody>
        </p:sp>
        <p:sp>
          <p:nvSpPr>
            <p:cNvPr id="53" name="Rectangle 52"/>
            <p:cNvSpPr/>
            <p:nvPr/>
          </p:nvSpPr>
          <p:spPr>
            <a:xfrm>
              <a:off x="5943600" y="2426986"/>
              <a:ext cx="1519086" cy="1519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Press Briefing</a:t>
              </a:r>
            </a:p>
            <a:p>
              <a:pPr>
                <a:spcBef>
                  <a:spcPts val="50"/>
                </a:spcBef>
              </a:pPr>
              <a:r>
                <a:rPr lang="en-US" sz="900" dirty="0">
                  <a:solidFill>
                    <a:schemeClr val="bg1"/>
                  </a:solidFill>
                  <a:latin typeface="+mj-lt"/>
                </a:rPr>
                <a:t>Investor Presentation</a:t>
              </a:r>
            </a:p>
            <a:p>
              <a:pPr>
                <a:spcBef>
                  <a:spcPts val="50"/>
                </a:spcBef>
              </a:pPr>
              <a:r>
                <a:rPr lang="en-US" sz="900" dirty="0">
                  <a:solidFill>
                    <a:schemeClr val="bg1"/>
                  </a:solidFill>
                  <a:latin typeface="+mj-lt"/>
                </a:rPr>
                <a:t>Exec Briefing</a:t>
              </a:r>
            </a:p>
            <a:p>
              <a:pPr>
                <a:spcBef>
                  <a:spcPts val="50"/>
                </a:spcBef>
              </a:pPr>
              <a:r>
                <a:rPr lang="en-US" sz="900" dirty="0">
                  <a:solidFill>
                    <a:schemeClr val="bg1"/>
                  </a:solidFill>
                  <a:latin typeface="+mj-lt"/>
                </a:rPr>
                <a:t>VC Pitch</a:t>
              </a:r>
            </a:p>
            <a:p>
              <a:pPr>
                <a:spcBef>
                  <a:spcPts val="50"/>
                </a:spcBef>
              </a:pPr>
              <a:r>
                <a:rPr lang="en-US" sz="900" dirty="0" smtClean="0">
                  <a:solidFill>
                    <a:schemeClr val="bg1"/>
                  </a:solidFill>
                  <a:latin typeface="+mj-lt"/>
                </a:rPr>
                <a:t>Keynote Presentation</a:t>
              </a:r>
              <a:endParaRPr lang="en-US" sz="900" dirty="0">
                <a:solidFill>
                  <a:schemeClr val="bg1"/>
                </a:solidFill>
                <a:latin typeface="+mj-lt"/>
              </a:endParaRPr>
            </a:p>
            <a:p>
              <a:pPr>
                <a:spcBef>
                  <a:spcPts val="50"/>
                </a:spcBef>
              </a:pPr>
              <a:r>
                <a:rPr lang="en-US" sz="900" dirty="0">
                  <a:solidFill>
                    <a:schemeClr val="bg1"/>
                  </a:solidFill>
                  <a:latin typeface="+mj-lt"/>
                </a:rPr>
                <a:t>Product Launch</a:t>
              </a:r>
            </a:p>
            <a:p>
              <a:pPr>
                <a:spcBef>
                  <a:spcPts val="50"/>
                </a:spcBef>
              </a:pPr>
              <a:r>
                <a:rPr lang="en-US" sz="900" dirty="0">
                  <a:solidFill>
                    <a:schemeClr val="bg1"/>
                  </a:solidFill>
                  <a:latin typeface="+mj-lt"/>
                </a:rPr>
                <a:t>Analyst Presentation</a:t>
              </a:r>
            </a:p>
            <a:p>
              <a:pPr>
                <a:spcBef>
                  <a:spcPts val="50"/>
                </a:spcBef>
              </a:pPr>
              <a:r>
                <a:rPr lang="en-US" sz="900" dirty="0">
                  <a:solidFill>
                    <a:schemeClr val="bg1"/>
                  </a:solidFill>
                  <a:latin typeface="+mj-lt"/>
                </a:rPr>
                <a:t>Sales Presentation</a:t>
              </a:r>
            </a:p>
            <a:p>
              <a:pPr>
                <a:spcBef>
                  <a:spcPts val="50"/>
                </a:spcBef>
              </a:pPr>
              <a:r>
                <a:rPr lang="en-US" sz="900" dirty="0">
                  <a:solidFill>
                    <a:schemeClr val="bg1"/>
                  </a:solidFill>
                  <a:latin typeface="+mj-lt"/>
                </a:rPr>
                <a:t>Corporate Overview</a:t>
              </a:r>
            </a:p>
          </p:txBody>
        </p:sp>
        <p:sp>
          <p:nvSpPr>
            <p:cNvPr id="54" name="Rectangle 53"/>
            <p:cNvSpPr/>
            <p:nvPr/>
          </p:nvSpPr>
          <p:spPr>
            <a:xfrm>
              <a:off x="4261089" y="4114800"/>
              <a:ext cx="1519086" cy="1519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Research Findings</a:t>
              </a:r>
            </a:p>
            <a:p>
              <a:pPr>
                <a:spcBef>
                  <a:spcPts val="50"/>
                </a:spcBef>
              </a:pPr>
              <a:r>
                <a:rPr lang="en-US" sz="900" dirty="0">
                  <a:solidFill>
                    <a:schemeClr val="bg1"/>
                  </a:solidFill>
                  <a:latin typeface="+mj-lt"/>
                </a:rPr>
                <a:t>Reports</a:t>
              </a:r>
            </a:p>
            <a:p>
              <a:pPr>
                <a:spcBef>
                  <a:spcPts val="50"/>
                </a:spcBef>
              </a:pPr>
              <a:r>
                <a:rPr lang="en-US" sz="900" dirty="0">
                  <a:solidFill>
                    <a:schemeClr val="bg1"/>
                  </a:solidFill>
                  <a:latin typeface="+mj-lt"/>
                </a:rPr>
                <a:t>Brief/Memo</a:t>
              </a:r>
            </a:p>
            <a:p>
              <a:pPr>
                <a:spcBef>
                  <a:spcPts val="50"/>
                </a:spcBef>
              </a:pPr>
              <a:r>
                <a:rPr lang="en-US" sz="900" dirty="0">
                  <a:solidFill>
                    <a:schemeClr val="bg1"/>
                  </a:solidFill>
                  <a:latin typeface="+mj-lt"/>
                </a:rPr>
                <a:t>Corporate Strategy</a:t>
              </a:r>
            </a:p>
            <a:p>
              <a:pPr>
                <a:spcBef>
                  <a:spcPts val="50"/>
                </a:spcBef>
              </a:pPr>
              <a:r>
                <a:rPr lang="en-US" sz="900" dirty="0">
                  <a:solidFill>
                    <a:schemeClr val="bg1"/>
                  </a:solidFill>
                  <a:latin typeface="+mj-lt"/>
                </a:rPr>
                <a:t>Execution Plan</a:t>
              </a:r>
            </a:p>
            <a:p>
              <a:pPr>
                <a:spcBef>
                  <a:spcPts val="50"/>
                </a:spcBef>
              </a:pPr>
              <a:r>
                <a:rPr lang="en-US" sz="900" dirty="0">
                  <a:solidFill>
                    <a:schemeClr val="bg1"/>
                  </a:solidFill>
                  <a:latin typeface="+mj-lt"/>
                </a:rPr>
                <a:t>Appendix</a:t>
              </a:r>
            </a:p>
            <a:p>
              <a:pPr>
                <a:spcBef>
                  <a:spcPts val="50"/>
                </a:spcBef>
              </a:pPr>
              <a:r>
                <a:rPr lang="en-US" sz="900" dirty="0">
                  <a:solidFill>
                    <a:schemeClr val="bg1"/>
                  </a:solidFill>
                  <a:latin typeface="+mj-lt"/>
                </a:rPr>
                <a:t>Staff Meeting</a:t>
              </a:r>
            </a:p>
            <a:p>
              <a:pPr>
                <a:spcBef>
                  <a:spcPts val="50"/>
                </a:spcBef>
              </a:pPr>
              <a:r>
                <a:rPr lang="en-US" sz="900" dirty="0">
                  <a:solidFill>
                    <a:schemeClr val="bg1"/>
                  </a:solidFill>
                  <a:latin typeface="+mj-lt"/>
                </a:rPr>
                <a:t>Status Update</a:t>
              </a:r>
            </a:p>
          </p:txBody>
        </p:sp>
        <p:sp>
          <p:nvSpPr>
            <p:cNvPr id="55" name="Rectangle 54"/>
            <p:cNvSpPr/>
            <p:nvPr/>
          </p:nvSpPr>
          <p:spPr>
            <a:xfrm>
              <a:off x="5943600" y="4114800"/>
              <a:ext cx="1519086" cy="15190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Lecture/Training</a:t>
              </a:r>
            </a:p>
            <a:p>
              <a:pPr>
                <a:spcBef>
                  <a:spcPts val="50"/>
                </a:spcBef>
              </a:pPr>
              <a:r>
                <a:rPr lang="en-US" sz="900" dirty="0">
                  <a:solidFill>
                    <a:schemeClr val="bg1"/>
                  </a:solidFill>
                  <a:latin typeface="+mj-lt"/>
                </a:rPr>
                <a:t>Internal Launch</a:t>
              </a:r>
            </a:p>
            <a:p>
              <a:pPr>
                <a:spcBef>
                  <a:spcPts val="50"/>
                </a:spcBef>
              </a:pPr>
              <a:r>
                <a:rPr lang="en-US" sz="900" dirty="0">
                  <a:solidFill>
                    <a:schemeClr val="bg1"/>
                  </a:solidFill>
                  <a:latin typeface="+mj-lt"/>
                </a:rPr>
                <a:t>Board Meeting</a:t>
              </a:r>
            </a:p>
            <a:p>
              <a:pPr>
                <a:spcBef>
                  <a:spcPts val="50"/>
                </a:spcBef>
              </a:pPr>
              <a:r>
                <a:rPr lang="en-US" sz="900" dirty="0">
                  <a:solidFill>
                    <a:schemeClr val="bg1"/>
                  </a:solidFill>
                  <a:latin typeface="+mj-lt"/>
                </a:rPr>
                <a:t>Vision Meeting</a:t>
              </a:r>
            </a:p>
            <a:p>
              <a:pPr>
                <a:spcBef>
                  <a:spcPts val="50"/>
                </a:spcBef>
              </a:pPr>
              <a:r>
                <a:rPr lang="en-US" sz="900" dirty="0" smtClean="0">
                  <a:solidFill>
                    <a:schemeClr val="bg1"/>
                  </a:solidFill>
                  <a:latin typeface="+mj-lt"/>
                </a:rPr>
                <a:t>All-Hands </a:t>
              </a:r>
              <a:r>
                <a:rPr lang="en-US" sz="900" dirty="0">
                  <a:solidFill>
                    <a:schemeClr val="bg1"/>
                  </a:solidFill>
                  <a:latin typeface="+mj-lt"/>
                </a:rPr>
                <a:t>Meeting</a:t>
              </a:r>
            </a:p>
            <a:p>
              <a:pPr>
                <a:spcBef>
                  <a:spcPts val="50"/>
                </a:spcBef>
              </a:pPr>
              <a:r>
                <a:rPr lang="en-US" sz="900" dirty="0">
                  <a:solidFill>
                    <a:schemeClr val="bg1"/>
                  </a:solidFill>
                  <a:latin typeface="+mj-lt"/>
                </a:rPr>
                <a:t>Quarterly Update</a:t>
              </a:r>
            </a:p>
            <a:p>
              <a:pPr>
                <a:spcBef>
                  <a:spcPts val="50"/>
                </a:spcBef>
              </a:pPr>
              <a:r>
                <a:rPr lang="en-US" sz="900" dirty="0">
                  <a:solidFill>
                    <a:schemeClr val="bg1"/>
                  </a:solidFill>
                  <a:latin typeface="+mj-lt"/>
                </a:rPr>
                <a:t>Project Overview</a:t>
              </a:r>
            </a:p>
          </p:txBody>
        </p:sp>
      </p:grpSp>
    </p:spTree>
    <p:extLst>
      <p:ext uri="{BB962C8B-B14F-4D97-AF65-F5344CB8AC3E}">
        <p14:creationId xmlns:p14="http://schemas.microsoft.com/office/powerpoint/2010/main" val="1928454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slidedocs are Better for the audience</a:t>
            </a:r>
            <a:endParaRPr lang="en-US" dirty="0"/>
          </a:p>
        </p:txBody>
      </p:sp>
      <p:sp>
        <p:nvSpPr>
          <p:cNvPr id="3" name="Content Placeholder 2"/>
          <p:cNvSpPr>
            <a:spLocks noGrp="1"/>
          </p:cNvSpPr>
          <p:nvPr>
            <p:ph idx="1"/>
          </p:nvPr>
        </p:nvSpPr>
        <p:spPr>
          <a:xfrm>
            <a:off x="459580" y="3238500"/>
            <a:ext cx="1523417" cy="3160711"/>
          </a:xfrm>
        </p:spPr>
        <p:txBody>
          <a:bodyPr/>
          <a:lstStyle/>
          <a:p>
            <a:pPr lvl="2"/>
            <a:r>
              <a:rPr lang="en-US" b="1" dirty="0" smtClean="0">
                <a:solidFill>
                  <a:schemeClr val="accent3"/>
                </a:solidFill>
              </a:rPr>
              <a:t>Space limitations</a:t>
            </a:r>
            <a:br>
              <a:rPr lang="en-US" b="1" dirty="0" smtClean="0">
                <a:solidFill>
                  <a:schemeClr val="accent3"/>
                </a:solidFill>
              </a:rPr>
            </a:br>
            <a:r>
              <a:rPr lang="en-US" dirty="0" smtClean="0"/>
              <a:t>force a slidedoc’s author to boil down the material to its essence. Done correctly, this makes the material more clear to </a:t>
            </a:r>
            <a:br>
              <a:rPr lang="en-US" dirty="0" smtClean="0"/>
            </a:br>
            <a:r>
              <a:rPr lang="en-US" dirty="0" smtClean="0"/>
              <a:t>the reader.</a:t>
            </a:r>
          </a:p>
        </p:txBody>
      </p:sp>
      <p:sp>
        <p:nvSpPr>
          <p:cNvPr id="4" name="Text Placeholder 3"/>
          <p:cNvSpPr>
            <a:spLocks noGrp="1"/>
          </p:cNvSpPr>
          <p:nvPr>
            <p:ph type="body" idx="10"/>
          </p:nvPr>
        </p:nvSpPr>
        <p:spPr/>
        <p:txBody>
          <a:bodyPr/>
          <a:lstStyle/>
          <a:p>
            <a:r>
              <a:rPr lang="en-US" dirty="0" smtClean="0"/>
              <a:t>The advantages below trickle down to the audience, who reaps the benefits of consuming clear and concise prose paired with helpful visual aids.</a:t>
            </a:r>
            <a:endParaRPr lang="en-US" dirty="0"/>
          </a:p>
        </p:txBody>
      </p:sp>
      <p:sp>
        <p:nvSpPr>
          <p:cNvPr id="5" name="Content Placeholder 4"/>
          <p:cNvSpPr>
            <a:spLocks noGrp="1"/>
          </p:cNvSpPr>
          <p:nvPr>
            <p:ph idx="11"/>
          </p:nvPr>
        </p:nvSpPr>
        <p:spPr>
          <a:xfrm>
            <a:off x="2135398" y="3238500"/>
            <a:ext cx="1523417" cy="3160711"/>
          </a:xfrm>
        </p:spPr>
        <p:txBody>
          <a:bodyPr/>
          <a:lstStyle/>
          <a:p>
            <a:pPr lvl="2"/>
            <a:r>
              <a:rPr lang="en-US" b="1" dirty="0">
                <a:solidFill>
                  <a:schemeClr val="accent3"/>
                </a:solidFill>
              </a:rPr>
              <a:t>Visualized </a:t>
            </a:r>
            <a:r>
              <a:rPr lang="en-US" b="1" dirty="0" smtClean="0">
                <a:solidFill>
                  <a:schemeClr val="accent3"/>
                </a:solidFill>
              </a:rPr>
              <a:t>ideas</a:t>
            </a:r>
            <a:br>
              <a:rPr lang="en-US" b="1" dirty="0" smtClean="0">
                <a:solidFill>
                  <a:schemeClr val="accent3"/>
                </a:solidFill>
              </a:rPr>
            </a:br>
            <a:r>
              <a:rPr lang="en-US" dirty="0" smtClean="0"/>
              <a:t>help </a:t>
            </a:r>
            <a:r>
              <a:rPr lang="en-US" dirty="0"/>
              <a:t>the audience </a:t>
            </a:r>
            <a:r>
              <a:rPr lang="en-US" dirty="0" smtClean="0"/>
              <a:t>“</a:t>
            </a:r>
            <a:r>
              <a:rPr lang="en-US" dirty="0"/>
              <a:t>see” what you’re saying. When critical business decisions need to be made quickly, visually articulated concepts reduce the time </a:t>
            </a:r>
            <a:r>
              <a:rPr lang="en-US" dirty="0" smtClean="0"/>
              <a:t>to reach </a:t>
            </a:r>
            <a:r>
              <a:rPr lang="en-US" dirty="0"/>
              <a:t>consensus. </a:t>
            </a:r>
            <a:endParaRPr lang="en-US" dirty="0" smtClean="0"/>
          </a:p>
        </p:txBody>
      </p:sp>
      <p:sp>
        <p:nvSpPr>
          <p:cNvPr id="34" name="Content Placeholder 33"/>
          <p:cNvSpPr>
            <a:spLocks noGrp="1"/>
          </p:cNvSpPr>
          <p:nvPr>
            <p:ph idx="12"/>
          </p:nvPr>
        </p:nvSpPr>
        <p:spPr>
          <a:xfrm>
            <a:off x="3822113" y="3238500"/>
            <a:ext cx="1523417" cy="3160711"/>
          </a:xfrm>
        </p:spPr>
        <p:txBody>
          <a:bodyPr/>
          <a:lstStyle/>
          <a:p>
            <a:pPr lvl="2">
              <a:spcAft>
                <a:spcPts val="1200"/>
              </a:spcAft>
            </a:pPr>
            <a:r>
              <a:rPr lang="en-US" b="1" dirty="0">
                <a:solidFill>
                  <a:schemeClr val="accent3"/>
                </a:solidFill>
              </a:rPr>
              <a:t>Time savings </a:t>
            </a:r>
            <a:r>
              <a:rPr lang="en-US" b="1" dirty="0" smtClean="0">
                <a:solidFill>
                  <a:schemeClr val="accent3"/>
                </a:solidFill>
              </a:rPr>
              <a:t/>
            </a:r>
            <a:br>
              <a:rPr lang="en-US" b="1" dirty="0" smtClean="0">
                <a:solidFill>
                  <a:schemeClr val="accent3"/>
                </a:solidFill>
              </a:rPr>
            </a:br>
            <a:r>
              <a:rPr lang="en-US" dirty="0" smtClean="0"/>
              <a:t>are </a:t>
            </a:r>
            <a:r>
              <a:rPr lang="en-US" dirty="0"/>
              <a:t>achieved </a:t>
            </a:r>
            <a:r>
              <a:rPr lang="en-US" dirty="0" smtClean="0"/>
              <a:t>by allowing </a:t>
            </a:r>
            <a:r>
              <a:rPr lang="en-US" dirty="0"/>
              <a:t>the audience to read the material instead of listening to it be presented. (</a:t>
            </a:r>
            <a:r>
              <a:rPr lang="en-US" i="1" dirty="0" smtClean="0"/>
              <a:t>Imagine</a:t>
            </a:r>
            <a:r>
              <a:rPr lang="en-US" dirty="0" smtClean="0"/>
              <a:t> </a:t>
            </a:r>
            <a:r>
              <a:rPr lang="en-US" dirty="0"/>
              <a:t>if I presented </a:t>
            </a:r>
            <a:r>
              <a:rPr lang="en-US" dirty="0" smtClean="0"/>
              <a:t>this document </a:t>
            </a:r>
            <a:r>
              <a:rPr lang="en-US" dirty="0"/>
              <a:t>to you </a:t>
            </a:r>
            <a:r>
              <a:rPr lang="en-US" dirty="0" smtClean="0"/>
              <a:t/>
            </a:r>
            <a:br>
              <a:rPr lang="en-US" dirty="0" smtClean="0"/>
            </a:br>
            <a:r>
              <a:rPr lang="en-US" dirty="0" smtClean="0"/>
              <a:t>instead </a:t>
            </a:r>
            <a:r>
              <a:rPr lang="en-US" dirty="0"/>
              <a:t>of giving it </a:t>
            </a:r>
            <a:r>
              <a:rPr lang="en-US" dirty="0" smtClean="0"/>
              <a:t/>
            </a:r>
            <a:br>
              <a:rPr lang="en-US" dirty="0" smtClean="0"/>
            </a:br>
            <a:r>
              <a:rPr lang="en-US" dirty="0" smtClean="0"/>
              <a:t>to </a:t>
            </a:r>
            <a:r>
              <a:rPr lang="en-US" dirty="0"/>
              <a:t>you to read</a:t>
            </a:r>
            <a:r>
              <a:rPr lang="en-US" dirty="0" smtClean="0"/>
              <a:t>!)</a:t>
            </a:r>
            <a:endParaRPr lang="en-US" dirty="0"/>
          </a:p>
        </p:txBody>
      </p:sp>
      <p:sp>
        <p:nvSpPr>
          <p:cNvPr id="35" name="Content Placeholder 34"/>
          <p:cNvSpPr>
            <a:spLocks noGrp="1"/>
          </p:cNvSpPr>
          <p:nvPr>
            <p:ph idx="13"/>
          </p:nvPr>
        </p:nvSpPr>
        <p:spPr>
          <a:xfrm>
            <a:off x="5485185" y="3238500"/>
            <a:ext cx="1523417" cy="3160711"/>
          </a:xfrm>
        </p:spPr>
        <p:txBody>
          <a:bodyPr/>
          <a:lstStyle/>
          <a:p>
            <a:pPr lvl="2">
              <a:spcAft>
                <a:spcPts val="1200"/>
              </a:spcAft>
            </a:pPr>
            <a:r>
              <a:rPr lang="en-US" b="1" dirty="0">
                <a:solidFill>
                  <a:schemeClr val="accent3"/>
                </a:solidFill>
              </a:rPr>
              <a:t>Consensus building </a:t>
            </a:r>
            <a:r>
              <a:rPr lang="en-US" b="1" dirty="0" smtClean="0">
                <a:solidFill>
                  <a:schemeClr val="accent3"/>
                </a:solidFill>
              </a:rPr>
              <a:t/>
            </a:r>
            <a:br>
              <a:rPr lang="en-US" b="1" dirty="0" smtClean="0">
                <a:solidFill>
                  <a:schemeClr val="accent3"/>
                </a:solidFill>
              </a:rPr>
            </a:br>
            <a:r>
              <a:rPr lang="en-US" dirty="0" smtClean="0"/>
              <a:t>is </a:t>
            </a:r>
            <a:r>
              <a:rPr lang="en-US" dirty="0"/>
              <a:t>accomplished when people have time to discuss the material. After reading a slidedoc, people can gather to have conversations about it that create movement toward objectives</a:t>
            </a:r>
            <a:r>
              <a:rPr lang="en-US" dirty="0" smtClean="0"/>
              <a:t>.</a:t>
            </a:r>
            <a:endParaRPr lang="en-US" dirty="0"/>
          </a:p>
        </p:txBody>
      </p:sp>
      <p:sp>
        <p:nvSpPr>
          <p:cNvPr id="36" name="Content Placeholder 35"/>
          <p:cNvSpPr>
            <a:spLocks noGrp="1"/>
          </p:cNvSpPr>
          <p:nvPr>
            <p:ph idx="14"/>
          </p:nvPr>
        </p:nvSpPr>
        <p:spPr>
          <a:xfrm>
            <a:off x="7161002" y="3238500"/>
            <a:ext cx="1523417" cy="3160711"/>
          </a:xfrm>
        </p:spPr>
        <p:txBody>
          <a:bodyPr/>
          <a:lstStyle/>
          <a:p>
            <a:pPr lvl="2">
              <a:spcAft>
                <a:spcPts val="1200"/>
              </a:spcAft>
            </a:pPr>
            <a:r>
              <a:rPr lang="en-US" b="1" dirty="0">
                <a:solidFill>
                  <a:schemeClr val="accent3"/>
                </a:solidFill>
              </a:rPr>
              <a:t>Shorter time to understanding </a:t>
            </a:r>
            <a:br>
              <a:rPr lang="en-US" b="1" dirty="0">
                <a:solidFill>
                  <a:schemeClr val="accent3"/>
                </a:solidFill>
              </a:rPr>
            </a:br>
            <a:r>
              <a:rPr lang="en-US" dirty="0"/>
              <a:t>happens with material that’s been </a:t>
            </a:r>
            <a:r>
              <a:rPr lang="en-US" dirty="0" smtClean="0"/>
              <a:t>parsed</a:t>
            </a:r>
            <a:r>
              <a:rPr lang="en-US" dirty="0"/>
              <a:t>, structured, </a:t>
            </a:r>
            <a:r>
              <a:rPr lang="en-US" dirty="0" smtClean="0"/>
              <a:t>and </a:t>
            </a:r>
            <a:r>
              <a:rPr lang="en-US" dirty="0"/>
              <a:t>visualized. </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98" y="1802079"/>
            <a:ext cx="1463043" cy="146304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220" y="1802079"/>
            <a:ext cx="1463043" cy="146304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54" y="1802079"/>
            <a:ext cx="1463043" cy="146304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815" y="1802079"/>
            <a:ext cx="1463043" cy="146304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0016" y="1802079"/>
            <a:ext cx="1463043" cy="1463043"/>
          </a:xfrm>
          <a:prstGeom prst="rect">
            <a:avLst/>
          </a:prstGeom>
        </p:spPr>
      </p:pic>
    </p:spTree>
    <p:extLst>
      <p:ext uri="{BB962C8B-B14F-4D97-AF65-F5344CB8AC3E}">
        <p14:creationId xmlns:p14="http://schemas.microsoft.com/office/powerpoint/2010/main" val="2759446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r>
              <a:rPr lang="en-US" sz="1200" dirty="0" smtClean="0"/>
              <a:t>Once folks have completed the reading, it's time to open it up for discussion. There is no presentation. It's important to stay vigilant on this point as most people who prepared the materials will reflexively begin presenting. If you are concerned about appearing insensitive by not allowing individuals who worked hard on the materials to have their moment, constructively remind the group this is a new practice that is being applied to the entire company and will benefit all meeting attendees, including the artist formerly known as The Presenter. With the presentation eliminated, the meeting can now be exclusively focused on generating a valuable discourse: Providing shared context, diving deeper on particularly cogent data and insights, and perhaps most importantly, having a </a:t>
            </a:r>
            <a:br>
              <a:rPr lang="en-US" sz="1200" dirty="0" smtClean="0"/>
            </a:br>
            <a:r>
              <a:rPr lang="en-US" sz="1200" dirty="0" smtClean="0"/>
              <a:t>meaningful debate.</a:t>
            </a:r>
          </a:p>
          <a:p>
            <a:pPr lvl="1"/>
            <a:r>
              <a:rPr lang="en-US" sz="1400" dirty="0" smtClean="0"/>
              <a:t>Jeff Weiner</a:t>
            </a:r>
          </a:p>
          <a:p>
            <a:pPr lvl="2"/>
            <a:r>
              <a:rPr lang="en-US" sz="1050" dirty="0" smtClean="0"/>
              <a:t>CEO, LinkedIn</a:t>
            </a:r>
            <a:endParaRPr lang="en-US" sz="1050" dirty="0"/>
          </a:p>
        </p:txBody>
      </p:sp>
      <p:sp>
        <p:nvSpPr>
          <p:cNvPr id="15" name="Content Placeholder 14"/>
          <p:cNvSpPr>
            <a:spLocks noGrp="1"/>
          </p:cNvSpPr>
          <p:nvPr>
            <p:ph idx="14"/>
          </p:nvPr>
        </p:nvSpPr>
        <p:spPr/>
        <p:txBody>
          <a:bodyPr/>
          <a:lstStyle/>
          <a:p>
            <a:r>
              <a:rPr lang="en-US" sz="1200" dirty="0" smtClean="0">
                <a:solidFill>
                  <a:schemeClr val="accent3"/>
                </a:solidFill>
              </a:rPr>
              <a:t>At LinkedIn, we have essentially eliminated the presentation. </a:t>
            </a:r>
          </a:p>
          <a:p>
            <a:r>
              <a:rPr lang="en-US" sz="1200" dirty="0" smtClean="0"/>
              <a:t>In lieu of that, we ask that materials that would typically have been presented during a meeting be sent out to participants at least 24 hours </a:t>
            </a:r>
            <a:br>
              <a:rPr lang="en-US" sz="1200" dirty="0" smtClean="0"/>
            </a:br>
            <a:r>
              <a:rPr lang="en-US" sz="1200" dirty="0" smtClean="0"/>
              <a:t>in advance so people can familiarize themselves with the content.</a:t>
            </a:r>
          </a:p>
          <a:p>
            <a:r>
              <a:rPr lang="en-US" sz="1200" dirty="0" smtClean="0"/>
              <a:t>Bear in mind: Just because the material has been sent doesn't mean it will be read. We begin each meeting by providing attendees roughly 5 to 10 minutes to read through the deck. If people have already read it, this gives them an opportunity to refresh their memory, identify areas they would like to go deeper on, or just catch up </a:t>
            </a:r>
            <a:br>
              <a:rPr lang="en-US" sz="1200" dirty="0" smtClean="0"/>
            </a:br>
            <a:r>
              <a:rPr lang="en-US" sz="1200" dirty="0" smtClean="0"/>
              <a:t>on e-mail.</a:t>
            </a:r>
            <a:endParaRPr lang="en-US" sz="1200" dirty="0"/>
          </a:p>
        </p:txBody>
      </p:sp>
      <p:sp>
        <p:nvSpPr>
          <p:cNvPr id="27" name="Text Placeholder 26"/>
          <p:cNvSpPr>
            <a:spLocks noGrp="1"/>
          </p:cNvSpPr>
          <p:nvPr>
            <p:ph type="body" sz="quarter" idx="16"/>
          </p:nvPr>
        </p:nvSpPr>
        <p:spPr/>
        <p:txBody>
          <a:bodyPr/>
          <a:lstStyle/>
          <a:p>
            <a:r>
              <a:rPr lang="en-US" dirty="0" smtClean="0"/>
              <a:t>Photo: Copyright</a:t>
            </a:r>
            <a:endParaRPr lang="en-US" dirty="0"/>
          </a:p>
        </p:txBody>
      </p:sp>
      <p:sp>
        <p:nvSpPr>
          <p:cNvPr id="30" name="TextBox 29"/>
          <p:cNvSpPr txBox="1"/>
          <p:nvPr/>
        </p:nvSpPr>
        <p:spPr>
          <a:xfrm>
            <a:off x="2399869" y="3968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
        <p:nvSpPr>
          <p:cNvPr id="31" name="TextBox 30"/>
          <p:cNvSpPr txBox="1"/>
          <p:nvPr/>
        </p:nvSpPr>
        <p:spPr>
          <a:xfrm>
            <a:off x="7983220" y="4700383"/>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pic>
        <p:nvPicPr>
          <p:cNvPr id="2050" name="Picture 2" descr="J:\Duarte Projects\12-1159 PPT-as-documents\Art\png\wiener.png"/>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73478" y="2188029"/>
            <a:ext cx="5839715" cy="45970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white">
          <a:xfrm>
            <a:off x="194310" y="6572272"/>
            <a:ext cx="5314950" cy="123111"/>
          </a:xfrm>
          <a:prstGeom prst="rect">
            <a:avLst/>
          </a:prstGeom>
          <a:noFill/>
        </p:spPr>
        <p:txBody>
          <a:bodyPr wrap="square" lIns="0" tIns="0" rIns="0" bIns="0" rtlCol="0">
            <a:spAutoFit/>
          </a:bodyPr>
          <a:lstStyle/>
          <a:p>
            <a:r>
              <a:rPr lang="en-US" sz="800" dirty="0" smtClean="0">
                <a:solidFill>
                  <a:schemeClr val="tx2"/>
                </a:solidFill>
                <a:latin typeface="Arial Narrow" panose="020B0606020202030204" pitchFamily="34" charset="0"/>
              </a:rPr>
              <a:t>Source: </a:t>
            </a:r>
            <a:r>
              <a:rPr lang="en-US" sz="800" u="sng" dirty="0" smtClean="0">
                <a:solidFill>
                  <a:schemeClr val="tx2"/>
                </a:solidFill>
                <a:latin typeface="Arial Narrow" panose="020B0606020202030204" pitchFamily="34" charset="0"/>
                <a:hlinkClick r:id="rId3"/>
              </a:rPr>
              <a:t>http</a:t>
            </a:r>
            <a:r>
              <a:rPr lang="en-US" sz="800" u="sng" dirty="0">
                <a:solidFill>
                  <a:schemeClr val="tx2"/>
                </a:solidFill>
                <a:latin typeface="Arial Narrow" panose="020B0606020202030204" pitchFamily="34" charset="0"/>
                <a:hlinkClick r:id="rId3"/>
              </a:rPr>
              <a:t>://</a:t>
            </a:r>
            <a:r>
              <a:rPr lang="en-US" sz="800" u="sng" dirty="0" smtClean="0">
                <a:solidFill>
                  <a:schemeClr val="tx2"/>
                </a:solidFill>
                <a:latin typeface="Arial Narrow" panose="020B0606020202030204" pitchFamily="34" charset="0"/>
                <a:hlinkClick r:id="rId3"/>
              </a:rPr>
              <a:t>www.linkedin.com/today/post/article/20130701022638-22330283-a-simple-rule-to-eliminate-useless-meetings</a:t>
            </a:r>
            <a:endParaRPr lang="en-US" sz="800" u="sng" dirty="0" smtClean="0">
              <a:solidFill>
                <a:schemeClr val="tx2"/>
              </a:solidFill>
              <a:latin typeface="Arial Narrow" panose="020B0606020202030204" pitchFamily="34" charset="0"/>
            </a:endParaRPr>
          </a:p>
        </p:txBody>
      </p:sp>
    </p:spTree>
    <p:extLst>
      <p:ext uri="{BB962C8B-B14F-4D97-AF65-F5344CB8AC3E}">
        <p14:creationId xmlns:p14="http://schemas.microsoft.com/office/powerpoint/2010/main" val="2221186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Spread your smart thinking</a:t>
            </a:r>
            <a:endParaRPr lang="en-US" dirty="0"/>
          </a:p>
        </p:txBody>
      </p:sp>
      <p:sp>
        <p:nvSpPr>
          <p:cNvPr id="3" name="Content Placeholder 2"/>
          <p:cNvSpPr>
            <a:spLocks noGrp="1"/>
          </p:cNvSpPr>
          <p:nvPr>
            <p:ph idx="1"/>
          </p:nvPr>
        </p:nvSpPr>
        <p:spPr>
          <a:xfrm>
            <a:off x="457732" y="3718560"/>
            <a:ext cx="2640628" cy="2680651"/>
          </a:xfrm>
        </p:spPr>
        <p:txBody>
          <a:bodyPr/>
          <a:lstStyle/>
          <a:p>
            <a:pPr lvl="1"/>
            <a:r>
              <a:rPr lang="en-US" dirty="0" smtClean="0"/>
              <a:t>Chunking</a:t>
            </a:r>
          </a:p>
          <a:p>
            <a:pPr lvl="2"/>
            <a:r>
              <a:rPr lang="en-US" dirty="0" smtClean="0"/>
              <a:t>The best way to digest information is</a:t>
            </a:r>
            <a:br>
              <a:rPr lang="en-US" dirty="0" smtClean="0"/>
            </a:br>
            <a:r>
              <a:rPr lang="en-US" dirty="0" smtClean="0"/>
              <a:t>to chunk it into a digestible form using </a:t>
            </a:r>
            <a:br>
              <a:rPr lang="en-US" dirty="0" smtClean="0"/>
            </a:br>
            <a:r>
              <a:rPr lang="en-US" dirty="0" smtClean="0"/>
              <a:t>slide software.</a:t>
            </a:r>
          </a:p>
          <a:p>
            <a:pPr lvl="2"/>
            <a:r>
              <a:rPr lang="en-US" dirty="0" smtClean="0"/>
              <a:t>Unlike a document, slidedocs create the flexibility to reuse small units of content. These units of insight spread readily, because all of the copy and images clearly support one unique thought.</a:t>
            </a:r>
          </a:p>
        </p:txBody>
      </p:sp>
      <p:sp>
        <p:nvSpPr>
          <p:cNvPr id="5" name="Content Placeholder 4"/>
          <p:cNvSpPr>
            <a:spLocks noGrp="1"/>
          </p:cNvSpPr>
          <p:nvPr>
            <p:ph idx="11"/>
          </p:nvPr>
        </p:nvSpPr>
        <p:spPr>
          <a:xfrm>
            <a:off x="3256668" y="3718560"/>
            <a:ext cx="2640628" cy="2680651"/>
          </a:xfrm>
        </p:spPr>
        <p:txBody>
          <a:bodyPr/>
          <a:lstStyle/>
          <a:p>
            <a:pPr lvl="1"/>
            <a:r>
              <a:rPr lang="en-US" dirty="0" smtClean="0"/>
              <a:t>Trapped Ideas</a:t>
            </a:r>
          </a:p>
          <a:p>
            <a:pPr lvl="2"/>
            <a:r>
              <a:rPr lang="en-US" dirty="0" smtClean="0"/>
              <a:t>There’s a time and a place for complex reports, proposals, and collateral. Businesses need dense documents for things like contracts, full research reports, and transcripts.</a:t>
            </a:r>
          </a:p>
          <a:p>
            <a:pPr lvl="2"/>
            <a:r>
              <a:rPr lang="en-US" dirty="0" smtClean="0"/>
              <a:t>However, important information can get lost if it’s locked in a sea of prose. The slidedoc format puts this information into the hands of the people.</a:t>
            </a:r>
          </a:p>
        </p:txBody>
      </p:sp>
      <p:sp>
        <p:nvSpPr>
          <p:cNvPr id="6" name="Content Placeholder 5"/>
          <p:cNvSpPr>
            <a:spLocks noGrp="1"/>
          </p:cNvSpPr>
          <p:nvPr>
            <p:ph idx="12"/>
          </p:nvPr>
        </p:nvSpPr>
        <p:spPr>
          <a:xfrm>
            <a:off x="6043787" y="3718560"/>
            <a:ext cx="2640628" cy="2680651"/>
          </a:xfrm>
        </p:spPr>
        <p:txBody>
          <a:bodyPr/>
          <a:lstStyle/>
          <a:p>
            <a:pPr lvl="1"/>
            <a:r>
              <a:rPr lang="en-US" dirty="0" smtClean="0"/>
              <a:t>Make It Spreadable</a:t>
            </a:r>
          </a:p>
          <a:p>
            <a:pPr lvl="2"/>
            <a:r>
              <a:rPr lang="en-US" dirty="0" smtClean="0"/>
              <a:t>Really great slidedocs—the ones where smart thinking meets informative visuals —spread like wildfire. They get picked up, reused, and re-expressed.</a:t>
            </a:r>
          </a:p>
          <a:p>
            <a:pPr lvl="2"/>
            <a:r>
              <a:rPr lang="en-US" dirty="0" smtClean="0"/>
              <a:t>If you want your brilliant work populated throughout an organization, slidedocs </a:t>
            </a:r>
            <a:br>
              <a:rPr lang="en-US" dirty="0" smtClean="0"/>
            </a:br>
            <a:r>
              <a:rPr lang="en-US" dirty="0" smtClean="0"/>
              <a:t>are one of the easiest ways for your ideas to take root in every department.</a:t>
            </a:r>
          </a:p>
        </p:txBody>
      </p:sp>
      <p:grpSp>
        <p:nvGrpSpPr>
          <p:cNvPr id="8" name="Group 259"/>
          <p:cNvGrpSpPr>
            <a:grpSpLocks noChangeAspect="1"/>
          </p:cNvGrpSpPr>
          <p:nvPr/>
        </p:nvGrpSpPr>
        <p:grpSpPr bwMode="gray">
          <a:xfrm>
            <a:off x="1051901" y="2031529"/>
            <a:ext cx="1373262" cy="1200914"/>
            <a:chOff x="2382" y="1722"/>
            <a:chExt cx="996" cy="871"/>
          </a:xfrm>
        </p:grpSpPr>
        <p:sp>
          <p:nvSpPr>
            <p:cNvPr id="9" name="Freeform 260"/>
            <p:cNvSpPr>
              <a:spLocks noEditPoints="1"/>
            </p:cNvSpPr>
            <p:nvPr/>
          </p:nvSpPr>
          <p:spPr bwMode="gray">
            <a:xfrm>
              <a:off x="2382" y="1722"/>
              <a:ext cx="673" cy="871"/>
            </a:xfrm>
            <a:custGeom>
              <a:avLst/>
              <a:gdLst>
                <a:gd name="T0" fmla="*/ 173 w 285"/>
                <a:gd name="T1" fmla="*/ 259 h 369"/>
                <a:gd name="T2" fmla="*/ 285 w 285"/>
                <a:gd name="T3" fmla="*/ 210 h 369"/>
                <a:gd name="T4" fmla="*/ 172 w 285"/>
                <a:gd name="T5" fmla="*/ 204 h 369"/>
                <a:gd name="T6" fmla="*/ 285 w 285"/>
                <a:gd name="T7" fmla="*/ 128 h 369"/>
                <a:gd name="T8" fmla="*/ 173 w 285"/>
                <a:gd name="T9" fmla="*/ 103 h 369"/>
                <a:gd name="T10" fmla="*/ 285 w 285"/>
                <a:gd name="T11" fmla="*/ 36 h 369"/>
                <a:gd name="T12" fmla="*/ 269 w 285"/>
                <a:gd name="T13" fmla="*/ 0 h 369"/>
                <a:gd name="T14" fmla="*/ 0 w 285"/>
                <a:gd name="T15" fmla="*/ 16 h 369"/>
                <a:gd name="T16" fmla="*/ 17 w 285"/>
                <a:gd name="T17" fmla="*/ 369 h 369"/>
                <a:gd name="T18" fmla="*/ 285 w 285"/>
                <a:gd name="T19" fmla="*/ 353 h 369"/>
                <a:gd name="T20" fmla="*/ 173 w 285"/>
                <a:gd name="T21" fmla="*/ 325 h 369"/>
                <a:gd name="T22" fmla="*/ 67 w 285"/>
                <a:gd name="T23" fmla="*/ 37 h 369"/>
                <a:gd name="T24" fmla="*/ 67 w 285"/>
                <a:gd name="T25" fmla="*/ 49 h 369"/>
                <a:gd name="T26" fmla="*/ 33 w 285"/>
                <a:gd name="T27" fmla="*/ 43 h 369"/>
                <a:gd name="T28" fmla="*/ 39 w 285"/>
                <a:gd name="T29" fmla="*/ 59 h 369"/>
                <a:gd name="T30" fmla="*/ 110 w 285"/>
                <a:gd name="T31" fmla="*/ 65 h 369"/>
                <a:gd name="T32" fmla="*/ 39 w 285"/>
                <a:gd name="T33" fmla="*/ 71 h 369"/>
                <a:gd name="T34" fmla="*/ 39 w 285"/>
                <a:gd name="T35" fmla="*/ 59 h 369"/>
                <a:gd name="T36" fmla="*/ 109 w 285"/>
                <a:gd name="T37" fmla="*/ 109 h 369"/>
                <a:gd name="T38" fmla="*/ 109 w 285"/>
                <a:gd name="T39" fmla="*/ 121 h 369"/>
                <a:gd name="T40" fmla="*/ 33 w 285"/>
                <a:gd name="T41" fmla="*/ 115 h 369"/>
                <a:gd name="T42" fmla="*/ 39 w 285"/>
                <a:gd name="T43" fmla="*/ 133 h 369"/>
                <a:gd name="T44" fmla="*/ 85 w 285"/>
                <a:gd name="T45" fmla="*/ 139 h 369"/>
                <a:gd name="T46" fmla="*/ 39 w 285"/>
                <a:gd name="T47" fmla="*/ 145 h 369"/>
                <a:gd name="T48" fmla="*/ 39 w 285"/>
                <a:gd name="T49" fmla="*/ 133 h 369"/>
                <a:gd name="T50" fmla="*/ 126 w 285"/>
                <a:gd name="T51" fmla="*/ 156 h 369"/>
                <a:gd name="T52" fmla="*/ 126 w 285"/>
                <a:gd name="T53" fmla="*/ 168 h 369"/>
                <a:gd name="T54" fmla="*/ 33 w 285"/>
                <a:gd name="T55" fmla="*/ 162 h 369"/>
                <a:gd name="T56" fmla="*/ 114 w 285"/>
                <a:gd name="T57" fmla="*/ 320 h 369"/>
                <a:gd name="T58" fmla="*/ 33 w 285"/>
                <a:gd name="T59" fmla="*/ 314 h 369"/>
                <a:gd name="T60" fmla="*/ 114 w 285"/>
                <a:gd name="T61" fmla="*/ 308 h 369"/>
                <a:gd name="T62" fmla="*/ 114 w 285"/>
                <a:gd name="T63" fmla="*/ 320 h 369"/>
                <a:gd name="T64" fmla="*/ 39 w 285"/>
                <a:gd name="T65" fmla="*/ 284 h 369"/>
                <a:gd name="T66" fmla="*/ 92 w 285"/>
                <a:gd name="T67" fmla="*/ 290 h 369"/>
                <a:gd name="T68" fmla="*/ 39 w 285"/>
                <a:gd name="T69" fmla="*/ 296 h 369"/>
                <a:gd name="T70" fmla="*/ 126 w 285"/>
                <a:gd name="T71" fmla="*/ 296 h 369"/>
                <a:gd name="T72" fmla="*/ 103 w 285"/>
                <a:gd name="T73" fmla="*/ 290 h 369"/>
                <a:gd name="T74" fmla="*/ 126 w 285"/>
                <a:gd name="T75" fmla="*/ 284 h 369"/>
                <a:gd name="T76" fmla="*/ 126 w 285"/>
                <a:gd name="T77" fmla="*/ 296 h 369"/>
                <a:gd name="T78" fmla="*/ 39 w 285"/>
                <a:gd name="T79" fmla="*/ 230 h 369"/>
                <a:gd name="T80" fmla="*/ 39 w 285"/>
                <a:gd name="T81" fmla="*/ 218 h 369"/>
                <a:gd name="T82" fmla="*/ 146 w 285"/>
                <a:gd name="T83" fmla="*/ 22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369">
                  <a:moveTo>
                    <a:pt x="173" y="325"/>
                  </a:moveTo>
                  <a:cubicBezTo>
                    <a:pt x="173" y="259"/>
                    <a:pt x="173" y="259"/>
                    <a:pt x="173" y="259"/>
                  </a:cubicBezTo>
                  <a:cubicBezTo>
                    <a:pt x="285" y="259"/>
                    <a:pt x="285" y="259"/>
                    <a:pt x="285" y="259"/>
                  </a:cubicBezTo>
                  <a:cubicBezTo>
                    <a:pt x="285" y="210"/>
                    <a:pt x="285" y="210"/>
                    <a:pt x="285" y="210"/>
                  </a:cubicBezTo>
                  <a:cubicBezTo>
                    <a:pt x="276" y="204"/>
                    <a:pt x="276" y="204"/>
                    <a:pt x="276" y="204"/>
                  </a:cubicBezTo>
                  <a:cubicBezTo>
                    <a:pt x="172" y="204"/>
                    <a:pt x="172" y="204"/>
                    <a:pt x="172" y="204"/>
                  </a:cubicBezTo>
                  <a:cubicBezTo>
                    <a:pt x="172" y="128"/>
                    <a:pt x="172" y="128"/>
                    <a:pt x="172" y="128"/>
                  </a:cubicBezTo>
                  <a:cubicBezTo>
                    <a:pt x="285" y="128"/>
                    <a:pt x="285" y="128"/>
                    <a:pt x="285" y="128"/>
                  </a:cubicBezTo>
                  <a:cubicBezTo>
                    <a:pt x="285" y="103"/>
                    <a:pt x="285" y="103"/>
                    <a:pt x="285" y="103"/>
                  </a:cubicBezTo>
                  <a:cubicBezTo>
                    <a:pt x="173" y="103"/>
                    <a:pt x="173" y="103"/>
                    <a:pt x="173" y="103"/>
                  </a:cubicBezTo>
                  <a:cubicBezTo>
                    <a:pt x="173" y="36"/>
                    <a:pt x="173" y="36"/>
                    <a:pt x="173" y="36"/>
                  </a:cubicBezTo>
                  <a:cubicBezTo>
                    <a:pt x="285" y="36"/>
                    <a:pt x="285" y="36"/>
                    <a:pt x="285" y="36"/>
                  </a:cubicBezTo>
                  <a:cubicBezTo>
                    <a:pt x="285" y="16"/>
                    <a:pt x="285" y="16"/>
                    <a:pt x="285" y="16"/>
                  </a:cubicBezTo>
                  <a:cubicBezTo>
                    <a:pt x="285" y="7"/>
                    <a:pt x="278" y="0"/>
                    <a:pt x="269" y="0"/>
                  </a:cubicBezTo>
                  <a:cubicBezTo>
                    <a:pt x="17" y="0"/>
                    <a:pt x="17" y="0"/>
                    <a:pt x="17" y="0"/>
                  </a:cubicBezTo>
                  <a:cubicBezTo>
                    <a:pt x="8" y="0"/>
                    <a:pt x="0" y="7"/>
                    <a:pt x="0" y="16"/>
                  </a:cubicBezTo>
                  <a:cubicBezTo>
                    <a:pt x="0" y="353"/>
                    <a:pt x="0" y="353"/>
                    <a:pt x="0" y="353"/>
                  </a:cubicBezTo>
                  <a:cubicBezTo>
                    <a:pt x="0" y="361"/>
                    <a:pt x="8" y="369"/>
                    <a:pt x="17" y="369"/>
                  </a:cubicBezTo>
                  <a:cubicBezTo>
                    <a:pt x="269" y="369"/>
                    <a:pt x="269" y="369"/>
                    <a:pt x="269" y="369"/>
                  </a:cubicBezTo>
                  <a:cubicBezTo>
                    <a:pt x="278" y="369"/>
                    <a:pt x="285" y="361"/>
                    <a:pt x="285" y="353"/>
                  </a:cubicBezTo>
                  <a:cubicBezTo>
                    <a:pt x="285" y="325"/>
                    <a:pt x="285" y="325"/>
                    <a:pt x="285" y="325"/>
                  </a:cubicBezTo>
                  <a:lnTo>
                    <a:pt x="173" y="325"/>
                  </a:lnTo>
                  <a:close/>
                  <a:moveTo>
                    <a:pt x="39" y="37"/>
                  </a:moveTo>
                  <a:cubicBezTo>
                    <a:pt x="67" y="37"/>
                    <a:pt x="67" y="37"/>
                    <a:pt x="67" y="37"/>
                  </a:cubicBezTo>
                  <a:cubicBezTo>
                    <a:pt x="70" y="37"/>
                    <a:pt x="73" y="40"/>
                    <a:pt x="73" y="43"/>
                  </a:cubicBezTo>
                  <a:cubicBezTo>
                    <a:pt x="73" y="46"/>
                    <a:pt x="70" y="49"/>
                    <a:pt x="67" y="49"/>
                  </a:cubicBezTo>
                  <a:cubicBezTo>
                    <a:pt x="39" y="49"/>
                    <a:pt x="39" y="49"/>
                    <a:pt x="39" y="49"/>
                  </a:cubicBezTo>
                  <a:cubicBezTo>
                    <a:pt x="36" y="49"/>
                    <a:pt x="33" y="46"/>
                    <a:pt x="33" y="43"/>
                  </a:cubicBezTo>
                  <a:cubicBezTo>
                    <a:pt x="33" y="40"/>
                    <a:pt x="36" y="37"/>
                    <a:pt x="39" y="37"/>
                  </a:cubicBezTo>
                  <a:close/>
                  <a:moveTo>
                    <a:pt x="39" y="59"/>
                  </a:moveTo>
                  <a:cubicBezTo>
                    <a:pt x="104" y="59"/>
                    <a:pt x="104" y="59"/>
                    <a:pt x="104" y="59"/>
                  </a:cubicBezTo>
                  <a:cubicBezTo>
                    <a:pt x="108" y="59"/>
                    <a:pt x="110" y="62"/>
                    <a:pt x="110" y="65"/>
                  </a:cubicBezTo>
                  <a:cubicBezTo>
                    <a:pt x="110" y="69"/>
                    <a:pt x="108" y="71"/>
                    <a:pt x="104" y="71"/>
                  </a:cubicBezTo>
                  <a:cubicBezTo>
                    <a:pt x="39" y="71"/>
                    <a:pt x="39" y="71"/>
                    <a:pt x="39" y="71"/>
                  </a:cubicBezTo>
                  <a:cubicBezTo>
                    <a:pt x="36" y="71"/>
                    <a:pt x="33" y="69"/>
                    <a:pt x="33" y="65"/>
                  </a:cubicBezTo>
                  <a:cubicBezTo>
                    <a:pt x="33" y="62"/>
                    <a:pt x="36" y="59"/>
                    <a:pt x="39" y="59"/>
                  </a:cubicBezTo>
                  <a:close/>
                  <a:moveTo>
                    <a:pt x="39" y="109"/>
                  </a:moveTo>
                  <a:cubicBezTo>
                    <a:pt x="109" y="109"/>
                    <a:pt x="109" y="109"/>
                    <a:pt x="109" y="109"/>
                  </a:cubicBezTo>
                  <a:cubicBezTo>
                    <a:pt x="112" y="109"/>
                    <a:pt x="115" y="111"/>
                    <a:pt x="115" y="115"/>
                  </a:cubicBezTo>
                  <a:cubicBezTo>
                    <a:pt x="115" y="118"/>
                    <a:pt x="112" y="121"/>
                    <a:pt x="109" y="121"/>
                  </a:cubicBezTo>
                  <a:cubicBezTo>
                    <a:pt x="39" y="121"/>
                    <a:pt x="39" y="121"/>
                    <a:pt x="39" y="121"/>
                  </a:cubicBezTo>
                  <a:cubicBezTo>
                    <a:pt x="36" y="121"/>
                    <a:pt x="33" y="118"/>
                    <a:pt x="33" y="115"/>
                  </a:cubicBezTo>
                  <a:cubicBezTo>
                    <a:pt x="33" y="111"/>
                    <a:pt x="36" y="109"/>
                    <a:pt x="39" y="109"/>
                  </a:cubicBezTo>
                  <a:close/>
                  <a:moveTo>
                    <a:pt x="39" y="133"/>
                  </a:moveTo>
                  <a:cubicBezTo>
                    <a:pt x="79" y="133"/>
                    <a:pt x="79" y="133"/>
                    <a:pt x="79" y="133"/>
                  </a:cubicBezTo>
                  <a:cubicBezTo>
                    <a:pt x="82" y="133"/>
                    <a:pt x="85" y="135"/>
                    <a:pt x="85" y="139"/>
                  </a:cubicBezTo>
                  <a:cubicBezTo>
                    <a:pt x="85" y="142"/>
                    <a:pt x="82" y="145"/>
                    <a:pt x="79" y="145"/>
                  </a:cubicBezTo>
                  <a:cubicBezTo>
                    <a:pt x="39" y="145"/>
                    <a:pt x="39" y="145"/>
                    <a:pt x="39" y="145"/>
                  </a:cubicBezTo>
                  <a:cubicBezTo>
                    <a:pt x="36" y="145"/>
                    <a:pt x="33" y="142"/>
                    <a:pt x="33" y="139"/>
                  </a:cubicBezTo>
                  <a:cubicBezTo>
                    <a:pt x="33" y="135"/>
                    <a:pt x="36" y="133"/>
                    <a:pt x="39" y="133"/>
                  </a:cubicBezTo>
                  <a:close/>
                  <a:moveTo>
                    <a:pt x="39" y="156"/>
                  </a:moveTo>
                  <a:cubicBezTo>
                    <a:pt x="126" y="156"/>
                    <a:pt x="126" y="156"/>
                    <a:pt x="126" y="156"/>
                  </a:cubicBezTo>
                  <a:cubicBezTo>
                    <a:pt x="129" y="156"/>
                    <a:pt x="132" y="158"/>
                    <a:pt x="132" y="162"/>
                  </a:cubicBezTo>
                  <a:cubicBezTo>
                    <a:pt x="132" y="165"/>
                    <a:pt x="129" y="168"/>
                    <a:pt x="126" y="168"/>
                  </a:cubicBezTo>
                  <a:cubicBezTo>
                    <a:pt x="39" y="168"/>
                    <a:pt x="39" y="168"/>
                    <a:pt x="39" y="168"/>
                  </a:cubicBezTo>
                  <a:cubicBezTo>
                    <a:pt x="36" y="168"/>
                    <a:pt x="33" y="165"/>
                    <a:pt x="33" y="162"/>
                  </a:cubicBezTo>
                  <a:cubicBezTo>
                    <a:pt x="33" y="158"/>
                    <a:pt x="36" y="156"/>
                    <a:pt x="39" y="156"/>
                  </a:cubicBezTo>
                  <a:close/>
                  <a:moveTo>
                    <a:pt x="114" y="320"/>
                  </a:moveTo>
                  <a:cubicBezTo>
                    <a:pt x="39" y="320"/>
                    <a:pt x="39" y="320"/>
                    <a:pt x="39" y="320"/>
                  </a:cubicBezTo>
                  <a:cubicBezTo>
                    <a:pt x="36" y="320"/>
                    <a:pt x="33" y="317"/>
                    <a:pt x="33" y="314"/>
                  </a:cubicBezTo>
                  <a:cubicBezTo>
                    <a:pt x="33" y="310"/>
                    <a:pt x="36" y="308"/>
                    <a:pt x="39" y="308"/>
                  </a:cubicBezTo>
                  <a:cubicBezTo>
                    <a:pt x="114" y="308"/>
                    <a:pt x="114" y="308"/>
                    <a:pt x="114" y="308"/>
                  </a:cubicBezTo>
                  <a:cubicBezTo>
                    <a:pt x="117" y="308"/>
                    <a:pt x="120" y="310"/>
                    <a:pt x="120" y="314"/>
                  </a:cubicBezTo>
                  <a:cubicBezTo>
                    <a:pt x="120" y="317"/>
                    <a:pt x="117" y="320"/>
                    <a:pt x="114" y="320"/>
                  </a:cubicBezTo>
                  <a:close/>
                  <a:moveTo>
                    <a:pt x="33" y="290"/>
                  </a:moveTo>
                  <a:cubicBezTo>
                    <a:pt x="33" y="287"/>
                    <a:pt x="36" y="284"/>
                    <a:pt x="39" y="284"/>
                  </a:cubicBezTo>
                  <a:cubicBezTo>
                    <a:pt x="86" y="284"/>
                    <a:pt x="86" y="284"/>
                    <a:pt x="86" y="284"/>
                  </a:cubicBezTo>
                  <a:cubicBezTo>
                    <a:pt x="89" y="284"/>
                    <a:pt x="92" y="287"/>
                    <a:pt x="92" y="290"/>
                  </a:cubicBezTo>
                  <a:cubicBezTo>
                    <a:pt x="92" y="293"/>
                    <a:pt x="89" y="296"/>
                    <a:pt x="86" y="296"/>
                  </a:cubicBezTo>
                  <a:cubicBezTo>
                    <a:pt x="39" y="296"/>
                    <a:pt x="39" y="296"/>
                    <a:pt x="39" y="296"/>
                  </a:cubicBezTo>
                  <a:cubicBezTo>
                    <a:pt x="36" y="296"/>
                    <a:pt x="33" y="293"/>
                    <a:pt x="33" y="290"/>
                  </a:cubicBezTo>
                  <a:close/>
                  <a:moveTo>
                    <a:pt x="126" y="296"/>
                  </a:moveTo>
                  <a:cubicBezTo>
                    <a:pt x="109" y="296"/>
                    <a:pt x="109" y="296"/>
                    <a:pt x="109" y="296"/>
                  </a:cubicBezTo>
                  <a:cubicBezTo>
                    <a:pt x="106" y="296"/>
                    <a:pt x="103" y="293"/>
                    <a:pt x="103" y="290"/>
                  </a:cubicBezTo>
                  <a:cubicBezTo>
                    <a:pt x="103" y="287"/>
                    <a:pt x="106" y="284"/>
                    <a:pt x="109" y="284"/>
                  </a:cubicBezTo>
                  <a:cubicBezTo>
                    <a:pt x="126" y="284"/>
                    <a:pt x="126" y="284"/>
                    <a:pt x="126" y="284"/>
                  </a:cubicBezTo>
                  <a:cubicBezTo>
                    <a:pt x="129" y="284"/>
                    <a:pt x="132" y="287"/>
                    <a:pt x="132" y="290"/>
                  </a:cubicBezTo>
                  <a:cubicBezTo>
                    <a:pt x="132" y="293"/>
                    <a:pt x="129" y="296"/>
                    <a:pt x="126" y="296"/>
                  </a:cubicBezTo>
                  <a:close/>
                  <a:moveTo>
                    <a:pt x="140" y="230"/>
                  </a:moveTo>
                  <a:cubicBezTo>
                    <a:pt x="39" y="230"/>
                    <a:pt x="39" y="230"/>
                    <a:pt x="39" y="230"/>
                  </a:cubicBezTo>
                  <a:cubicBezTo>
                    <a:pt x="36" y="230"/>
                    <a:pt x="33" y="228"/>
                    <a:pt x="33" y="224"/>
                  </a:cubicBezTo>
                  <a:cubicBezTo>
                    <a:pt x="33" y="221"/>
                    <a:pt x="36" y="218"/>
                    <a:pt x="39" y="218"/>
                  </a:cubicBezTo>
                  <a:cubicBezTo>
                    <a:pt x="140" y="218"/>
                    <a:pt x="140" y="218"/>
                    <a:pt x="140" y="218"/>
                  </a:cubicBezTo>
                  <a:cubicBezTo>
                    <a:pt x="143" y="218"/>
                    <a:pt x="146" y="221"/>
                    <a:pt x="146" y="224"/>
                  </a:cubicBezTo>
                  <a:cubicBezTo>
                    <a:pt x="146" y="228"/>
                    <a:pt x="143" y="230"/>
                    <a:pt x="140" y="230"/>
                  </a:cubicBezTo>
                  <a:close/>
                </a:path>
              </a:pathLst>
            </a:cu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 name="Freeform 261"/>
            <p:cNvSpPr>
              <a:spLocks noEditPoints="1"/>
            </p:cNvSpPr>
            <p:nvPr/>
          </p:nvSpPr>
          <p:spPr bwMode="gray">
            <a:xfrm>
              <a:off x="2866" y="2055"/>
              <a:ext cx="397" cy="396"/>
            </a:xfrm>
            <a:custGeom>
              <a:avLst/>
              <a:gdLst>
                <a:gd name="T0" fmla="*/ 47 w 168"/>
                <a:gd name="T1" fmla="*/ 161 h 168"/>
                <a:gd name="T2" fmla="*/ 48 w 168"/>
                <a:gd name="T3" fmla="*/ 160 h 168"/>
                <a:gd name="T4" fmla="*/ 116 w 168"/>
                <a:gd name="T5" fmla="*/ 92 h 168"/>
                <a:gd name="T6" fmla="*/ 153 w 168"/>
                <a:gd name="T7" fmla="*/ 115 h 168"/>
                <a:gd name="T8" fmla="*/ 156 w 168"/>
                <a:gd name="T9" fmla="*/ 115 h 168"/>
                <a:gd name="T10" fmla="*/ 158 w 168"/>
                <a:gd name="T11" fmla="*/ 112 h 168"/>
                <a:gd name="T12" fmla="*/ 166 w 168"/>
                <a:gd name="T13" fmla="*/ 97 h 168"/>
                <a:gd name="T14" fmla="*/ 168 w 168"/>
                <a:gd name="T15" fmla="*/ 94 h 168"/>
                <a:gd name="T16" fmla="*/ 166 w 168"/>
                <a:gd name="T17" fmla="*/ 91 h 168"/>
                <a:gd name="T18" fmla="*/ 136 w 168"/>
                <a:gd name="T19" fmla="*/ 72 h 168"/>
                <a:gd name="T20" fmla="*/ 161 w 168"/>
                <a:gd name="T21" fmla="*/ 47 h 168"/>
                <a:gd name="T22" fmla="*/ 162 w 168"/>
                <a:gd name="T23" fmla="*/ 44 h 168"/>
                <a:gd name="T24" fmla="*/ 160 w 168"/>
                <a:gd name="T25" fmla="*/ 41 h 168"/>
                <a:gd name="T26" fmla="*/ 149 w 168"/>
                <a:gd name="T27" fmla="*/ 28 h 168"/>
                <a:gd name="T28" fmla="*/ 146 w 168"/>
                <a:gd name="T29" fmla="*/ 26 h 168"/>
                <a:gd name="T30" fmla="*/ 143 w 168"/>
                <a:gd name="T31" fmla="*/ 27 h 168"/>
                <a:gd name="T32" fmla="*/ 113 w 168"/>
                <a:gd name="T33" fmla="*/ 57 h 168"/>
                <a:gd name="T34" fmla="*/ 31 w 168"/>
                <a:gd name="T35" fmla="*/ 4 h 168"/>
                <a:gd name="T36" fmla="*/ 31 w 168"/>
                <a:gd name="T37" fmla="*/ 3 h 168"/>
                <a:gd name="T38" fmla="*/ 1 w 168"/>
                <a:gd name="T39" fmla="*/ 14 h 168"/>
                <a:gd name="T40" fmla="*/ 0 w 168"/>
                <a:gd name="T41" fmla="*/ 16 h 168"/>
                <a:gd name="T42" fmla="*/ 2 w 168"/>
                <a:gd name="T43" fmla="*/ 19 h 168"/>
                <a:gd name="T44" fmla="*/ 93 w 168"/>
                <a:gd name="T45" fmla="*/ 77 h 168"/>
                <a:gd name="T46" fmla="*/ 16 w 168"/>
                <a:gd name="T47" fmla="*/ 152 h 168"/>
                <a:gd name="T48" fmla="*/ 15 w 168"/>
                <a:gd name="T49" fmla="*/ 154 h 168"/>
                <a:gd name="T50" fmla="*/ 15 w 168"/>
                <a:gd name="T51" fmla="*/ 155 h 168"/>
                <a:gd name="T52" fmla="*/ 16 w 168"/>
                <a:gd name="T53" fmla="*/ 157 h 168"/>
                <a:gd name="T54" fmla="*/ 47 w 168"/>
                <a:gd name="T55" fmla="*/ 161 h 168"/>
                <a:gd name="T56" fmla="*/ 112 w 168"/>
                <a:gd name="T57" fmla="*/ 75 h 168"/>
                <a:gd name="T58" fmla="*/ 118 w 168"/>
                <a:gd name="T59" fmla="*/ 66 h 168"/>
                <a:gd name="T60" fmla="*/ 126 w 168"/>
                <a:gd name="T61" fmla="*/ 73 h 168"/>
                <a:gd name="T62" fmla="*/ 120 w 168"/>
                <a:gd name="T63" fmla="*/ 81 h 168"/>
                <a:gd name="T64" fmla="*/ 112 w 168"/>
                <a:gd name="T65" fmla="*/ 7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68">
                  <a:moveTo>
                    <a:pt x="47" y="161"/>
                  </a:moveTo>
                  <a:cubicBezTo>
                    <a:pt x="47" y="161"/>
                    <a:pt x="47" y="160"/>
                    <a:pt x="48" y="160"/>
                  </a:cubicBezTo>
                  <a:cubicBezTo>
                    <a:pt x="116" y="92"/>
                    <a:pt x="116" y="92"/>
                    <a:pt x="116" y="92"/>
                  </a:cubicBezTo>
                  <a:cubicBezTo>
                    <a:pt x="153" y="115"/>
                    <a:pt x="153" y="115"/>
                    <a:pt x="153" y="115"/>
                  </a:cubicBezTo>
                  <a:cubicBezTo>
                    <a:pt x="154" y="115"/>
                    <a:pt x="155" y="116"/>
                    <a:pt x="156" y="115"/>
                  </a:cubicBezTo>
                  <a:cubicBezTo>
                    <a:pt x="157" y="115"/>
                    <a:pt x="158" y="113"/>
                    <a:pt x="158" y="112"/>
                  </a:cubicBezTo>
                  <a:cubicBezTo>
                    <a:pt x="158" y="112"/>
                    <a:pt x="159" y="100"/>
                    <a:pt x="166" y="97"/>
                  </a:cubicBezTo>
                  <a:cubicBezTo>
                    <a:pt x="167" y="96"/>
                    <a:pt x="168" y="95"/>
                    <a:pt x="168" y="94"/>
                  </a:cubicBezTo>
                  <a:cubicBezTo>
                    <a:pt x="168" y="93"/>
                    <a:pt x="167" y="92"/>
                    <a:pt x="166" y="91"/>
                  </a:cubicBezTo>
                  <a:cubicBezTo>
                    <a:pt x="136" y="72"/>
                    <a:pt x="136" y="72"/>
                    <a:pt x="136" y="72"/>
                  </a:cubicBezTo>
                  <a:cubicBezTo>
                    <a:pt x="161" y="47"/>
                    <a:pt x="161" y="47"/>
                    <a:pt x="161" y="47"/>
                  </a:cubicBezTo>
                  <a:cubicBezTo>
                    <a:pt x="162" y="46"/>
                    <a:pt x="163" y="45"/>
                    <a:pt x="162" y="44"/>
                  </a:cubicBezTo>
                  <a:cubicBezTo>
                    <a:pt x="162" y="43"/>
                    <a:pt x="161" y="42"/>
                    <a:pt x="160" y="41"/>
                  </a:cubicBezTo>
                  <a:cubicBezTo>
                    <a:pt x="154" y="40"/>
                    <a:pt x="150" y="31"/>
                    <a:pt x="149" y="28"/>
                  </a:cubicBezTo>
                  <a:cubicBezTo>
                    <a:pt x="148" y="27"/>
                    <a:pt x="148" y="26"/>
                    <a:pt x="146" y="26"/>
                  </a:cubicBezTo>
                  <a:cubicBezTo>
                    <a:pt x="145" y="26"/>
                    <a:pt x="144" y="26"/>
                    <a:pt x="143" y="27"/>
                  </a:cubicBezTo>
                  <a:cubicBezTo>
                    <a:pt x="113" y="57"/>
                    <a:pt x="113" y="57"/>
                    <a:pt x="113" y="57"/>
                  </a:cubicBezTo>
                  <a:cubicBezTo>
                    <a:pt x="31" y="4"/>
                    <a:pt x="31" y="4"/>
                    <a:pt x="31" y="4"/>
                  </a:cubicBezTo>
                  <a:cubicBezTo>
                    <a:pt x="31" y="4"/>
                    <a:pt x="31" y="4"/>
                    <a:pt x="31" y="3"/>
                  </a:cubicBezTo>
                  <a:cubicBezTo>
                    <a:pt x="25" y="1"/>
                    <a:pt x="11" y="0"/>
                    <a:pt x="1" y="14"/>
                  </a:cubicBezTo>
                  <a:cubicBezTo>
                    <a:pt x="0" y="15"/>
                    <a:pt x="0" y="16"/>
                    <a:pt x="0" y="16"/>
                  </a:cubicBezTo>
                  <a:cubicBezTo>
                    <a:pt x="1" y="17"/>
                    <a:pt x="1" y="18"/>
                    <a:pt x="2" y="19"/>
                  </a:cubicBezTo>
                  <a:cubicBezTo>
                    <a:pt x="93" y="77"/>
                    <a:pt x="93" y="77"/>
                    <a:pt x="93" y="77"/>
                  </a:cubicBezTo>
                  <a:cubicBezTo>
                    <a:pt x="16" y="152"/>
                    <a:pt x="16" y="152"/>
                    <a:pt x="16" y="152"/>
                  </a:cubicBezTo>
                  <a:cubicBezTo>
                    <a:pt x="15" y="153"/>
                    <a:pt x="15" y="153"/>
                    <a:pt x="15" y="154"/>
                  </a:cubicBezTo>
                  <a:cubicBezTo>
                    <a:pt x="15" y="154"/>
                    <a:pt x="15" y="154"/>
                    <a:pt x="15" y="155"/>
                  </a:cubicBezTo>
                  <a:cubicBezTo>
                    <a:pt x="15" y="155"/>
                    <a:pt x="15" y="156"/>
                    <a:pt x="16" y="157"/>
                  </a:cubicBezTo>
                  <a:cubicBezTo>
                    <a:pt x="28" y="168"/>
                    <a:pt x="42" y="164"/>
                    <a:pt x="47" y="161"/>
                  </a:cubicBezTo>
                  <a:close/>
                  <a:moveTo>
                    <a:pt x="112" y="75"/>
                  </a:moveTo>
                  <a:cubicBezTo>
                    <a:pt x="111" y="70"/>
                    <a:pt x="114" y="67"/>
                    <a:pt x="118" y="66"/>
                  </a:cubicBezTo>
                  <a:cubicBezTo>
                    <a:pt x="122" y="66"/>
                    <a:pt x="126" y="69"/>
                    <a:pt x="126" y="73"/>
                  </a:cubicBezTo>
                  <a:cubicBezTo>
                    <a:pt x="127" y="77"/>
                    <a:pt x="124" y="81"/>
                    <a:pt x="120" y="81"/>
                  </a:cubicBezTo>
                  <a:cubicBezTo>
                    <a:pt x="116" y="81"/>
                    <a:pt x="112" y="79"/>
                    <a:pt x="112" y="7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 name="Freeform 262"/>
            <p:cNvSpPr>
              <a:spLocks noEditPoints="1"/>
            </p:cNvSpPr>
            <p:nvPr/>
          </p:nvSpPr>
          <p:spPr bwMode="gray">
            <a:xfrm>
              <a:off x="3185" y="2017"/>
              <a:ext cx="167" cy="170"/>
            </a:xfrm>
            <a:custGeom>
              <a:avLst/>
              <a:gdLst>
                <a:gd name="T0" fmla="*/ 2 w 71"/>
                <a:gd name="T1" fmla="*/ 39 h 72"/>
                <a:gd name="T2" fmla="*/ 32 w 71"/>
                <a:gd name="T3" fmla="*/ 2 h 72"/>
                <a:gd name="T4" fmla="*/ 70 w 71"/>
                <a:gd name="T5" fmla="*/ 32 h 72"/>
                <a:gd name="T6" fmla="*/ 39 w 71"/>
                <a:gd name="T7" fmla="*/ 70 h 72"/>
                <a:gd name="T8" fmla="*/ 2 w 71"/>
                <a:gd name="T9" fmla="*/ 39 h 72"/>
                <a:gd name="T10" fmla="*/ 56 w 71"/>
                <a:gd name="T11" fmla="*/ 34 h 72"/>
                <a:gd name="T12" fmla="*/ 34 w 71"/>
                <a:gd name="T13" fmla="*/ 15 h 72"/>
                <a:gd name="T14" fmla="*/ 15 w 71"/>
                <a:gd name="T15" fmla="*/ 38 h 72"/>
                <a:gd name="T16" fmla="*/ 38 w 71"/>
                <a:gd name="T17" fmla="*/ 56 h 72"/>
                <a:gd name="T18" fmla="*/ 56 w 71"/>
                <a:gd name="T1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2">
                  <a:moveTo>
                    <a:pt x="2" y="39"/>
                  </a:moveTo>
                  <a:cubicBezTo>
                    <a:pt x="0" y="21"/>
                    <a:pt x="14" y="4"/>
                    <a:pt x="32" y="2"/>
                  </a:cubicBezTo>
                  <a:cubicBezTo>
                    <a:pt x="51" y="0"/>
                    <a:pt x="68" y="14"/>
                    <a:pt x="70" y="32"/>
                  </a:cubicBezTo>
                  <a:cubicBezTo>
                    <a:pt x="71" y="51"/>
                    <a:pt x="58" y="68"/>
                    <a:pt x="39" y="70"/>
                  </a:cubicBezTo>
                  <a:cubicBezTo>
                    <a:pt x="21" y="72"/>
                    <a:pt x="4" y="58"/>
                    <a:pt x="2" y="39"/>
                  </a:cubicBezTo>
                  <a:close/>
                  <a:moveTo>
                    <a:pt x="56" y="34"/>
                  </a:moveTo>
                  <a:cubicBezTo>
                    <a:pt x="55" y="22"/>
                    <a:pt x="45" y="14"/>
                    <a:pt x="34" y="15"/>
                  </a:cubicBezTo>
                  <a:cubicBezTo>
                    <a:pt x="22" y="16"/>
                    <a:pt x="14" y="27"/>
                    <a:pt x="15" y="38"/>
                  </a:cubicBezTo>
                  <a:cubicBezTo>
                    <a:pt x="16" y="49"/>
                    <a:pt x="27" y="58"/>
                    <a:pt x="38" y="56"/>
                  </a:cubicBezTo>
                  <a:cubicBezTo>
                    <a:pt x="49" y="55"/>
                    <a:pt x="58" y="45"/>
                    <a:pt x="56" y="34"/>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2" name="Freeform 263"/>
            <p:cNvSpPr>
              <a:spLocks noEditPoints="1"/>
            </p:cNvSpPr>
            <p:nvPr/>
          </p:nvSpPr>
          <p:spPr bwMode="gray">
            <a:xfrm>
              <a:off x="3208" y="2246"/>
              <a:ext cx="170" cy="170"/>
            </a:xfrm>
            <a:custGeom>
              <a:avLst/>
              <a:gdLst>
                <a:gd name="T0" fmla="*/ 2 w 72"/>
                <a:gd name="T1" fmla="*/ 40 h 72"/>
                <a:gd name="T2" fmla="*/ 32 w 72"/>
                <a:gd name="T3" fmla="*/ 2 h 72"/>
                <a:gd name="T4" fmla="*/ 70 w 72"/>
                <a:gd name="T5" fmla="*/ 33 h 72"/>
                <a:gd name="T6" fmla="*/ 40 w 72"/>
                <a:gd name="T7" fmla="*/ 70 h 72"/>
                <a:gd name="T8" fmla="*/ 2 w 72"/>
                <a:gd name="T9" fmla="*/ 40 h 72"/>
                <a:gd name="T10" fmla="*/ 57 w 72"/>
                <a:gd name="T11" fmla="*/ 34 h 72"/>
                <a:gd name="T12" fmla="*/ 34 w 72"/>
                <a:gd name="T13" fmla="*/ 16 h 72"/>
                <a:gd name="T14" fmla="*/ 15 w 72"/>
                <a:gd name="T15" fmla="*/ 38 h 72"/>
                <a:gd name="T16" fmla="*/ 38 w 72"/>
                <a:gd name="T17" fmla="*/ 57 h 72"/>
                <a:gd name="T18" fmla="*/ 57 w 72"/>
                <a:gd name="T1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2" y="40"/>
                  </a:moveTo>
                  <a:cubicBezTo>
                    <a:pt x="0" y="21"/>
                    <a:pt x="14" y="4"/>
                    <a:pt x="32" y="2"/>
                  </a:cubicBezTo>
                  <a:cubicBezTo>
                    <a:pt x="51" y="0"/>
                    <a:pt x="68" y="14"/>
                    <a:pt x="70" y="33"/>
                  </a:cubicBezTo>
                  <a:cubicBezTo>
                    <a:pt x="72" y="51"/>
                    <a:pt x="58" y="68"/>
                    <a:pt x="40" y="70"/>
                  </a:cubicBezTo>
                  <a:cubicBezTo>
                    <a:pt x="21" y="72"/>
                    <a:pt x="4" y="58"/>
                    <a:pt x="2" y="40"/>
                  </a:cubicBezTo>
                  <a:close/>
                  <a:moveTo>
                    <a:pt x="57" y="34"/>
                  </a:moveTo>
                  <a:cubicBezTo>
                    <a:pt x="55" y="23"/>
                    <a:pt x="45" y="14"/>
                    <a:pt x="34" y="16"/>
                  </a:cubicBezTo>
                  <a:cubicBezTo>
                    <a:pt x="22" y="17"/>
                    <a:pt x="14" y="27"/>
                    <a:pt x="15" y="38"/>
                  </a:cubicBezTo>
                  <a:cubicBezTo>
                    <a:pt x="17" y="50"/>
                    <a:pt x="27" y="58"/>
                    <a:pt x="38" y="57"/>
                  </a:cubicBezTo>
                  <a:cubicBezTo>
                    <a:pt x="49" y="56"/>
                    <a:pt x="58" y="45"/>
                    <a:pt x="57" y="34"/>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3" name="Freeform 264"/>
            <p:cNvSpPr>
              <a:spLocks/>
            </p:cNvSpPr>
            <p:nvPr/>
          </p:nvSpPr>
          <p:spPr bwMode="gray">
            <a:xfrm>
              <a:off x="2788" y="2017"/>
              <a:ext cx="267" cy="193"/>
            </a:xfrm>
            <a:custGeom>
              <a:avLst/>
              <a:gdLst>
                <a:gd name="T0" fmla="*/ 69 w 113"/>
                <a:gd name="T1" fmla="*/ 0 h 82"/>
                <a:gd name="T2" fmla="*/ 113 w 113"/>
                <a:gd name="T3" fmla="*/ 35 h 82"/>
                <a:gd name="T4" fmla="*/ 113 w 113"/>
                <a:gd name="T5" fmla="*/ 82 h 82"/>
                <a:gd name="T6" fmla="*/ 0 w 113"/>
                <a:gd name="T7" fmla="*/ 82 h 82"/>
                <a:gd name="T8" fmla="*/ 0 w 113"/>
                <a:gd name="T9" fmla="*/ 0 h 82"/>
                <a:gd name="T10" fmla="*/ 69 w 113"/>
                <a:gd name="T11" fmla="*/ 0 h 82"/>
              </a:gdLst>
              <a:ahLst/>
              <a:cxnLst>
                <a:cxn ang="0">
                  <a:pos x="T0" y="T1"/>
                </a:cxn>
                <a:cxn ang="0">
                  <a:pos x="T2" y="T3"/>
                </a:cxn>
                <a:cxn ang="0">
                  <a:pos x="T4" y="T5"/>
                </a:cxn>
                <a:cxn ang="0">
                  <a:pos x="T6" y="T7"/>
                </a:cxn>
                <a:cxn ang="0">
                  <a:pos x="T8" y="T9"/>
                </a:cxn>
                <a:cxn ang="0">
                  <a:pos x="T10" y="T11"/>
                </a:cxn>
              </a:cxnLst>
              <a:rect l="0" t="0" r="r" b="b"/>
              <a:pathLst>
                <a:path w="113" h="82">
                  <a:moveTo>
                    <a:pt x="69" y="0"/>
                  </a:moveTo>
                  <a:cubicBezTo>
                    <a:pt x="69" y="0"/>
                    <a:pt x="101" y="2"/>
                    <a:pt x="113" y="35"/>
                  </a:cubicBezTo>
                  <a:cubicBezTo>
                    <a:pt x="113" y="82"/>
                    <a:pt x="113" y="82"/>
                    <a:pt x="113" y="82"/>
                  </a:cubicBezTo>
                  <a:cubicBezTo>
                    <a:pt x="0" y="82"/>
                    <a:pt x="0" y="82"/>
                    <a:pt x="0" y="82"/>
                  </a:cubicBezTo>
                  <a:cubicBezTo>
                    <a:pt x="0" y="0"/>
                    <a:pt x="0" y="0"/>
                    <a:pt x="0" y="0"/>
                  </a:cubicBezTo>
                  <a:cubicBezTo>
                    <a:pt x="69" y="0"/>
                    <a:pt x="69" y="0"/>
                    <a:pt x="69"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4" name="Freeform 265"/>
            <p:cNvSpPr>
              <a:spLocks noEditPoints="1"/>
            </p:cNvSpPr>
            <p:nvPr/>
          </p:nvSpPr>
          <p:spPr bwMode="gray">
            <a:xfrm>
              <a:off x="2826" y="2052"/>
              <a:ext cx="87" cy="85"/>
            </a:xfrm>
            <a:custGeom>
              <a:avLst/>
              <a:gdLst>
                <a:gd name="T0" fmla="*/ 34 w 37"/>
                <a:gd name="T1" fmla="*/ 21 h 36"/>
                <a:gd name="T2" fmla="*/ 34 w 37"/>
                <a:gd name="T3" fmla="*/ 20 h 36"/>
                <a:gd name="T4" fmla="*/ 24 w 37"/>
                <a:gd name="T5" fmla="*/ 5 h 36"/>
                <a:gd name="T6" fmla="*/ 18 w 37"/>
                <a:gd name="T7" fmla="*/ 0 h 36"/>
                <a:gd name="T8" fmla="*/ 12 w 37"/>
                <a:gd name="T9" fmla="*/ 5 h 36"/>
                <a:gd name="T10" fmla="*/ 2 w 37"/>
                <a:gd name="T11" fmla="*/ 20 h 36"/>
                <a:gd name="T12" fmla="*/ 2 w 37"/>
                <a:gd name="T13" fmla="*/ 21 h 36"/>
                <a:gd name="T14" fmla="*/ 0 w 37"/>
                <a:gd name="T15" fmla="*/ 26 h 36"/>
                <a:gd name="T16" fmla="*/ 5 w 37"/>
                <a:gd name="T17" fmla="*/ 31 h 36"/>
                <a:gd name="T18" fmla="*/ 7 w 37"/>
                <a:gd name="T19" fmla="*/ 31 h 36"/>
                <a:gd name="T20" fmla="*/ 18 w 37"/>
                <a:gd name="T21" fmla="*/ 36 h 36"/>
                <a:gd name="T22" fmla="*/ 30 w 37"/>
                <a:gd name="T23" fmla="*/ 31 h 36"/>
                <a:gd name="T24" fmla="*/ 31 w 37"/>
                <a:gd name="T25" fmla="*/ 31 h 36"/>
                <a:gd name="T26" fmla="*/ 37 w 37"/>
                <a:gd name="T27" fmla="*/ 26 h 36"/>
                <a:gd name="T28" fmla="*/ 34 w 37"/>
                <a:gd name="T29" fmla="*/ 21 h 36"/>
                <a:gd name="T30" fmla="*/ 15 w 37"/>
                <a:gd name="T31" fmla="*/ 4 h 36"/>
                <a:gd name="T32" fmla="*/ 21 w 37"/>
                <a:gd name="T33" fmla="*/ 4 h 36"/>
                <a:gd name="T34" fmla="*/ 21 w 37"/>
                <a:gd name="T35" fmla="*/ 6 h 36"/>
                <a:gd name="T36" fmla="*/ 15 w 37"/>
                <a:gd name="T37" fmla="*/ 6 h 36"/>
                <a:gd name="T38" fmla="*/ 15 w 37"/>
                <a:gd name="T39" fmla="*/ 4 h 36"/>
                <a:gd name="T40" fmla="*/ 15 w 37"/>
                <a:gd name="T41" fmla="*/ 4 h 36"/>
                <a:gd name="T42" fmla="*/ 8 w 37"/>
                <a:gd name="T43" fmla="*/ 26 h 36"/>
                <a:gd name="T44" fmla="*/ 3 w 37"/>
                <a:gd name="T45" fmla="*/ 26 h 36"/>
                <a:gd name="T46" fmla="*/ 3 w 37"/>
                <a:gd name="T47" fmla="*/ 24 h 36"/>
                <a:gd name="T48" fmla="*/ 8 w 37"/>
                <a:gd name="T49" fmla="*/ 24 h 36"/>
                <a:gd name="T50" fmla="*/ 8 w 37"/>
                <a:gd name="T51" fmla="*/ 26 h 36"/>
                <a:gd name="T52" fmla="*/ 8 w 37"/>
                <a:gd name="T53" fmla="*/ 26 h 36"/>
                <a:gd name="T54" fmla="*/ 18 w 37"/>
                <a:gd name="T55" fmla="*/ 33 h 36"/>
                <a:gd name="T56" fmla="*/ 9 w 37"/>
                <a:gd name="T57" fmla="*/ 30 h 36"/>
                <a:gd name="T58" fmla="*/ 11 w 37"/>
                <a:gd name="T59" fmla="*/ 26 h 36"/>
                <a:gd name="T60" fmla="*/ 5 w 37"/>
                <a:gd name="T61" fmla="*/ 20 h 36"/>
                <a:gd name="T62" fmla="*/ 5 w 37"/>
                <a:gd name="T63" fmla="*/ 20 h 36"/>
                <a:gd name="T64" fmla="*/ 13 w 37"/>
                <a:gd name="T65" fmla="*/ 8 h 36"/>
                <a:gd name="T66" fmla="*/ 18 w 37"/>
                <a:gd name="T67" fmla="*/ 11 h 36"/>
                <a:gd name="T68" fmla="*/ 23 w 37"/>
                <a:gd name="T69" fmla="*/ 8 h 36"/>
                <a:gd name="T70" fmla="*/ 32 w 37"/>
                <a:gd name="T71" fmla="*/ 20 h 36"/>
                <a:gd name="T72" fmla="*/ 31 w 37"/>
                <a:gd name="T73" fmla="*/ 20 h 36"/>
                <a:gd name="T74" fmla="*/ 26 w 37"/>
                <a:gd name="T75" fmla="*/ 26 h 36"/>
                <a:gd name="T76" fmla="*/ 27 w 37"/>
                <a:gd name="T77" fmla="*/ 30 h 36"/>
                <a:gd name="T78" fmla="*/ 18 w 37"/>
                <a:gd name="T79" fmla="*/ 33 h 36"/>
                <a:gd name="T80" fmla="*/ 34 w 37"/>
                <a:gd name="T81" fmla="*/ 26 h 36"/>
                <a:gd name="T82" fmla="*/ 28 w 37"/>
                <a:gd name="T83" fmla="*/ 26 h 36"/>
                <a:gd name="T84" fmla="*/ 28 w 37"/>
                <a:gd name="T85" fmla="*/ 24 h 36"/>
                <a:gd name="T86" fmla="*/ 34 w 37"/>
                <a:gd name="T87" fmla="*/ 24 h 36"/>
                <a:gd name="T88" fmla="*/ 34 w 37"/>
                <a:gd name="T89" fmla="*/ 26 h 36"/>
                <a:gd name="T90" fmla="*/ 34 w 37"/>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 h="36">
                  <a:moveTo>
                    <a:pt x="34" y="21"/>
                  </a:moveTo>
                  <a:cubicBezTo>
                    <a:pt x="34" y="21"/>
                    <a:pt x="34" y="20"/>
                    <a:pt x="34" y="20"/>
                  </a:cubicBezTo>
                  <a:cubicBezTo>
                    <a:pt x="34" y="13"/>
                    <a:pt x="30" y="8"/>
                    <a:pt x="24" y="5"/>
                  </a:cubicBezTo>
                  <a:cubicBezTo>
                    <a:pt x="24" y="2"/>
                    <a:pt x="21" y="0"/>
                    <a:pt x="18" y="0"/>
                  </a:cubicBezTo>
                  <a:cubicBezTo>
                    <a:pt x="15" y="0"/>
                    <a:pt x="13" y="2"/>
                    <a:pt x="12" y="5"/>
                  </a:cubicBezTo>
                  <a:cubicBezTo>
                    <a:pt x="7" y="8"/>
                    <a:pt x="2" y="13"/>
                    <a:pt x="2" y="20"/>
                  </a:cubicBezTo>
                  <a:cubicBezTo>
                    <a:pt x="2" y="20"/>
                    <a:pt x="2" y="21"/>
                    <a:pt x="2" y="21"/>
                  </a:cubicBezTo>
                  <a:cubicBezTo>
                    <a:pt x="1" y="22"/>
                    <a:pt x="0" y="24"/>
                    <a:pt x="0" y="26"/>
                  </a:cubicBezTo>
                  <a:cubicBezTo>
                    <a:pt x="0" y="29"/>
                    <a:pt x="2" y="31"/>
                    <a:pt x="5" y="31"/>
                  </a:cubicBezTo>
                  <a:cubicBezTo>
                    <a:pt x="6" y="31"/>
                    <a:pt x="6" y="31"/>
                    <a:pt x="7" y="31"/>
                  </a:cubicBezTo>
                  <a:cubicBezTo>
                    <a:pt x="10" y="34"/>
                    <a:pt x="14" y="36"/>
                    <a:pt x="18" y="36"/>
                  </a:cubicBezTo>
                  <a:cubicBezTo>
                    <a:pt x="23" y="36"/>
                    <a:pt x="27" y="34"/>
                    <a:pt x="30" y="31"/>
                  </a:cubicBezTo>
                  <a:cubicBezTo>
                    <a:pt x="30" y="31"/>
                    <a:pt x="31" y="31"/>
                    <a:pt x="31" y="31"/>
                  </a:cubicBezTo>
                  <a:cubicBezTo>
                    <a:pt x="34" y="31"/>
                    <a:pt x="37" y="29"/>
                    <a:pt x="37" y="26"/>
                  </a:cubicBezTo>
                  <a:cubicBezTo>
                    <a:pt x="37" y="24"/>
                    <a:pt x="36" y="22"/>
                    <a:pt x="34" y="21"/>
                  </a:cubicBezTo>
                  <a:close/>
                  <a:moveTo>
                    <a:pt x="15" y="4"/>
                  </a:moveTo>
                  <a:cubicBezTo>
                    <a:pt x="21" y="4"/>
                    <a:pt x="21" y="4"/>
                    <a:pt x="21" y="4"/>
                  </a:cubicBezTo>
                  <a:cubicBezTo>
                    <a:pt x="21" y="6"/>
                    <a:pt x="21" y="6"/>
                    <a:pt x="21" y="6"/>
                  </a:cubicBezTo>
                  <a:cubicBezTo>
                    <a:pt x="15" y="6"/>
                    <a:pt x="15" y="6"/>
                    <a:pt x="15" y="6"/>
                  </a:cubicBezTo>
                  <a:cubicBezTo>
                    <a:pt x="15" y="4"/>
                    <a:pt x="15" y="4"/>
                    <a:pt x="15" y="4"/>
                  </a:cubicBezTo>
                  <a:cubicBezTo>
                    <a:pt x="15" y="4"/>
                    <a:pt x="15" y="4"/>
                    <a:pt x="15" y="4"/>
                  </a:cubicBezTo>
                  <a:close/>
                  <a:moveTo>
                    <a:pt x="8" y="26"/>
                  </a:moveTo>
                  <a:cubicBezTo>
                    <a:pt x="3" y="26"/>
                    <a:pt x="3" y="26"/>
                    <a:pt x="3" y="26"/>
                  </a:cubicBezTo>
                  <a:cubicBezTo>
                    <a:pt x="3" y="24"/>
                    <a:pt x="3" y="24"/>
                    <a:pt x="3" y="24"/>
                  </a:cubicBezTo>
                  <a:cubicBezTo>
                    <a:pt x="8" y="24"/>
                    <a:pt x="8" y="24"/>
                    <a:pt x="8" y="24"/>
                  </a:cubicBezTo>
                  <a:cubicBezTo>
                    <a:pt x="8" y="26"/>
                    <a:pt x="8" y="26"/>
                    <a:pt x="8" y="26"/>
                  </a:cubicBezTo>
                  <a:cubicBezTo>
                    <a:pt x="8" y="26"/>
                    <a:pt x="8" y="26"/>
                    <a:pt x="8" y="26"/>
                  </a:cubicBezTo>
                  <a:close/>
                  <a:moveTo>
                    <a:pt x="18" y="33"/>
                  </a:moveTo>
                  <a:cubicBezTo>
                    <a:pt x="15" y="33"/>
                    <a:pt x="12" y="32"/>
                    <a:pt x="9" y="30"/>
                  </a:cubicBezTo>
                  <a:cubicBezTo>
                    <a:pt x="10" y="29"/>
                    <a:pt x="11" y="27"/>
                    <a:pt x="11" y="26"/>
                  </a:cubicBezTo>
                  <a:cubicBezTo>
                    <a:pt x="11" y="22"/>
                    <a:pt x="8" y="20"/>
                    <a:pt x="5" y="20"/>
                  </a:cubicBezTo>
                  <a:cubicBezTo>
                    <a:pt x="5" y="20"/>
                    <a:pt x="5" y="20"/>
                    <a:pt x="5" y="20"/>
                  </a:cubicBezTo>
                  <a:cubicBezTo>
                    <a:pt x="5" y="15"/>
                    <a:pt x="8" y="10"/>
                    <a:pt x="13" y="8"/>
                  </a:cubicBezTo>
                  <a:cubicBezTo>
                    <a:pt x="14" y="10"/>
                    <a:pt x="16" y="11"/>
                    <a:pt x="18" y="11"/>
                  </a:cubicBezTo>
                  <a:cubicBezTo>
                    <a:pt x="21" y="11"/>
                    <a:pt x="23" y="10"/>
                    <a:pt x="23" y="8"/>
                  </a:cubicBezTo>
                  <a:cubicBezTo>
                    <a:pt x="28" y="10"/>
                    <a:pt x="32" y="15"/>
                    <a:pt x="32" y="20"/>
                  </a:cubicBezTo>
                  <a:cubicBezTo>
                    <a:pt x="32" y="20"/>
                    <a:pt x="31" y="20"/>
                    <a:pt x="31" y="20"/>
                  </a:cubicBezTo>
                  <a:cubicBezTo>
                    <a:pt x="28" y="20"/>
                    <a:pt x="26" y="22"/>
                    <a:pt x="26" y="26"/>
                  </a:cubicBezTo>
                  <a:cubicBezTo>
                    <a:pt x="26" y="27"/>
                    <a:pt x="26" y="29"/>
                    <a:pt x="27" y="30"/>
                  </a:cubicBezTo>
                  <a:cubicBezTo>
                    <a:pt x="25" y="32"/>
                    <a:pt x="22" y="33"/>
                    <a:pt x="18" y="33"/>
                  </a:cubicBezTo>
                  <a:close/>
                  <a:moveTo>
                    <a:pt x="34" y="26"/>
                  </a:moveTo>
                  <a:cubicBezTo>
                    <a:pt x="28" y="26"/>
                    <a:pt x="28" y="26"/>
                    <a:pt x="28" y="26"/>
                  </a:cubicBezTo>
                  <a:cubicBezTo>
                    <a:pt x="28" y="24"/>
                    <a:pt x="28" y="24"/>
                    <a:pt x="28" y="24"/>
                  </a:cubicBezTo>
                  <a:cubicBezTo>
                    <a:pt x="34" y="24"/>
                    <a:pt x="34" y="24"/>
                    <a:pt x="34" y="24"/>
                  </a:cubicBezTo>
                  <a:cubicBezTo>
                    <a:pt x="34" y="26"/>
                    <a:pt x="34" y="26"/>
                    <a:pt x="34" y="26"/>
                  </a:cubicBezTo>
                  <a:cubicBezTo>
                    <a:pt x="34" y="26"/>
                    <a:pt x="34" y="26"/>
                    <a:pt x="34"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 name="Freeform 266"/>
            <p:cNvSpPr>
              <a:spLocks/>
            </p:cNvSpPr>
            <p:nvPr/>
          </p:nvSpPr>
          <p:spPr bwMode="gray">
            <a:xfrm>
              <a:off x="2826" y="2158"/>
              <a:ext cx="146" cy="5"/>
            </a:xfrm>
            <a:custGeom>
              <a:avLst/>
              <a:gdLst>
                <a:gd name="T0" fmla="*/ 60 w 62"/>
                <a:gd name="T1" fmla="*/ 2 h 2"/>
                <a:gd name="T2" fmla="*/ 1 w 62"/>
                <a:gd name="T3" fmla="*/ 2 h 2"/>
                <a:gd name="T4" fmla="*/ 0 w 62"/>
                <a:gd name="T5" fmla="*/ 1 h 2"/>
                <a:gd name="T6" fmla="*/ 1 w 62"/>
                <a:gd name="T7" fmla="*/ 0 h 2"/>
                <a:gd name="T8" fmla="*/ 60 w 62"/>
                <a:gd name="T9" fmla="*/ 0 h 2"/>
                <a:gd name="T10" fmla="*/ 62 w 62"/>
                <a:gd name="T11" fmla="*/ 1 h 2"/>
                <a:gd name="T12" fmla="*/ 60 w 6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2" h="2">
                  <a:moveTo>
                    <a:pt x="60" y="2"/>
                  </a:moveTo>
                  <a:cubicBezTo>
                    <a:pt x="1" y="2"/>
                    <a:pt x="1" y="2"/>
                    <a:pt x="1" y="2"/>
                  </a:cubicBezTo>
                  <a:cubicBezTo>
                    <a:pt x="0" y="2"/>
                    <a:pt x="0" y="2"/>
                    <a:pt x="0" y="1"/>
                  </a:cubicBezTo>
                  <a:cubicBezTo>
                    <a:pt x="0" y="0"/>
                    <a:pt x="0" y="0"/>
                    <a:pt x="1" y="0"/>
                  </a:cubicBezTo>
                  <a:cubicBezTo>
                    <a:pt x="60" y="0"/>
                    <a:pt x="60" y="0"/>
                    <a:pt x="60" y="0"/>
                  </a:cubicBezTo>
                  <a:cubicBezTo>
                    <a:pt x="61" y="0"/>
                    <a:pt x="62" y="0"/>
                    <a:pt x="62" y="1"/>
                  </a:cubicBezTo>
                  <a:cubicBezTo>
                    <a:pt x="62" y="2"/>
                    <a:pt x="61" y="2"/>
                    <a:pt x="6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6" name="Freeform 267"/>
            <p:cNvSpPr>
              <a:spLocks/>
            </p:cNvSpPr>
            <p:nvPr/>
          </p:nvSpPr>
          <p:spPr bwMode="gray">
            <a:xfrm>
              <a:off x="2826" y="2170"/>
              <a:ext cx="160" cy="5"/>
            </a:xfrm>
            <a:custGeom>
              <a:avLst/>
              <a:gdLst>
                <a:gd name="T0" fmla="*/ 67 w 68"/>
                <a:gd name="T1" fmla="*/ 2 h 2"/>
                <a:gd name="T2" fmla="*/ 1 w 68"/>
                <a:gd name="T3" fmla="*/ 2 h 2"/>
                <a:gd name="T4" fmla="*/ 0 w 68"/>
                <a:gd name="T5" fmla="*/ 1 h 2"/>
                <a:gd name="T6" fmla="*/ 1 w 68"/>
                <a:gd name="T7" fmla="*/ 0 h 2"/>
                <a:gd name="T8" fmla="*/ 67 w 68"/>
                <a:gd name="T9" fmla="*/ 0 h 2"/>
                <a:gd name="T10" fmla="*/ 68 w 68"/>
                <a:gd name="T11" fmla="*/ 1 h 2"/>
                <a:gd name="T12" fmla="*/ 67 w 6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8" h="2">
                  <a:moveTo>
                    <a:pt x="67" y="2"/>
                  </a:moveTo>
                  <a:cubicBezTo>
                    <a:pt x="1" y="2"/>
                    <a:pt x="1" y="2"/>
                    <a:pt x="1" y="2"/>
                  </a:cubicBezTo>
                  <a:cubicBezTo>
                    <a:pt x="0" y="2"/>
                    <a:pt x="0" y="2"/>
                    <a:pt x="0" y="1"/>
                  </a:cubicBezTo>
                  <a:cubicBezTo>
                    <a:pt x="0" y="0"/>
                    <a:pt x="0" y="0"/>
                    <a:pt x="1" y="0"/>
                  </a:cubicBezTo>
                  <a:cubicBezTo>
                    <a:pt x="67" y="0"/>
                    <a:pt x="67" y="0"/>
                    <a:pt x="67" y="0"/>
                  </a:cubicBezTo>
                  <a:cubicBezTo>
                    <a:pt x="68" y="0"/>
                    <a:pt x="68" y="0"/>
                    <a:pt x="68" y="1"/>
                  </a:cubicBezTo>
                  <a:cubicBezTo>
                    <a:pt x="68" y="2"/>
                    <a:pt x="68" y="2"/>
                    <a:pt x="6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7" name="Freeform 268"/>
            <p:cNvSpPr>
              <a:spLocks/>
            </p:cNvSpPr>
            <p:nvPr/>
          </p:nvSpPr>
          <p:spPr bwMode="gray">
            <a:xfrm>
              <a:off x="2937" y="2066"/>
              <a:ext cx="52" cy="3"/>
            </a:xfrm>
            <a:custGeom>
              <a:avLst/>
              <a:gdLst>
                <a:gd name="T0" fmla="*/ 21 w 22"/>
                <a:gd name="T1" fmla="*/ 1 h 1"/>
                <a:gd name="T2" fmla="*/ 1 w 22"/>
                <a:gd name="T3" fmla="*/ 1 h 1"/>
                <a:gd name="T4" fmla="*/ 0 w 22"/>
                <a:gd name="T5" fmla="*/ 1 h 1"/>
                <a:gd name="T6" fmla="*/ 1 w 22"/>
                <a:gd name="T7" fmla="*/ 0 h 1"/>
                <a:gd name="T8" fmla="*/ 21 w 22"/>
                <a:gd name="T9" fmla="*/ 0 h 1"/>
                <a:gd name="T10" fmla="*/ 22 w 22"/>
                <a:gd name="T11" fmla="*/ 1 h 1"/>
                <a:gd name="T12" fmla="*/ 21 w 2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2" h="1">
                  <a:moveTo>
                    <a:pt x="21" y="1"/>
                  </a:moveTo>
                  <a:cubicBezTo>
                    <a:pt x="1" y="1"/>
                    <a:pt x="1" y="1"/>
                    <a:pt x="1" y="1"/>
                  </a:cubicBezTo>
                  <a:cubicBezTo>
                    <a:pt x="1" y="1"/>
                    <a:pt x="0" y="1"/>
                    <a:pt x="0" y="1"/>
                  </a:cubicBezTo>
                  <a:cubicBezTo>
                    <a:pt x="0" y="0"/>
                    <a:pt x="1" y="0"/>
                    <a:pt x="1" y="0"/>
                  </a:cubicBezTo>
                  <a:cubicBezTo>
                    <a:pt x="21" y="0"/>
                    <a:pt x="21" y="0"/>
                    <a:pt x="21" y="0"/>
                  </a:cubicBezTo>
                  <a:cubicBezTo>
                    <a:pt x="21" y="0"/>
                    <a:pt x="22" y="0"/>
                    <a:pt x="22" y="1"/>
                  </a:cubicBezTo>
                  <a:cubicBezTo>
                    <a:pt x="22" y="1"/>
                    <a:pt x="21" y="1"/>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8" name="Freeform 269"/>
            <p:cNvSpPr>
              <a:spLocks/>
            </p:cNvSpPr>
            <p:nvPr/>
          </p:nvSpPr>
          <p:spPr bwMode="gray">
            <a:xfrm>
              <a:off x="2937" y="2078"/>
              <a:ext cx="63" cy="5"/>
            </a:xfrm>
            <a:custGeom>
              <a:avLst/>
              <a:gdLst>
                <a:gd name="T0" fmla="*/ 26 w 27"/>
                <a:gd name="T1" fmla="*/ 2 h 2"/>
                <a:gd name="T2" fmla="*/ 1 w 27"/>
                <a:gd name="T3" fmla="*/ 2 h 2"/>
                <a:gd name="T4" fmla="*/ 0 w 27"/>
                <a:gd name="T5" fmla="*/ 1 h 2"/>
                <a:gd name="T6" fmla="*/ 1 w 27"/>
                <a:gd name="T7" fmla="*/ 0 h 2"/>
                <a:gd name="T8" fmla="*/ 26 w 27"/>
                <a:gd name="T9" fmla="*/ 0 h 2"/>
                <a:gd name="T10" fmla="*/ 27 w 27"/>
                <a:gd name="T11" fmla="*/ 1 h 2"/>
                <a:gd name="T12" fmla="*/ 26 w 2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 h="2">
                  <a:moveTo>
                    <a:pt x="26" y="2"/>
                  </a:moveTo>
                  <a:cubicBezTo>
                    <a:pt x="1" y="2"/>
                    <a:pt x="1" y="2"/>
                    <a:pt x="1" y="2"/>
                  </a:cubicBezTo>
                  <a:cubicBezTo>
                    <a:pt x="1" y="2"/>
                    <a:pt x="0" y="1"/>
                    <a:pt x="0" y="1"/>
                  </a:cubicBezTo>
                  <a:cubicBezTo>
                    <a:pt x="0" y="1"/>
                    <a:pt x="1" y="0"/>
                    <a:pt x="1" y="0"/>
                  </a:cubicBezTo>
                  <a:cubicBezTo>
                    <a:pt x="26" y="0"/>
                    <a:pt x="26" y="0"/>
                    <a:pt x="26" y="0"/>
                  </a:cubicBezTo>
                  <a:cubicBezTo>
                    <a:pt x="27" y="0"/>
                    <a:pt x="27" y="1"/>
                    <a:pt x="27" y="1"/>
                  </a:cubicBezTo>
                  <a:cubicBezTo>
                    <a:pt x="27" y="1"/>
                    <a:pt x="27" y="2"/>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9" name="Freeform 270"/>
            <p:cNvSpPr>
              <a:spLocks/>
            </p:cNvSpPr>
            <p:nvPr/>
          </p:nvSpPr>
          <p:spPr bwMode="gray">
            <a:xfrm>
              <a:off x="2937" y="2090"/>
              <a:ext cx="52" cy="5"/>
            </a:xfrm>
            <a:custGeom>
              <a:avLst/>
              <a:gdLst>
                <a:gd name="T0" fmla="*/ 21 w 22"/>
                <a:gd name="T1" fmla="*/ 2 h 2"/>
                <a:gd name="T2" fmla="*/ 1 w 22"/>
                <a:gd name="T3" fmla="*/ 2 h 2"/>
                <a:gd name="T4" fmla="*/ 0 w 22"/>
                <a:gd name="T5" fmla="*/ 1 h 2"/>
                <a:gd name="T6" fmla="*/ 1 w 22"/>
                <a:gd name="T7" fmla="*/ 0 h 2"/>
                <a:gd name="T8" fmla="*/ 21 w 22"/>
                <a:gd name="T9" fmla="*/ 0 h 2"/>
                <a:gd name="T10" fmla="*/ 22 w 22"/>
                <a:gd name="T11" fmla="*/ 1 h 2"/>
                <a:gd name="T12" fmla="*/ 2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21" y="2"/>
                  </a:moveTo>
                  <a:cubicBezTo>
                    <a:pt x="1" y="2"/>
                    <a:pt x="1" y="2"/>
                    <a:pt x="1" y="2"/>
                  </a:cubicBezTo>
                  <a:cubicBezTo>
                    <a:pt x="1" y="2"/>
                    <a:pt x="0" y="1"/>
                    <a:pt x="0" y="1"/>
                  </a:cubicBezTo>
                  <a:cubicBezTo>
                    <a:pt x="0" y="1"/>
                    <a:pt x="1" y="0"/>
                    <a:pt x="1" y="0"/>
                  </a:cubicBezTo>
                  <a:cubicBezTo>
                    <a:pt x="21" y="0"/>
                    <a:pt x="21" y="0"/>
                    <a:pt x="21" y="0"/>
                  </a:cubicBezTo>
                  <a:cubicBezTo>
                    <a:pt x="21" y="0"/>
                    <a:pt x="22" y="1"/>
                    <a:pt x="22" y="1"/>
                  </a:cubicBezTo>
                  <a:cubicBezTo>
                    <a:pt x="22" y="1"/>
                    <a:pt x="21" y="2"/>
                    <a:pt x="2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0" name="Freeform 271"/>
            <p:cNvSpPr>
              <a:spLocks/>
            </p:cNvSpPr>
            <p:nvPr/>
          </p:nvSpPr>
          <p:spPr bwMode="gray">
            <a:xfrm>
              <a:off x="2937" y="2104"/>
              <a:ext cx="23" cy="2"/>
            </a:xfrm>
            <a:custGeom>
              <a:avLst/>
              <a:gdLst>
                <a:gd name="T0" fmla="*/ 9 w 10"/>
                <a:gd name="T1" fmla="*/ 1 h 1"/>
                <a:gd name="T2" fmla="*/ 1 w 10"/>
                <a:gd name="T3" fmla="*/ 1 h 1"/>
                <a:gd name="T4" fmla="*/ 0 w 10"/>
                <a:gd name="T5" fmla="*/ 1 h 1"/>
                <a:gd name="T6" fmla="*/ 1 w 10"/>
                <a:gd name="T7" fmla="*/ 0 h 1"/>
                <a:gd name="T8" fmla="*/ 9 w 10"/>
                <a:gd name="T9" fmla="*/ 0 h 1"/>
                <a:gd name="T10" fmla="*/ 10 w 10"/>
                <a:gd name="T11" fmla="*/ 1 h 1"/>
                <a:gd name="T12" fmla="*/ 9 w 10"/>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0" h="1">
                  <a:moveTo>
                    <a:pt x="9" y="1"/>
                  </a:moveTo>
                  <a:cubicBezTo>
                    <a:pt x="1" y="1"/>
                    <a:pt x="1" y="1"/>
                    <a:pt x="1" y="1"/>
                  </a:cubicBezTo>
                  <a:cubicBezTo>
                    <a:pt x="1" y="1"/>
                    <a:pt x="0" y="1"/>
                    <a:pt x="0" y="1"/>
                  </a:cubicBezTo>
                  <a:cubicBezTo>
                    <a:pt x="0" y="0"/>
                    <a:pt x="1" y="0"/>
                    <a:pt x="1" y="0"/>
                  </a:cubicBezTo>
                  <a:cubicBezTo>
                    <a:pt x="9" y="0"/>
                    <a:pt x="9" y="0"/>
                    <a:pt x="9" y="0"/>
                  </a:cubicBezTo>
                  <a:cubicBezTo>
                    <a:pt x="9" y="0"/>
                    <a:pt x="10" y="0"/>
                    <a:pt x="10" y="1"/>
                  </a:cubicBezTo>
                  <a:cubicBezTo>
                    <a:pt x="10"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1" name="Oval 272"/>
            <p:cNvSpPr>
              <a:spLocks noChangeArrowheads="1"/>
            </p:cNvSpPr>
            <p:nvPr/>
          </p:nvSpPr>
          <p:spPr bwMode="gray">
            <a:xfrm>
              <a:off x="2927" y="2078"/>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2" name="Oval 273"/>
            <p:cNvSpPr>
              <a:spLocks noChangeArrowheads="1"/>
            </p:cNvSpPr>
            <p:nvPr/>
          </p:nvSpPr>
          <p:spPr bwMode="gray">
            <a:xfrm>
              <a:off x="2927" y="2090"/>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3" name="Oval 274"/>
            <p:cNvSpPr>
              <a:spLocks noChangeArrowheads="1"/>
            </p:cNvSpPr>
            <p:nvPr/>
          </p:nvSpPr>
          <p:spPr bwMode="gray">
            <a:xfrm>
              <a:off x="2927" y="2104"/>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4" name="Oval 275"/>
            <p:cNvSpPr>
              <a:spLocks noChangeArrowheads="1"/>
            </p:cNvSpPr>
            <p:nvPr/>
          </p:nvSpPr>
          <p:spPr bwMode="gray">
            <a:xfrm>
              <a:off x="2927" y="2066"/>
              <a:ext cx="5"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5" name="Freeform 276"/>
            <p:cNvSpPr>
              <a:spLocks/>
            </p:cNvSpPr>
            <p:nvPr/>
          </p:nvSpPr>
          <p:spPr bwMode="gray">
            <a:xfrm>
              <a:off x="2965" y="2024"/>
              <a:ext cx="90" cy="78"/>
            </a:xfrm>
            <a:custGeom>
              <a:avLst/>
              <a:gdLst>
                <a:gd name="T0" fmla="*/ 0 w 38"/>
                <a:gd name="T1" fmla="*/ 0 h 33"/>
                <a:gd name="T2" fmla="*/ 4 w 38"/>
                <a:gd name="T3" fmla="*/ 33 h 33"/>
                <a:gd name="T4" fmla="*/ 38 w 38"/>
                <a:gd name="T5" fmla="*/ 33 h 33"/>
                <a:gd name="T6" fmla="*/ 0 w 38"/>
                <a:gd name="T7" fmla="*/ 0 h 33"/>
              </a:gdLst>
              <a:ahLst/>
              <a:cxnLst>
                <a:cxn ang="0">
                  <a:pos x="T0" y="T1"/>
                </a:cxn>
                <a:cxn ang="0">
                  <a:pos x="T2" y="T3"/>
                </a:cxn>
                <a:cxn ang="0">
                  <a:pos x="T4" y="T5"/>
                </a:cxn>
                <a:cxn ang="0">
                  <a:pos x="T6" y="T7"/>
                </a:cxn>
              </a:cxnLst>
              <a:rect l="0" t="0" r="r" b="b"/>
              <a:pathLst>
                <a:path w="38" h="33">
                  <a:moveTo>
                    <a:pt x="0" y="0"/>
                  </a:moveTo>
                  <a:cubicBezTo>
                    <a:pt x="4" y="33"/>
                    <a:pt x="4" y="33"/>
                    <a:pt x="4" y="33"/>
                  </a:cubicBezTo>
                  <a:cubicBezTo>
                    <a:pt x="38" y="33"/>
                    <a:pt x="38" y="33"/>
                    <a:pt x="38" y="33"/>
                  </a:cubicBezTo>
                  <a:cubicBezTo>
                    <a:pt x="38" y="33"/>
                    <a:pt x="34" y="3"/>
                    <a:pt x="0" y="0"/>
                  </a:cubicBezTo>
                  <a:close/>
                </a:path>
              </a:pathLst>
            </a:custGeom>
            <a:solidFill>
              <a:srgbClr val="08A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6" name="Freeform 277"/>
            <p:cNvSpPr>
              <a:spLocks/>
            </p:cNvSpPr>
            <p:nvPr/>
          </p:nvSpPr>
          <p:spPr bwMode="gray">
            <a:xfrm>
              <a:off x="2932" y="2173"/>
              <a:ext cx="305" cy="273"/>
            </a:xfrm>
            <a:custGeom>
              <a:avLst/>
              <a:gdLst>
                <a:gd name="T0" fmla="*/ 126 w 129"/>
                <a:gd name="T1" fmla="*/ 0 h 116"/>
                <a:gd name="T2" fmla="*/ 98 w 129"/>
                <a:gd name="T3" fmla="*/ 25 h 116"/>
                <a:gd name="T4" fmla="*/ 92 w 129"/>
                <a:gd name="T5" fmla="*/ 31 h 116"/>
                <a:gd name="T6" fmla="*/ 0 w 129"/>
                <a:gd name="T7" fmla="*/ 114 h 116"/>
                <a:gd name="T8" fmla="*/ 19 w 129"/>
                <a:gd name="T9" fmla="*/ 111 h 116"/>
                <a:gd name="T10" fmla="*/ 129 w 129"/>
                <a:gd name="T11" fmla="*/ 1 h 116"/>
                <a:gd name="T12" fmla="*/ 126 w 129"/>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9" h="116">
                  <a:moveTo>
                    <a:pt x="126" y="0"/>
                  </a:moveTo>
                  <a:cubicBezTo>
                    <a:pt x="98" y="25"/>
                    <a:pt x="98" y="25"/>
                    <a:pt x="98" y="25"/>
                  </a:cubicBezTo>
                  <a:cubicBezTo>
                    <a:pt x="97" y="28"/>
                    <a:pt x="95" y="31"/>
                    <a:pt x="92" y="31"/>
                  </a:cubicBezTo>
                  <a:cubicBezTo>
                    <a:pt x="0" y="114"/>
                    <a:pt x="0" y="114"/>
                    <a:pt x="0" y="114"/>
                  </a:cubicBezTo>
                  <a:cubicBezTo>
                    <a:pt x="11" y="116"/>
                    <a:pt x="19" y="111"/>
                    <a:pt x="19" y="111"/>
                  </a:cubicBezTo>
                  <a:cubicBezTo>
                    <a:pt x="129" y="1"/>
                    <a:pt x="129" y="1"/>
                    <a:pt x="129" y="1"/>
                  </a:cubicBezTo>
                  <a:lnTo>
                    <a:pt x="126" y="0"/>
                  </a:lnTo>
                  <a:close/>
                </a:path>
              </a:pathLst>
            </a:custGeom>
            <a:solidFill>
              <a:srgbClr val="EDC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27" name="Group 27"/>
          <p:cNvGrpSpPr>
            <a:grpSpLocks noChangeAspect="1"/>
          </p:cNvGrpSpPr>
          <p:nvPr/>
        </p:nvGrpSpPr>
        <p:grpSpPr bwMode="gray">
          <a:xfrm>
            <a:off x="3967718" y="1678299"/>
            <a:ext cx="1000982" cy="1531284"/>
            <a:chOff x="2486" y="1555"/>
            <a:chExt cx="789" cy="1207"/>
          </a:xfrm>
        </p:grpSpPr>
        <p:sp>
          <p:nvSpPr>
            <p:cNvPr id="28" name="Line 28"/>
            <p:cNvSpPr>
              <a:spLocks noChangeShapeType="1"/>
            </p:cNvSpPr>
            <p:nvPr/>
          </p:nvSpPr>
          <p:spPr bwMode="gray">
            <a:xfrm flipH="1">
              <a:off x="3010" y="2115"/>
              <a:ext cx="42" cy="49"/>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9" name="Line 29"/>
            <p:cNvSpPr>
              <a:spLocks noChangeShapeType="1"/>
            </p:cNvSpPr>
            <p:nvPr/>
          </p:nvSpPr>
          <p:spPr bwMode="gray">
            <a:xfrm>
              <a:off x="2705" y="2115"/>
              <a:ext cx="43" cy="49"/>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0" name="Line 30"/>
            <p:cNvSpPr>
              <a:spLocks noChangeShapeType="1"/>
            </p:cNvSpPr>
            <p:nvPr/>
          </p:nvSpPr>
          <p:spPr bwMode="gray">
            <a:xfrm flipV="1">
              <a:off x="2646" y="2294"/>
              <a:ext cx="64" cy="12"/>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1" name="Line 31"/>
            <p:cNvSpPr>
              <a:spLocks noChangeShapeType="1"/>
            </p:cNvSpPr>
            <p:nvPr/>
          </p:nvSpPr>
          <p:spPr bwMode="gray">
            <a:xfrm flipH="1" flipV="1">
              <a:off x="3067" y="2294"/>
              <a:ext cx="66" cy="12"/>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 name="Freeform 32"/>
            <p:cNvSpPr>
              <a:spLocks/>
            </p:cNvSpPr>
            <p:nvPr/>
          </p:nvSpPr>
          <p:spPr bwMode="gray">
            <a:xfrm>
              <a:off x="2486" y="1824"/>
              <a:ext cx="300" cy="938"/>
            </a:xfrm>
            <a:custGeom>
              <a:avLst/>
              <a:gdLst>
                <a:gd name="T0" fmla="*/ 127 w 127"/>
                <a:gd name="T1" fmla="*/ 0 h 397"/>
                <a:gd name="T2" fmla="*/ 0 w 127"/>
                <a:gd name="T3" fmla="*/ 164 h 397"/>
                <a:gd name="T4" fmla="*/ 0 w 127"/>
                <a:gd name="T5" fmla="*/ 397 h 397"/>
              </a:gdLst>
              <a:ahLst/>
              <a:cxnLst>
                <a:cxn ang="0">
                  <a:pos x="T0" y="T1"/>
                </a:cxn>
                <a:cxn ang="0">
                  <a:pos x="T2" y="T3"/>
                </a:cxn>
                <a:cxn ang="0">
                  <a:pos x="T4" y="T5"/>
                </a:cxn>
              </a:cxnLst>
              <a:rect l="0" t="0" r="r" b="b"/>
              <a:pathLst>
                <a:path w="127" h="397">
                  <a:moveTo>
                    <a:pt x="127" y="0"/>
                  </a:moveTo>
                  <a:cubicBezTo>
                    <a:pt x="127" y="0"/>
                    <a:pt x="0" y="33"/>
                    <a:pt x="0" y="164"/>
                  </a:cubicBezTo>
                  <a:cubicBezTo>
                    <a:pt x="0" y="295"/>
                    <a:pt x="0" y="397"/>
                    <a:pt x="0" y="397"/>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3" name="Freeform 33"/>
            <p:cNvSpPr>
              <a:spLocks/>
            </p:cNvSpPr>
            <p:nvPr/>
          </p:nvSpPr>
          <p:spPr bwMode="gray">
            <a:xfrm>
              <a:off x="2691" y="1852"/>
              <a:ext cx="116" cy="910"/>
            </a:xfrm>
            <a:custGeom>
              <a:avLst/>
              <a:gdLst>
                <a:gd name="T0" fmla="*/ 49 w 49"/>
                <a:gd name="T1" fmla="*/ 0 h 385"/>
                <a:gd name="T2" fmla="*/ 0 w 49"/>
                <a:gd name="T3" fmla="*/ 152 h 385"/>
                <a:gd name="T4" fmla="*/ 0 w 49"/>
                <a:gd name="T5" fmla="*/ 385 h 385"/>
              </a:gdLst>
              <a:ahLst/>
              <a:cxnLst>
                <a:cxn ang="0">
                  <a:pos x="T0" y="T1"/>
                </a:cxn>
                <a:cxn ang="0">
                  <a:pos x="T2" y="T3"/>
                </a:cxn>
                <a:cxn ang="0">
                  <a:pos x="T4" y="T5"/>
                </a:cxn>
              </a:cxnLst>
              <a:rect l="0" t="0" r="r" b="b"/>
              <a:pathLst>
                <a:path w="49" h="385">
                  <a:moveTo>
                    <a:pt x="49" y="0"/>
                  </a:moveTo>
                  <a:cubicBezTo>
                    <a:pt x="31" y="18"/>
                    <a:pt x="0" y="62"/>
                    <a:pt x="0" y="152"/>
                  </a:cubicBezTo>
                  <a:cubicBezTo>
                    <a:pt x="0" y="283"/>
                    <a:pt x="0" y="385"/>
                    <a:pt x="0" y="385"/>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4" name="Freeform 34"/>
            <p:cNvSpPr>
              <a:spLocks/>
            </p:cNvSpPr>
            <p:nvPr/>
          </p:nvSpPr>
          <p:spPr bwMode="gray">
            <a:xfrm>
              <a:off x="2951" y="1850"/>
              <a:ext cx="116" cy="912"/>
            </a:xfrm>
            <a:custGeom>
              <a:avLst/>
              <a:gdLst>
                <a:gd name="T0" fmla="*/ 0 w 49"/>
                <a:gd name="T1" fmla="*/ 0 h 386"/>
                <a:gd name="T2" fmla="*/ 49 w 49"/>
                <a:gd name="T3" fmla="*/ 153 h 386"/>
                <a:gd name="T4" fmla="*/ 49 w 49"/>
                <a:gd name="T5" fmla="*/ 386 h 386"/>
              </a:gdLst>
              <a:ahLst/>
              <a:cxnLst>
                <a:cxn ang="0">
                  <a:pos x="T0" y="T1"/>
                </a:cxn>
                <a:cxn ang="0">
                  <a:pos x="T2" y="T3"/>
                </a:cxn>
                <a:cxn ang="0">
                  <a:pos x="T4" y="T5"/>
                </a:cxn>
              </a:cxnLst>
              <a:rect l="0" t="0" r="r" b="b"/>
              <a:pathLst>
                <a:path w="49" h="386">
                  <a:moveTo>
                    <a:pt x="0" y="0"/>
                  </a:moveTo>
                  <a:cubicBezTo>
                    <a:pt x="19" y="19"/>
                    <a:pt x="49" y="63"/>
                    <a:pt x="49" y="153"/>
                  </a:cubicBezTo>
                  <a:cubicBezTo>
                    <a:pt x="49" y="284"/>
                    <a:pt x="49" y="386"/>
                    <a:pt x="49" y="386"/>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5" name="Freeform 35"/>
            <p:cNvSpPr>
              <a:spLocks/>
            </p:cNvSpPr>
            <p:nvPr/>
          </p:nvSpPr>
          <p:spPr bwMode="gray">
            <a:xfrm>
              <a:off x="2972" y="1824"/>
              <a:ext cx="303" cy="938"/>
            </a:xfrm>
            <a:custGeom>
              <a:avLst/>
              <a:gdLst>
                <a:gd name="T0" fmla="*/ 0 w 128"/>
                <a:gd name="T1" fmla="*/ 0 h 397"/>
                <a:gd name="T2" fmla="*/ 128 w 128"/>
                <a:gd name="T3" fmla="*/ 164 h 397"/>
                <a:gd name="T4" fmla="*/ 128 w 128"/>
                <a:gd name="T5" fmla="*/ 397 h 397"/>
              </a:gdLst>
              <a:ahLst/>
              <a:cxnLst>
                <a:cxn ang="0">
                  <a:pos x="T0" y="T1"/>
                </a:cxn>
                <a:cxn ang="0">
                  <a:pos x="T2" y="T3"/>
                </a:cxn>
                <a:cxn ang="0">
                  <a:pos x="T4" y="T5"/>
                </a:cxn>
              </a:cxnLst>
              <a:rect l="0" t="0" r="r" b="b"/>
              <a:pathLst>
                <a:path w="128" h="397">
                  <a:moveTo>
                    <a:pt x="0" y="0"/>
                  </a:moveTo>
                  <a:cubicBezTo>
                    <a:pt x="0" y="0"/>
                    <a:pt x="128" y="33"/>
                    <a:pt x="128" y="164"/>
                  </a:cubicBezTo>
                  <a:cubicBezTo>
                    <a:pt x="128" y="295"/>
                    <a:pt x="128" y="397"/>
                    <a:pt x="128" y="397"/>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6" name="Freeform 36"/>
            <p:cNvSpPr>
              <a:spLocks/>
            </p:cNvSpPr>
            <p:nvPr/>
          </p:nvSpPr>
          <p:spPr bwMode="gray">
            <a:xfrm>
              <a:off x="2786" y="1791"/>
              <a:ext cx="186" cy="54"/>
            </a:xfrm>
            <a:custGeom>
              <a:avLst/>
              <a:gdLst>
                <a:gd name="T0" fmla="*/ 79 w 79"/>
                <a:gd name="T1" fmla="*/ 11 h 23"/>
                <a:gd name="T2" fmla="*/ 72 w 79"/>
                <a:gd name="T3" fmla="*/ 23 h 23"/>
                <a:gd name="T4" fmla="*/ 7 w 79"/>
                <a:gd name="T5" fmla="*/ 23 h 23"/>
                <a:gd name="T6" fmla="*/ 0 w 79"/>
                <a:gd name="T7" fmla="*/ 11 h 23"/>
                <a:gd name="T8" fmla="*/ 0 w 79"/>
                <a:gd name="T9" fmla="*/ 11 h 23"/>
                <a:gd name="T10" fmla="*/ 7 w 79"/>
                <a:gd name="T11" fmla="*/ 0 h 23"/>
                <a:gd name="T12" fmla="*/ 72 w 79"/>
                <a:gd name="T13" fmla="*/ 0 h 23"/>
                <a:gd name="T14" fmla="*/ 79 w 79"/>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79" y="11"/>
                  </a:moveTo>
                  <a:cubicBezTo>
                    <a:pt x="79" y="18"/>
                    <a:pt x="76" y="23"/>
                    <a:pt x="72" y="23"/>
                  </a:cubicBezTo>
                  <a:cubicBezTo>
                    <a:pt x="7" y="23"/>
                    <a:pt x="7" y="23"/>
                    <a:pt x="7" y="23"/>
                  </a:cubicBezTo>
                  <a:cubicBezTo>
                    <a:pt x="3" y="23"/>
                    <a:pt x="0" y="18"/>
                    <a:pt x="0" y="11"/>
                  </a:cubicBezTo>
                  <a:cubicBezTo>
                    <a:pt x="0" y="11"/>
                    <a:pt x="0" y="11"/>
                    <a:pt x="0" y="11"/>
                  </a:cubicBezTo>
                  <a:cubicBezTo>
                    <a:pt x="0" y="5"/>
                    <a:pt x="3" y="0"/>
                    <a:pt x="7" y="0"/>
                  </a:cubicBezTo>
                  <a:cubicBezTo>
                    <a:pt x="72" y="0"/>
                    <a:pt x="72" y="0"/>
                    <a:pt x="72" y="0"/>
                  </a:cubicBezTo>
                  <a:cubicBezTo>
                    <a:pt x="76" y="0"/>
                    <a:pt x="79" y="5"/>
                    <a:pt x="79" y="11"/>
                  </a:cubicBezTo>
                  <a:close/>
                </a:path>
              </a:pathLst>
            </a:custGeom>
            <a:solidFill>
              <a:srgbClr val="03AFBB"/>
            </a:solidFill>
            <a:ln w="44450" cap="flat">
              <a:solidFill>
                <a:srgbClr val="03AFB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7" name="Rectangle 37"/>
            <p:cNvSpPr>
              <a:spLocks noChangeArrowheads="1"/>
            </p:cNvSpPr>
            <p:nvPr/>
          </p:nvSpPr>
          <p:spPr bwMode="gray">
            <a:xfrm>
              <a:off x="2486" y="2717"/>
              <a:ext cx="789" cy="45"/>
            </a:xfrm>
            <a:prstGeom prst="rect">
              <a:avLst/>
            </a:prstGeom>
            <a:solidFill>
              <a:srgbClr val="03AFBB"/>
            </a:solidFill>
            <a:ln w="44450" cap="rnd">
              <a:solidFill>
                <a:srgbClr val="03AFBB"/>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8" name="Line 38"/>
            <p:cNvSpPr>
              <a:spLocks noChangeShapeType="1"/>
            </p:cNvSpPr>
            <p:nvPr/>
          </p:nvSpPr>
          <p:spPr bwMode="gray">
            <a:xfrm>
              <a:off x="2880" y="2058"/>
              <a:ext cx="0" cy="6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9" name="Line 39"/>
            <p:cNvSpPr>
              <a:spLocks noChangeShapeType="1"/>
            </p:cNvSpPr>
            <p:nvPr/>
          </p:nvSpPr>
          <p:spPr bwMode="gray">
            <a:xfrm flipV="1">
              <a:off x="2878" y="1555"/>
              <a:ext cx="0" cy="236"/>
            </a:xfrm>
            <a:prstGeom prst="line">
              <a:avLst/>
            </a:prstGeom>
            <a:noFill/>
            <a:ln w="44450" cap="rnd">
              <a:solidFill>
                <a:srgbClr val="03AFB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0" name="Freeform 40"/>
            <p:cNvSpPr>
              <a:spLocks/>
            </p:cNvSpPr>
            <p:nvPr/>
          </p:nvSpPr>
          <p:spPr bwMode="gray">
            <a:xfrm>
              <a:off x="2745" y="2162"/>
              <a:ext cx="272" cy="295"/>
            </a:xfrm>
            <a:custGeom>
              <a:avLst/>
              <a:gdLst>
                <a:gd name="T0" fmla="*/ 88 w 115"/>
                <a:gd name="T1" fmla="*/ 125 h 125"/>
                <a:gd name="T2" fmla="*/ 28 w 115"/>
                <a:gd name="T3" fmla="*/ 125 h 125"/>
                <a:gd name="T4" fmla="*/ 2 w 115"/>
                <a:gd name="T5" fmla="*/ 62 h 125"/>
                <a:gd name="T6" fmla="*/ 16 w 115"/>
                <a:gd name="T7" fmla="*/ 20 h 125"/>
                <a:gd name="T8" fmla="*/ 55 w 115"/>
                <a:gd name="T9" fmla="*/ 1 h 125"/>
                <a:gd name="T10" fmla="*/ 97 w 115"/>
                <a:gd name="T11" fmla="*/ 18 h 125"/>
                <a:gd name="T12" fmla="*/ 114 w 115"/>
                <a:gd name="T13" fmla="*/ 60 h 125"/>
                <a:gd name="T14" fmla="*/ 88 w 115"/>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25">
                  <a:moveTo>
                    <a:pt x="88" y="125"/>
                  </a:moveTo>
                  <a:cubicBezTo>
                    <a:pt x="86" y="125"/>
                    <a:pt x="31" y="125"/>
                    <a:pt x="28" y="125"/>
                  </a:cubicBezTo>
                  <a:cubicBezTo>
                    <a:pt x="28" y="97"/>
                    <a:pt x="4" y="87"/>
                    <a:pt x="2" y="62"/>
                  </a:cubicBezTo>
                  <a:cubicBezTo>
                    <a:pt x="0" y="44"/>
                    <a:pt x="7" y="29"/>
                    <a:pt x="16" y="20"/>
                  </a:cubicBezTo>
                  <a:cubicBezTo>
                    <a:pt x="25" y="10"/>
                    <a:pt x="38" y="2"/>
                    <a:pt x="55" y="1"/>
                  </a:cubicBezTo>
                  <a:cubicBezTo>
                    <a:pt x="74" y="0"/>
                    <a:pt x="88" y="8"/>
                    <a:pt x="97" y="18"/>
                  </a:cubicBezTo>
                  <a:cubicBezTo>
                    <a:pt x="107" y="27"/>
                    <a:pt x="115" y="41"/>
                    <a:pt x="114" y="60"/>
                  </a:cubicBezTo>
                  <a:cubicBezTo>
                    <a:pt x="112" y="86"/>
                    <a:pt x="88" y="96"/>
                    <a:pt x="88" y="12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1" name="Freeform 41"/>
            <p:cNvSpPr>
              <a:spLocks/>
            </p:cNvSpPr>
            <p:nvPr/>
          </p:nvSpPr>
          <p:spPr bwMode="gray">
            <a:xfrm>
              <a:off x="2812" y="2469"/>
              <a:ext cx="141" cy="64"/>
            </a:xfrm>
            <a:custGeom>
              <a:avLst/>
              <a:gdLst>
                <a:gd name="T0" fmla="*/ 56 w 60"/>
                <a:gd name="T1" fmla="*/ 0 h 27"/>
                <a:gd name="T2" fmla="*/ 3 w 60"/>
                <a:gd name="T3" fmla="*/ 0 h 27"/>
                <a:gd name="T4" fmla="*/ 0 w 60"/>
                <a:gd name="T5" fmla="*/ 0 h 27"/>
                <a:gd name="T6" fmla="*/ 0 w 60"/>
                <a:gd name="T7" fmla="*/ 1 h 27"/>
                <a:gd name="T8" fmla="*/ 0 w 60"/>
                <a:gd name="T9" fmla="*/ 4 h 27"/>
                <a:gd name="T10" fmla="*/ 0 w 60"/>
                <a:gd name="T11" fmla="*/ 7 h 27"/>
                <a:gd name="T12" fmla="*/ 0 w 60"/>
                <a:gd name="T13" fmla="*/ 10 h 27"/>
                <a:gd name="T14" fmla="*/ 3 w 60"/>
                <a:gd name="T15" fmla="*/ 13 h 27"/>
                <a:gd name="T16" fmla="*/ 16 w 60"/>
                <a:gd name="T17" fmla="*/ 13 h 27"/>
                <a:gd name="T18" fmla="*/ 30 w 60"/>
                <a:gd name="T19" fmla="*/ 27 h 27"/>
                <a:gd name="T20" fmla="*/ 44 w 60"/>
                <a:gd name="T21" fmla="*/ 13 h 27"/>
                <a:gd name="T22" fmla="*/ 56 w 60"/>
                <a:gd name="T23" fmla="*/ 13 h 27"/>
                <a:gd name="T24" fmla="*/ 60 w 60"/>
                <a:gd name="T25" fmla="*/ 10 h 27"/>
                <a:gd name="T26" fmla="*/ 60 w 60"/>
                <a:gd name="T27" fmla="*/ 7 h 27"/>
                <a:gd name="T28" fmla="*/ 60 w 60"/>
                <a:gd name="T29" fmla="*/ 4 h 27"/>
                <a:gd name="T30" fmla="*/ 60 w 60"/>
                <a:gd name="T31" fmla="*/ 0 h 27"/>
                <a:gd name="T32" fmla="*/ 56 w 60"/>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27">
                  <a:moveTo>
                    <a:pt x="56" y="0"/>
                  </a:moveTo>
                  <a:cubicBezTo>
                    <a:pt x="39" y="0"/>
                    <a:pt x="21" y="0"/>
                    <a:pt x="3" y="0"/>
                  </a:cubicBezTo>
                  <a:cubicBezTo>
                    <a:pt x="2" y="0"/>
                    <a:pt x="1" y="0"/>
                    <a:pt x="0" y="0"/>
                  </a:cubicBezTo>
                  <a:cubicBezTo>
                    <a:pt x="0" y="1"/>
                    <a:pt x="0" y="1"/>
                    <a:pt x="0" y="1"/>
                  </a:cubicBezTo>
                  <a:cubicBezTo>
                    <a:pt x="0" y="4"/>
                    <a:pt x="0" y="4"/>
                    <a:pt x="0" y="4"/>
                  </a:cubicBezTo>
                  <a:cubicBezTo>
                    <a:pt x="0" y="7"/>
                    <a:pt x="0" y="7"/>
                    <a:pt x="0" y="7"/>
                  </a:cubicBezTo>
                  <a:cubicBezTo>
                    <a:pt x="0" y="10"/>
                    <a:pt x="0" y="10"/>
                    <a:pt x="0" y="10"/>
                  </a:cubicBezTo>
                  <a:cubicBezTo>
                    <a:pt x="0" y="12"/>
                    <a:pt x="1" y="13"/>
                    <a:pt x="3" y="13"/>
                  </a:cubicBezTo>
                  <a:cubicBezTo>
                    <a:pt x="16" y="13"/>
                    <a:pt x="16" y="13"/>
                    <a:pt x="16" y="13"/>
                  </a:cubicBezTo>
                  <a:cubicBezTo>
                    <a:pt x="16" y="21"/>
                    <a:pt x="22" y="27"/>
                    <a:pt x="30" y="27"/>
                  </a:cubicBezTo>
                  <a:cubicBezTo>
                    <a:pt x="37" y="27"/>
                    <a:pt x="43" y="21"/>
                    <a:pt x="44" y="13"/>
                  </a:cubicBezTo>
                  <a:cubicBezTo>
                    <a:pt x="56" y="13"/>
                    <a:pt x="56" y="13"/>
                    <a:pt x="56" y="13"/>
                  </a:cubicBezTo>
                  <a:cubicBezTo>
                    <a:pt x="58" y="13"/>
                    <a:pt x="60" y="12"/>
                    <a:pt x="60" y="10"/>
                  </a:cubicBezTo>
                  <a:cubicBezTo>
                    <a:pt x="60" y="7"/>
                    <a:pt x="60" y="7"/>
                    <a:pt x="60" y="7"/>
                  </a:cubicBezTo>
                  <a:cubicBezTo>
                    <a:pt x="60" y="4"/>
                    <a:pt x="60" y="4"/>
                    <a:pt x="60" y="4"/>
                  </a:cubicBezTo>
                  <a:cubicBezTo>
                    <a:pt x="60" y="0"/>
                    <a:pt x="60" y="0"/>
                    <a:pt x="60" y="0"/>
                  </a:cubicBezTo>
                  <a:cubicBezTo>
                    <a:pt x="59" y="0"/>
                    <a:pt x="57" y="0"/>
                    <a:pt x="56" y="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2" name="Freeform 42"/>
            <p:cNvSpPr>
              <a:spLocks noEditPoints="1"/>
            </p:cNvSpPr>
            <p:nvPr/>
          </p:nvSpPr>
          <p:spPr bwMode="gray">
            <a:xfrm>
              <a:off x="2826" y="2273"/>
              <a:ext cx="42"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3" name="Freeform 43"/>
            <p:cNvSpPr>
              <a:spLocks noEditPoints="1"/>
            </p:cNvSpPr>
            <p:nvPr/>
          </p:nvSpPr>
          <p:spPr bwMode="gray">
            <a:xfrm>
              <a:off x="2849" y="2273"/>
              <a:ext cx="43"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4" name="Freeform 44"/>
            <p:cNvSpPr>
              <a:spLocks noEditPoints="1"/>
            </p:cNvSpPr>
            <p:nvPr/>
          </p:nvSpPr>
          <p:spPr bwMode="gray">
            <a:xfrm>
              <a:off x="2873" y="2273"/>
              <a:ext cx="42"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3 w 18"/>
                <a:gd name="T13" fmla="*/ 9 h 18"/>
                <a:gd name="T14" fmla="*/ 9 w 18"/>
                <a:gd name="T15" fmla="*/ 16 h 18"/>
                <a:gd name="T16" fmla="*/ 15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3" y="5"/>
                    <a:pt x="3" y="9"/>
                  </a:cubicBezTo>
                  <a:cubicBezTo>
                    <a:pt x="3" y="13"/>
                    <a:pt x="5" y="16"/>
                    <a:pt x="9" y="16"/>
                  </a:cubicBezTo>
                  <a:cubicBezTo>
                    <a:pt x="13" y="16"/>
                    <a:pt x="15" y="13"/>
                    <a:pt x="15" y="9"/>
                  </a:cubicBezTo>
                  <a:cubicBezTo>
                    <a:pt x="15"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5" name="Freeform 45"/>
            <p:cNvSpPr>
              <a:spLocks noEditPoints="1"/>
            </p:cNvSpPr>
            <p:nvPr/>
          </p:nvSpPr>
          <p:spPr bwMode="gray">
            <a:xfrm>
              <a:off x="2897" y="2273"/>
              <a:ext cx="40" cy="42"/>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3 h 18"/>
                <a:gd name="T12" fmla="*/ 2 w 17"/>
                <a:gd name="T13" fmla="*/ 9 h 18"/>
                <a:gd name="T14" fmla="*/ 9 w 17"/>
                <a:gd name="T15" fmla="*/ 16 h 18"/>
                <a:gd name="T16" fmla="*/ 15 w 17"/>
                <a:gd name="T17" fmla="*/ 9 h 18"/>
                <a:gd name="T18" fmla="*/ 9 w 17"/>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3"/>
                  </a:moveTo>
                  <a:cubicBezTo>
                    <a:pt x="5" y="3"/>
                    <a:pt x="2" y="5"/>
                    <a:pt x="2" y="9"/>
                  </a:cubicBezTo>
                  <a:cubicBezTo>
                    <a:pt x="2" y="13"/>
                    <a:pt x="5" y="16"/>
                    <a:pt x="9" y="16"/>
                  </a:cubicBezTo>
                  <a:cubicBezTo>
                    <a:pt x="12" y="16"/>
                    <a:pt x="15" y="13"/>
                    <a:pt x="15" y="9"/>
                  </a:cubicBezTo>
                  <a:cubicBezTo>
                    <a:pt x="15" y="5"/>
                    <a:pt x="12"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6" name="Freeform 46"/>
            <p:cNvSpPr>
              <a:spLocks/>
            </p:cNvSpPr>
            <p:nvPr/>
          </p:nvSpPr>
          <p:spPr bwMode="gray">
            <a:xfrm>
              <a:off x="2804" y="2301"/>
              <a:ext cx="69" cy="166"/>
            </a:xfrm>
            <a:custGeom>
              <a:avLst/>
              <a:gdLst>
                <a:gd name="T0" fmla="*/ 14 w 29"/>
                <a:gd name="T1" fmla="*/ 27 h 70"/>
                <a:gd name="T2" fmla="*/ 4 w 29"/>
                <a:gd name="T3" fmla="*/ 4 h 70"/>
                <a:gd name="T4" fmla="*/ 12 w 29"/>
                <a:gd name="T5" fmla="*/ 4 h 70"/>
                <a:gd name="T6" fmla="*/ 14 w 29"/>
                <a:gd name="T7" fmla="*/ 2 h 70"/>
                <a:gd name="T8" fmla="*/ 12 w 29"/>
                <a:gd name="T9" fmla="*/ 0 h 70"/>
                <a:gd name="T10" fmla="*/ 0 w 29"/>
                <a:gd name="T11" fmla="*/ 0 h 70"/>
                <a:gd name="T12" fmla="*/ 0 w 29"/>
                <a:gd name="T13" fmla="*/ 2 h 70"/>
                <a:gd name="T14" fmla="*/ 11 w 29"/>
                <a:gd name="T15" fmla="*/ 29 h 70"/>
                <a:gd name="T16" fmla="*/ 25 w 29"/>
                <a:gd name="T17" fmla="*/ 70 h 70"/>
                <a:gd name="T18" fmla="*/ 25 w 29"/>
                <a:gd name="T19" fmla="*/ 70 h 70"/>
                <a:gd name="T20" fmla="*/ 29 w 29"/>
                <a:gd name="T21" fmla="*/ 70 h 70"/>
                <a:gd name="T22" fmla="*/ 14 w 2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4" y="27"/>
                  </a:moveTo>
                  <a:cubicBezTo>
                    <a:pt x="7" y="16"/>
                    <a:pt x="5" y="8"/>
                    <a:pt x="4" y="4"/>
                  </a:cubicBezTo>
                  <a:cubicBezTo>
                    <a:pt x="12" y="4"/>
                    <a:pt x="12" y="4"/>
                    <a:pt x="12" y="4"/>
                  </a:cubicBezTo>
                  <a:cubicBezTo>
                    <a:pt x="13" y="4"/>
                    <a:pt x="14" y="3"/>
                    <a:pt x="14" y="2"/>
                  </a:cubicBezTo>
                  <a:cubicBezTo>
                    <a:pt x="14" y="1"/>
                    <a:pt x="13" y="0"/>
                    <a:pt x="12" y="0"/>
                  </a:cubicBezTo>
                  <a:cubicBezTo>
                    <a:pt x="0" y="0"/>
                    <a:pt x="0" y="0"/>
                    <a:pt x="0" y="0"/>
                  </a:cubicBezTo>
                  <a:cubicBezTo>
                    <a:pt x="0" y="2"/>
                    <a:pt x="0" y="2"/>
                    <a:pt x="0" y="2"/>
                  </a:cubicBezTo>
                  <a:cubicBezTo>
                    <a:pt x="0" y="2"/>
                    <a:pt x="0" y="14"/>
                    <a:pt x="11" y="29"/>
                  </a:cubicBezTo>
                  <a:cubicBezTo>
                    <a:pt x="24" y="47"/>
                    <a:pt x="25" y="66"/>
                    <a:pt x="25" y="70"/>
                  </a:cubicBezTo>
                  <a:cubicBezTo>
                    <a:pt x="25" y="70"/>
                    <a:pt x="25" y="70"/>
                    <a:pt x="25" y="70"/>
                  </a:cubicBezTo>
                  <a:cubicBezTo>
                    <a:pt x="29" y="70"/>
                    <a:pt x="29" y="70"/>
                    <a:pt x="29" y="70"/>
                  </a:cubicBezTo>
                  <a:cubicBezTo>
                    <a:pt x="29" y="66"/>
                    <a:pt x="28" y="45"/>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7" name="Freeform 47"/>
            <p:cNvSpPr>
              <a:spLocks/>
            </p:cNvSpPr>
            <p:nvPr/>
          </p:nvSpPr>
          <p:spPr bwMode="gray">
            <a:xfrm>
              <a:off x="2892" y="2301"/>
              <a:ext cx="68" cy="166"/>
            </a:xfrm>
            <a:custGeom>
              <a:avLst/>
              <a:gdLst>
                <a:gd name="T0" fmla="*/ 17 w 29"/>
                <a:gd name="T1" fmla="*/ 0 h 70"/>
                <a:gd name="T2" fmla="*/ 15 w 29"/>
                <a:gd name="T3" fmla="*/ 2 h 70"/>
                <a:gd name="T4" fmla="*/ 17 w 29"/>
                <a:gd name="T5" fmla="*/ 4 h 70"/>
                <a:gd name="T6" fmla="*/ 25 w 29"/>
                <a:gd name="T7" fmla="*/ 4 h 70"/>
                <a:gd name="T8" fmla="*/ 14 w 29"/>
                <a:gd name="T9" fmla="*/ 27 h 70"/>
                <a:gd name="T10" fmla="*/ 0 w 29"/>
                <a:gd name="T11" fmla="*/ 70 h 70"/>
                <a:gd name="T12" fmla="*/ 4 w 29"/>
                <a:gd name="T13" fmla="*/ 70 h 70"/>
                <a:gd name="T14" fmla="*/ 4 w 29"/>
                <a:gd name="T15" fmla="*/ 70 h 70"/>
                <a:gd name="T16" fmla="*/ 17 w 29"/>
                <a:gd name="T17" fmla="*/ 29 h 70"/>
                <a:gd name="T18" fmla="*/ 29 w 29"/>
                <a:gd name="T19" fmla="*/ 2 h 70"/>
                <a:gd name="T20" fmla="*/ 29 w 29"/>
                <a:gd name="T21" fmla="*/ 0 h 70"/>
                <a:gd name="T22" fmla="*/ 17 w 29"/>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7" y="0"/>
                  </a:moveTo>
                  <a:cubicBezTo>
                    <a:pt x="16" y="0"/>
                    <a:pt x="15" y="1"/>
                    <a:pt x="15" y="2"/>
                  </a:cubicBezTo>
                  <a:cubicBezTo>
                    <a:pt x="15" y="3"/>
                    <a:pt x="16" y="4"/>
                    <a:pt x="17" y="4"/>
                  </a:cubicBezTo>
                  <a:cubicBezTo>
                    <a:pt x="25" y="4"/>
                    <a:pt x="25" y="4"/>
                    <a:pt x="25" y="4"/>
                  </a:cubicBezTo>
                  <a:cubicBezTo>
                    <a:pt x="24" y="8"/>
                    <a:pt x="22" y="16"/>
                    <a:pt x="14" y="27"/>
                  </a:cubicBezTo>
                  <a:cubicBezTo>
                    <a:pt x="0" y="45"/>
                    <a:pt x="0" y="66"/>
                    <a:pt x="0" y="70"/>
                  </a:cubicBezTo>
                  <a:cubicBezTo>
                    <a:pt x="4" y="70"/>
                    <a:pt x="4" y="70"/>
                    <a:pt x="4" y="70"/>
                  </a:cubicBezTo>
                  <a:cubicBezTo>
                    <a:pt x="4" y="70"/>
                    <a:pt x="4" y="70"/>
                    <a:pt x="4" y="70"/>
                  </a:cubicBezTo>
                  <a:cubicBezTo>
                    <a:pt x="4" y="66"/>
                    <a:pt x="4" y="47"/>
                    <a:pt x="17" y="29"/>
                  </a:cubicBezTo>
                  <a:cubicBezTo>
                    <a:pt x="28" y="14"/>
                    <a:pt x="29" y="2"/>
                    <a:pt x="29" y="2"/>
                  </a:cubicBezTo>
                  <a:cubicBezTo>
                    <a:pt x="29" y="0"/>
                    <a:pt x="29" y="0"/>
                    <a:pt x="29"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48" name="Group 225"/>
          <p:cNvGrpSpPr>
            <a:grpSpLocks noChangeAspect="1"/>
          </p:cNvGrpSpPr>
          <p:nvPr/>
        </p:nvGrpSpPr>
        <p:grpSpPr bwMode="gray">
          <a:xfrm>
            <a:off x="6941826" y="1770356"/>
            <a:ext cx="844550" cy="1462087"/>
            <a:chOff x="2615" y="1699"/>
            <a:chExt cx="532" cy="921"/>
          </a:xfrm>
        </p:grpSpPr>
        <p:sp>
          <p:nvSpPr>
            <p:cNvPr id="49" name="Freeform 226"/>
            <p:cNvSpPr>
              <a:spLocks/>
            </p:cNvSpPr>
            <p:nvPr/>
          </p:nvSpPr>
          <p:spPr bwMode="gray">
            <a:xfrm>
              <a:off x="2899" y="2212"/>
              <a:ext cx="248" cy="403"/>
            </a:xfrm>
            <a:custGeom>
              <a:avLst/>
              <a:gdLst>
                <a:gd name="T0" fmla="*/ 0 w 105"/>
                <a:gd name="T1" fmla="*/ 171 h 171"/>
                <a:gd name="T2" fmla="*/ 27 w 105"/>
                <a:gd name="T3" fmla="*/ 164 h 171"/>
                <a:gd name="T4" fmla="*/ 58 w 105"/>
                <a:gd name="T5" fmla="*/ 142 h 171"/>
                <a:gd name="T6" fmla="*/ 86 w 105"/>
                <a:gd name="T7" fmla="*/ 0 h 171"/>
                <a:gd name="T8" fmla="*/ 14 w 105"/>
                <a:gd name="T9" fmla="*/ 163 h 171"/>
                <a:gd name="T10" fmla="*/ 0 w 105"/>
                <a:gd name="T11" fmla="*/ 171 h 171"/>
              </a:gdLst>
              <a:ahLst/>
              <a:cxnLst>
                <a:cxn ang="0">
                  <a:pos x="T0" y="T1"/>
                </a:cxn>
                <a:cxn ang="0">
                  <a:pos x="T2" y="T3"/>
                </a:cxn>
                <a:cxn ang="0">
                  <a:pos x="T4" y="T5"/>
                </a:cxn>
                <a:cxn ang="0">
                  <a:pos x="T6" y="T7"/>
                </a:cxn>
                <a:cxn ang="0">
                  <a:pos x="T8" y="T9"/>
                </a:cxn>
                <a:cxn ang="0">
                  <a:pos x="T10" y="T11"/>
                </a:cxn>
              </a:cxnLst>
              <a:rect l="0" t="0" r="r" b="b"/>
              <a:pathLst>
                <a:path w="105" h="171">
                  <a:moveTo>
                    <a:pt x="0" y="171"/>
                  </a:moveTo>
                  <a:cubicBezTo>
                    <a:pt x="11" y="170"/>
                    <a:pt x="18" y="168"/>
                    <a:pt x="27" y="164"/>
                  </a:cubicBezTo>
                  <a:cubicBezTo>
                    <a:pt x="39" y="159"/>
                    <a:pt x="46" y="154"/>
                    <a:pt x="58" y="142"/>
                  </a:cubicBezTo>
                  <a:cubicBezTo>
                    <a:pt x="105" y="93"/>
                    <a:pt x="86" y="0"/>
                    <a:pt x="86" y="0"/>
                  </a:cubicBezTo>
                  <a:cubicBezTo>
                    <a:pt x="77" y="83"/>
                    <a:pt x="45" y="141"/>
                    <a:pt x="14" y="163"/>
                  </a:cubicBezTo>
                  <a:cubicBezTo>
                    <a:pt x="0" y="171"/>
                    <a:pt x="0" y="171"/>
                    <a:pt x="0" y="17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0" name="Freeform 227"/>
            <p:cNvSpPr>
              <a:spLocks/>
            </p:cNvSpPr>
            <p:nvPr/>
          </p:nvSpPr>
          <p:spPr bwMode="gray">
            <a:xfrm>
              <a:off x="2615" y="2183"/>
              <a:ext cx="95" cy="307"/>
            </a:xfrm>
            <a:custGeom>
              <a:avLst/>
              <a:gdLst>
                <a:gd name="T0" fmla="*/ 40 w 40"/>
                <a:gd name="T1" fmla="*/ 63 h 130"/>
                <a:gd name="T2" fmla="*/ 20 w 40"/>
                <a:gd name="T3" fmla="*/ 23 h 130"/>
                <a:gd name="T4" fmla="*/ 27 w 40"/>
                <a:gd name="T5" fmla="*/ 130 h 130"/>
                <a:gd name="T6" fmla="*/ 40 w 40"/>
                <a:gd name="T7" fmla="*/ 63 h 130"/>
              </a:gdLst>
              <a:ahLst/>
              <a:cxnLst>
                <a:cxn ang="0">
                  <a:pos x="T0" y="T1"/>
                </a:cxn>
                <a:cxn ang="0">
                  <a:pos x="T2" y="T3"/>
                </a:cxn>
                <a:cxn ang="0">
                  <a:pos x="T4" y="T5"/>
                </a:cxn>
                <a:cxn ang="0">
                  <a:pos x="T6" y="T7"/>
                </a:cxn>
              </a:cxnLst>
              <a:rect l="0" t="0" r="r" b="b"/>
              <a:pathLst>
                <a:path w="40" h="130">
                  <a:moveTo>
                    <a:pt x="40" y="63"/>
                  </a:moveTo>
                  <a:cubicBezTo>
                    <a:pt x="40" y="63"/>
                    <a:pt x="19" y="55"/>
                    <a:pt x="20" y="23"/>
                  </a:cubicBezTo>
                  <a:cubicBezTo>
                    <a:pt x="20" y="0"/>
                    <a:pt x="0" y="84"/>
                    <a:pt x="27" y="130"/>
                  </a:cubicBezTo>
                  <a:cubicBezTo>
                    <a:pt x="40" y="63"/>
                    <a:pt x="40" y="63"/>
                    <a:pt x="40" y="63"/>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1" name="Freeform 228"/>
            <p:cNvSpPr>
              <a:spLocks/>
            </p:cNvSpPr>
            <p:nvPr/>
          </p:nvSpPr>
          <p:spPr bwMode="gray">
            <a:xfrm>
              <a:off x="2667" y="1867"/>
              <a:ext cx="423" cy="753"/>
            </a:xfrm>
            <a:custGeom>
              <a:avLst/>
              <a:gdLst>
                <a:gd name="T0" fmla="*/ 61 w 179"/>
                <a:gd name="T1" fmla="*/ 312 h 319"/>
                <a:gd name="T2" fmla="*/ 31 w 179"/>
                <a:gd name="T3" fmla="*/ 298 h 319"/>
                <a:gd name="T4" fmla="*/ 2 w 179"/>
                <a:gd name="T5" fmla="*/ 222 h 319"/>
                <a:gd name="T6" fmla="*/ 80 w 179"/>
                <a:gd name="T7" fmla="*/ 0 h 319"/>
                <a:gd name="T8" fmla="*/ 114 w 179"/>
                <a:gd name="T9" fmla="*/ 165 h 319"/>
                <a:gd name="T10" fmla="*/ 156 w 179"/>
                <a:gd name="T11" fmla="*/ 104 h 319"/>
                <a:gd name="T12" fmla="*/ 165 w 179"/>
                <a:gd name="T13" fmla="*/ 131 h 319"/>
                <a:gd name="T14" fmla="*/ 178 w 179"/>
                <a:gd name="T15" fmla="*/ 196 h 319"/>
                <a:gd name="T16" fmla="*/ 170 w 179"/>
                <a:gd name="T17" fmla="*/ 264 h 319"/>
                <a:gd name="T18" fmla="*/ 142 w 179"/>
                <a:gd name="T19" fmla="*/ 298 h 319"/>
                <a:gd name="T20" fmla="*/ 61 w 179"/>
                <a:gd name="T21"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19">
                  <a:moveTo>
                    <a:pt x="61" y="312"/>
                  </a:moveTo>
                  <a:cubicBezTo>
                    <a:pt x="50" y="309"/>
                    <a:pt x="39" y="305"/>
                    <a:pt x="31" y="298"/>
                  </a:cubicBezTo>
                  <a:cubicBezTo>
                    <a:pt x="9" y="279"/>
                    <a:pt x="0" y="253"/>
                    <a:pt x="2" y="222"/>
                  </a:cubicBezTo>
                  <a:cubicBezTo>
                    <a:pt x="8" y="147"/>
                    <a:pt x="100" y="100"/>
                    <a:pt x="80" y="0"/>
                  </a:cubicBezTo>
                  <a:cubicBezTo>
                    <a:pt x="80" y="0"/>
                    <a:pt x="126" y="87"/>
                    <a:pt x="114" y="165"/>
                  </a:cubicBezTo>
                  <a:cubicBezTo>
                    <a:pt x="114" y="165"/>
                    <a:pt x="152" y="136"/>
                    <a:pt x="156" y="104"/>
                  </a:cubicBezTo>
                  <a:cubicBezTo>
                    <a:pt x="155" y="111"/>
                    <a:pt x="163" y="124"/>
                    <a:pt x="165" y="131"/>
                  </a:cubicBezTo>
                  <a:cubicBezTo>
                    <a:pt x="171" y="152"/>
                    <a:pt x="176" y="174"/>
                    <a:pt x="178" y="196"/>
                  </a:cubicBezTo>
                  <a:cubicBezTo>
                    <a:pt x="179" y="218"/>
                    <a:pt x="178" y="243"/>
                    <a:pt x="170" y="264"/>
                  </a:cubicBezTo>
                  <a:cubicBezTo>
                    <a:pt x="165" y="276"/>
                    <a:pt x="152" y="290"/>
                    <a:pt x="142" y="298"/>
                  </a:cubicBezTo>
                  <a:cubicBezTo>
                    <a:pt x="121" y="315"/>
                    <a:pt x="89" y="319"/>
                    <a:pt x="61" y="312"/>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2" name="Freeform 229"/>
            <p:cNvSpPr>
              <a:spLocks/>
            </p:cNvSpPr>
            <p:nvPr/>
          </p:nvSpPr>
          <p:spPr bwMode="gray">
            <a:xfrm>
              <a:off x="2667" y="1862"/>
              <a:ext cx="426" cy="756"/>
            </a:xfrm>
            <a:custGeom>
              <a:avLst/>
              <a:gdLst>
                <a:gd name="T0" fmla="*/ 61 w 180"/>
                <a:gd name="T1" fmla="*/ 314 h 320"/>
                <a:gd name="T2" fmla="*/ 62 w 180"/>
                <a:gd name="T3" fmla="*/ 312 h 320"/>
                <a:gd name="T4" fmla="*/ 32 w 180"/>
                <a:gd name="T5" fmla="*/ 298 h 320"/>
                <a:gd name="T6" fmla="*/ 4 w 180"/>
                <a:gd name="T7" fmla="*/ 233 h 320"/>
                <a:gd name="T8" fmla="*/ 4 w 180"/>
                <a:gd name="T9" fmla="*/ 224 h 320"/>
                <a:gd name="T10" fmla="*/ 46 w 180"/>
                <a:gd name="T11" fmla="*/ 133 h 320"/>
                <a:gd name="T12" fmla="*/ 85 w 180"/>
                <a:gd name="T13" fmla="*/ 29 h 320"/>
                <a:gd name="T14" fmla="*/ 82 w 180"/>
                <a:gd name="T15" fmla="*/ 2 h 320"/>
                <a:gd name="T16" fmla="*/ 80 w 180"/>
                <a:gd name="T17" fmla="*/ 2 h 320"/>
                <a:gd name="T18" fmla="*/ 79 w 180"/>
                <a:gd name="T19" fmla="*/ 3 h 320"/>
                <a:gd name="T20" fmla="*/ 79 w 180"/>
                <a:gd name="T21" fmla="*/ 4 h 320"/>
                <a:gd name="T22" fmla="*/ 114 w 180"/>
                <a:gd name="T23" fmla="*/ 140 h 320"/>
                <a:gd name="T24" fmla="*/ 112 w 180"/>
                <a:gd name="T25" fmla="*/ 166 h 320"/>
                <a:gd name="T26" fmla="*/ 113 w 180"/>
                <a:gd name="T27" fmla="*/ 168 h 320"/>
                <a:gd name="T28" fmla="*/ 115 w 180"/>
                <a:gd name="T29" fmla="*/ 168 h 320"/>
                <a:gd name="T30" fmla="*/ 135 w 180"/>
                <a:gd name="T31" fmla="*/ 149 h 320"/>
                <a:gd name="T32" fmla="*/ 158 w 180"/>
                <a:gd name="T33" fmla="*/ 106 h 320"/>
                <a:gd name="T34" fmla="*/ 156 w 180"/>
                <a:gd name="T35" fmla="*/ 104 h 320"/>
                <a:gd name="T36" fmla="*/ 154 w 180"/>
                <a:gd name="T37" fmla="*/ 106 h 320"/>
                <a:gd name="T38" fmla="*/ 154 w 180"/>
                <a:gd name="T39" fmla="*/ 107 h 320"/>
                <a:gd name="T40" fmla="*/ 158 w 180"/>
                <a:gd name="T41" fmla="*/ 121 h 320"/>
                <a:gd name="T42" fmla="*/ 163 w 180"/>
                <a:gd name="T43" fmla="*/ 134 h 320"/>
                <a:gd name="T44" fmla="*/ 176 w 180"/>
                <a:gd name="T45" fmla="*/ 198 h 320"/>
                <a:gd name="T46" fmla="*/ 176 w 180"/>
                <a:gd name="T47" fmla="*/ 212 h 320"/>
                <a:gd name="T48" fmla="*/ 168 w 180"/>
                <a:gd name="T49" fmla="*/ 265 h 320"/>
                <a:gd name="T50" fmla="*/ 156 w 180"/>
                <a:gd name="T51" fmla="*/ 283 h 320"/>
                <a:gd name="T52" fmla="*/ 141 w 180"/>
                <a:gd name="T53" fmla="*/ 299 h 320"/>
                <a:gd name="T54" fmla="*/ 88 w 180"/>
                <a:gd name="T55" fmla="*/ 316 h 320"/>
                <a:gd name="T56" fmla="*/ 62 w 180"/>
                <a:gd name="T57" fmla="*/ 312 h 320"/>
                <a:gd name="T58" fmla="*/ 61 w 180"/>
                <a:gd name="T59" fmla="*/ 314 h 320"/>
                <a:gd name="T60" fmla="*/ 61 w 180"/>
                <a:gd name="T61" fmla="*/ 316 h 320"/>
                <a:gd name="T62" fmla="*/ 88 w 180"/>
                <a:gd name="T63" fmla="*/ 320 h 320"/>
                <a:gd name="T64" fmla="*/ 143 w 180"/>
                <a:gd name="T65" fmla="*/ 302 h 320"/>
                <a:gd name="T66" fmla="*/ 159 w 180"/>
                <a:gd name="T67" fmla="*/ 286 h 320"/>
                <a:gd name="T68" fmla="*/ 171 w 180"/>
                <a:gd name="T69" fmla="*/ 267 h 320"/>
                <a:gd name="T70" fmla="*/ 180 w 180"/>
                <a:gd name="T71" fmla="*/ 212 h 320"/>
                <a:gd name="T72" fmla="*/ 180 w 180"/>
                <a:gd name="T73" fmla="*/ 198 h 320"/>
                <a:gd name="T74" fmla="*/ 167 w 180"/>
                <a:gd name="T75" fmla="*/ 132 h 320"/>
                <a:gd name="T76" fmla="*/ 161 w 180"/>
                <a:gd name="T77" fmla="*/ 120 h 320"/>
                <a:gd name="T78" fmla="*/ 158 w 180"/>
                <a:gd name="T79" fmla="*/ 107 h 320"/>
                <a:gd name="T80" fmla="*/ 158 w 180"/>
                <a:gd name="T81" fmla="*/ 106 h 320"/>
                <a:gd name="T82" fmla="*/ 158 w 180"/>
                <a:gd name="T83" fmla="*/ 105 h 320"/>
                <a:gd name="T84" fmla="*/ 156 w 180"/>
                <a:gd name="T85" fmla="*/ 104 h 320"/>
                <a:gd name="T86" fmla="*/ 155 w 180"/>
                <a:gd name="T87" fmla="*/ 104 h 320"/>
                <a:gd name="T88" fmla="*/ 154 w 180"/>
                <a:gd name="T89" fmla="*/ 106 h 320"/>
                <a:gd name="T90" fmla="*/ 132 w 180"/>
                <a:gd name="T91" fmla="*/ 147 h 320"/>
                <a:gd name="T92" fmla="*/ 119 w 180"/>
                <a:gd name="T93" fmla="*/ 160 h 320"/>
                <a:gd name="T94" fmla="*/ 114 w 180"/>
                <a:gd name="T95" fmla="*/ 164 h 320"/>
                <a:gd name="T96" fmla="*/ 113 w 180"/>
                <a:gd name="T97" fmla="*/ 165 h 320"/>
                <a:gd name="T98" fmla="*/ 113 w 180"/>
                <a:gd name="T99" fmla="*/ 165 h 320"/>
                <a:gd name="T100" fmla="*/ 114 w 180"/>
                <a:gd name="T101" fmla="*/ 167 h 320"/>
                <a:gd name="T102" fmla="*/ 116 w 180"/>
                <a:gd name="T103" fmla="*/ 167 h 320"/>
                <a:gd name="T104" fmla="*/ 118 w 180"/>
                <a:gd name="T105" fmla="*/ 140 h 320"/>
                <a:gd name="T106" fmla="*/ 82 w 180"/>
                <a:gd name="T107" fmla="*/ 1 h 320"/>
                <a:gd name="T108" fmla="*/ 80 w 180"/>
                <a:gd name="T109" fmla="*/ 0 h 320"/>
                <a:gd name="T110" fmla="*/ 78 w 180"/>
                <a:gd name="T111" fmla="*/ 2 h 320"/>
                <a:gd name="T112" fmla="*/ 81 w 180"/>
                <a:gd name="T113" fmla="*/ 29 h 320"/>
                <a:gd name="T114" fmla="*/ 43 w 180"/>
                <a:gd name="T115" fmla="*/ 131 h 320"/>
                <a:gd name="T116" fmla="*/ 0 w 180"/>
                <a:gd name="T117" fmla="*/ 224 h 320"/>
                <a:gd name="T118" fmla="*/ 0 w 180"/>
                <a:gd name="T119" fmla="*/ 233 h 320"/>
                <a:gd name="T120" fmla="*/ 30 w 180"/>
                <a:gd name="T121" fmla="*/ 301 h 320"/>
                <a:gd name="T122" fmla="*/ 61 w 180"/>
                <a:gd name="T123" fmla="*/ 316 h 320"/>
                <a:gd name="T124" fmla="*/ 61 w 180"/>
                <a:gd name="T125" fmla="*/ 31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20">
                  <a:moveTo>
                    <a:pt x="61" y="314"/>
                  </a:moveTo>
                  <a:cubicBezTo>
                    <a:pt x="62" y="312"/>
                    <a:pt x="62" y="312"/>
                    <a:pt x="62" y="312"/>
                  </a:cubicBezTo>
                  <a:cubicBezTo>
                    <a:pt x="51" y="309"/>
                    <a:pt x="40" y="305"/>
                    <a:pt x="32" y="298"/>
                  </a:cubicBezTo>
                  <a:cubicBezTo>
                    <a:pt x="13" y="282"/>
                    <a:pt x="4" y="260"/>
                    <a:pt x="4" y="233"/>
                  </a:cubicBezTo>
                  <a:cubicBezTo>
                    <a:pt x="4" y="230"/>
                    <a:pt x="4" y="227"/>
                    <a:pt x="4" y="224"/>
                  </a:cubicBezTo>
                  <a:cubicBezTo>
                    <a:pt x="7" y="191"/>
                    <a:pt x="26" y="163"/>
                    <a:pt x="46" y="133"/>
                  </a:cubicBezTo>
                  <a:cubicBezTo>
                    <a:pt x="66" y="103"/>
                    <a:pt x="85" y="71"/>
                    <a:pt x="85" y="29"/>
                  </a:cubicBezTo>
                  <a:cubicBezTo>
                    <a:pt x="85" y="20"/>
                    <a:pt x="84" y="11"/>
                    <a:pt x="82" y="2"/>
                  </a:cubicBezTo>
                  <a:cubicBezTo>
                    <a:pt x="80" y="2"/>
                    <a:pt x="80" y="2"/>
                    <a:pt x="80" y="2"/>
                  </a:cubicBezTo>
                  <a:cubicBezTo>
                    <a:pt x="79" y="3"/>
                    <a:pt x="79" y="3"/>
                    <a:pt x="79" y="3"/>
                  </a:cubicBezTo>
                  <a:cubicBezTo>
                    <a:pt x="79" y="3"/>
                    <a:pt x="79" y="3"/>
                    <a:pt x="79" y="4"/>
                  </a:cubicBezTo>
                  <a:cubicBezTo>
                    <a:pt x="83" y="11"/>
                    <a:pt x="114" y="75"/>
                    <a:pt x="114" y="140"/>
                  </a:cubicBezTo>
                  <a:cubicBezTo>
                    <a:pt x="114" y="148"/>
                    <a:pt x="113" y="157"/>
                    <a:pt x="112" y="166"/>
                  </a:cubicBezTo>
                  <a:cubicBezTo>
                    <a:pt x="112" y="167"/>
                    <a:pt x="112" y="168"/>
                    <a:pt x="113" y="168"/>
                  </a:cubicBezTo>
                  <a:cubicBezTo>
                    <a:pt x="114" y="169"/>
                    <a:pt x="115" y="169"/>
                    <a:pt x="115" y="168"/>
                  </a:cubicBezTo>
                  <a:cubicBezTo>
                    <a:pt x="115" y="168"/>
                    <a:pt x="125" y="161"/>
                    <a:pt x="135" y="149"/>
                  </a:cubicBezTo>
                  <a:cubicBezTo>
                    <a:pt x="145" y="138"/>
                    <a:pt x="156" y="123"/>
                    <a:pt x="158" y="106"/>
                  </a:cubicBezTo>
                  <a:cubicBezTo>
                    <a:pt x="158" y="105"/>
                    <a:pt x="157" y="104"/>
                    <a:pt x="156" y="104"/>
                  </a:cubicBezTo>
                  <a:cubicBezTo>
                    <a:pt x="155" y="104"/>
                    <a:pt x="154" y="104"/>
                    <a:pt x="154" y="106"/>
                  </a:cubicBezTo>
                  <a:cubicBezTo>
                    <a:pt x="154" y="106"/>
                    <a:pt x="154" y="106"/>
                    <a:pt x="154" y="107"/>
                  </a:cubicBezTo>
                  <a:cubicBezTo>
                    <a:pt x="154" y="111"/>
                    <a:pt x="156" y="116"/>
                    <a:pt x="158" y="121"/>
                  </a:cubicBezTo>
                  <a:cubicBezTo>
                    <a:pt x="160" y="126"/>
                    <a:pt x="162" y="131"/>
                    <a:pt x="163" y="134"/>
                  </a:cubicBezTo>
                  <a:cubicBezTo>
                    <a:pt x="169" y="155"/>
                    <a:pt x="174" y="176"/>
                    <a:pt x="176" y="198"/>
                  </a:cubicBezTo>
                  <a:cubicBezTo>
                    <a:pt x="176" y="203"/>
                    <a:pt x="176" y="207"/>
                    <a:pt x="176" y="212"/>
                  </a:cubicBezTo>
                  <a:cubicBezTo>
                    <a:pt x="176" y="230"/>
                    <a:pt x="174" y="249"/>
                    <a:pt x="168" y="265"/>
                  </a:cubicBezTo>
                  <a:cubicBezTo>
                    <a:pt x="166" y="271"/>
                    <a:pt x="161" y="277"/>
                    <a:pt x="156" y="283"/>
                  </a:cubicBezTo>
                  <a:cubicBezTo>
                    <a:pt x="151" y="289"/>
                    <a:pt x="145" y="295"/>
                    <a:pt x="141" y="299"/>
                  </a:cubicBezTo>
                  <a:cubicBezTo>
                    <a:pt x="127" y="310"/>
                    <a:pt x="107" y="316"/>
                    <a:pt x="88" y="316"/>
                  </a:cubicBezTo>
                  <a:cubicBezTo>
                    <a:pt x="79" y="316"/>
                    <a:pt x="70" y="314"/>
                    <a:pt x="62" y="312"/>
                  </a:cubicBezTo>
                  <a:cubicBezTo>
                    <a:pt x="61" y="314"/>
                    <a:pt x="61" y="314"/>
                    <a:pt x="61" y="314"/>
                  </a:cubicBezTo>
                  <a:cubicBezTo>
                    <a:pt x="61" y="316"/>
                    <a:pt x="61" y="316"/>
                    <a:pt x="61" y="316"/>
                  </a:cubicBezTo>
                  <a:cubicBezTo>
                    <a:pt x="69" y="318"/>
                    <a:pt x="79" y="320"/>
                    <a:pt x="88" y="320"/>
                  </a:cubicBezTo>
                  <a:cubicBezTo>
                    <a:pt x="108" y="320"/>
                    <a:pt x="128" y="314"/>
                    <a:pt x="143" y="302"/>
                  </a:cubicBezTo>
                  <a:cubicBezTo>
                    <a:pt x="148" y="298"/>
                    <a:pt x="154" y="292"/>
                    <a:pt x="159" y="286"/>
                  </a:cubicBezTo>
                  <a:cubicBezTo>
                    <a:pt x="164" y="280"/>
                    <a:pt x="169" y="273"/>
                    <a:pt x="171" y="267"/>
                  </a:cubicBezTo>
                  <a:cubicBezTo>
                    <a:pt x="178" y="250"/>
                    <a:pt x="180" y="231"/>
                    <a:pt x="180" y="212"/>
                  </a:cubicBezTo>
                  <a:cubicBezTo>
                    <a:pt x="180" y="207"/>
                    <a:pt x="180" y="202"/>
                    <a:pt x="180" y="198"/>
                  </a:cubicBezTo>
                  <a:cubicBezTo>
                    <a:pt x="178" y="175"/>
                    <a:pt x="173" y="154"/>
                    <a:pt x="167" y="132"/>
                  </a:cubicBezTo>
                  <a:cubicBezTo>
                    <a:pt x="166" y="129"/>
                    <a:pt x="163" y="124"/>
                    <a:pt x="161" y="120"/>
                  </a:cubicBezTo>
                  <a:cubicBezTo>
                    <a:pt x="159" y="115"/>
                    <a:pt x="158" y="110"/>
                    <a:pt x="158" y="107"/>
                  </a:cubicBezTo>
                  <a:cubicBezTo>
                    <a:pt x="158" y="106"/>
                    <a:pt x="158" y="106"/>
                    <a:pt x="158" y="106"/>
                  </a:cubicBezTo>
                  <a:cubicBezTo>
                    <a:pt x="158" y="105"/>
                    <a:pt x="158" y="105"/>
                    <a:pt x="158" y="105"/>
                  </a:cubicBezTo>
                  <a:cubicBezTo>
                    <a:pt x="157" y="104"/>
                    <a:pt x="157" y="104"/>
                    <a:pt x="156" y="104"/>
                  </a:cubicBezTo>
                  <a:cubicBezTo>
                    <a:pt x="156" y="104"/>
                    <a:pt x="155" y="104"/>
                    <a:pt x="155" y="104"/>
                  </a:cubicBezTo>
                  <a:cubicBezTo>
                    <a:pt x="154" y="105"/>
                    <a:pt x="154" y="105"/>
                    <a:pt x="154" y="106"/>
                  </a:cubicBezTo>
                  <a:cubicBezTo>
                    <a:pt x="152" y="121"/>
                    <a:pt x="142" y="136"/>
                    <a:pt x="132" y="147"/>
                  </a:cubicBezTo>
                  <a:cubicBezTo>
                    <a:pt x="127" y="152"/>
                    <a:pt x="122" y="157"/>
                    <a:pt x="119" y="160"/>
                  </a:cubicBezTo>
                  <a:cubicBezTo>
                    <a:pt x="117" y="162"/>
                    <a:pt x="116" y="163"/>
                    <a:pt x="114" y="164"/>
                  </a:cubicBezTo>
                  <a:cubicBezTo>
                    <a:pt x="114" y="164"/>
                    <a:pt x="114" y="164"/>
                    <a:pt x="113" y="165"/>
                  </a:cubicBezTo>
                  <a:cubicBezTo>
                    <a:pt x="113" y="165"/>
                    <a:pt x="113" y="165"/>
                    <a:pt x="113" y="165"/>
                  </a:cubicBezTo>
                  <a:cubicBezTo>
                    <a:pt x="114" y="167"/>
                    <a:pt x="114" y="167"/>
                    <a:pt x="114" y="167"/>
                  </a:cubicBezTo>
                  <a:cubicBezTo>
                    <a:pt x="116" y="167"/>
                    <a:pt x="116" y="167"/>
                    <a:pt x="116" y="167"/>
                  </a:cubicBezTo>
                  <a:cubicBezTo>
                    <a:pt x="117" y="158"/>
                    <a:pt x="118" y="149"/>
                    <a:pt x="118" y="140"/>
                  </a:cubicBezTo>
                  <a:cubicBezTo>
                    <a:pt x="118" y="70"/>
                    <a:pt x="82" y="1"/>
                    <a:pt x="82" y="1"/>
                  </a:cubicBezTo>
                  <a:cubicBezTo>
                    <a:pt x="82" y="0"/>
                    <a:pt x="81" y="0"/>
                    <a:pt x="80" y="0"/>
                  </a:cubicBezTo>
                  <a:cubicBezTo>
                    <a:pt x="79" y="1"/>
                    <a:pt x="78" y="1"/>
                    <a:pt x="78" y="2"/>
                  </a:cubicBezTo>
                  <a:cubicBezTo>
                    <a:pt x="80" y="12"/>
                    <a:pt x="81" y="20"/>
                    <a:pt x="81" y="29"/>
                  </a:cubicBezTo>
                  <a:cubicBezTo>
                    <a:pt x="81" y="69"/>
                    <a:pt x="62" y="101"/>
                    <a:pt x="43" y="131"/>
                  </a:cubicBezTo>
                  <a:cubicBezTo>
                    <a:pt x="23" y="161"/>
                    <a:pt x="3" y="189"/>
                    <a:pt x="0" y="224"/>
                  </a:cubicBezTo>
                  <a:cubicBezTo>
                    <a:pt x="0" y="227"/>
                    <a:pt x="0" y="230"/>
                    <a:pt x="0" y="233"/>
                  </a:cubicBezTo>
                  <a:cubicBezTo>
                    <a:pt x="0" y="261"/>
                    <a:pt x="9" y="284"/>
                    <a:pt x="30" y="301"/>
                  </a:cubicBezTo>
                  <a:cubicBezTo>
                    <a:pt x="39" y="308"/>
                    <a:pt x="49" y="313"/>
                    <a:pt x="61" y="316"/>
                  </a:cubicBezTo>
                  <a:cubicBezTo>
                    <a:pt x="61" y="314"/>
                    <a:pt x="61" y="314"/>
                    <a:pt x="61" y="314"/>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3" name="Freeform 230"/>
            <p:cNvSpPr>
              <a:spLocks/>
            </p:cNvSpPr>
            <p:nvPr/>
          </p:nvSpPr>
          <p:spPr bwMode="gray">
            <a:xfrm>
              <a:off x="2696" y="1699"/>
              <a:ext cx="125" cy="288"/>
            </a:xfrm>
            <a:custGeom>
              <a:avLst/>
              <a:gdLst>
                <a:gd name="T0" fmla="*/ 39 w 53"/>
                <a:gd name="T1" fmla="*/ 122 h 122"/>
                <a:gd name="T2" fmla="*/ 39 w 53"/>
                <a:gd name="T3" fmla="*/ 69 h 122"/>
                <a:gd name="T4" fmla="*/ 42 w 53"/>
                <a:gd name="T5" fmla="*/ 0 h 122"/>
                <a:gd name="T6" fmla="*/ 39 w 53"/>
                <a:gd name="T7" fmla="*/ 122 h 122"/>
              </a:gdLst>
              <a:ahLst/>
              <a:cxnLst>
                <a:cxn ang="0">
                  <a:pos x="T0" y="T1"/>
                </a:cxn>
                <a:cxn ang="0">
                  <a:pos x="T2" y="T3"/>
                </a:cxn>
                <a:cxn ang="0">
                  <a:pos x="T4" y="T5"/>
                </a:cxn>
                <a:cxn ang="0">
                  <a:pos x="T6" y="T7"/>
                </a:cxn>
              </a:cxnLst>
              <a:rect l="0" t="0" r="r" b="b"/>
              <a:pathLst>
                <a:path w="53" h="122">
                  <a:moveTo>
                    <a:pt x="39" y="122"/>
                  </a:moveTo>
                  <a:cubicBezTo>
                    <a:pt x="39" y="122"/>
                    <a:pt x="53" y="114"/>
                    <a:pt x="39" y="69"/>
                  </a:cubicBezTo>
                  <a:cubicBezTo>
                    <a:pt x="25" y="25"/>
                    <a:pt x="42" y="0"/>
                    <a:pt x="42" y="0"/>
                  </a:cubicBezTo>
                  <a:cubicBezTo>
                    <a:pt x="42" y="0"/>
                    <a:pt x="0" y="77"/>
                    <a:pt x="39" y="122"/>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4" name="Freeform 231"/>
            <p:cNvSpPr>
              <a:spLocks/>
            </p:cNvSpPr>
            <p:nvPr/>
          </p:nvSpPr>
          <p:spPr bwMode="gray">
            <a:xfrm>
              <a:off x="2963" y="1860"/>
              <a:ext cx="63" cy="151"/>
            </a:xfrm>
            <a:custGeom>
              <a:avLst/>
              <a:gdLst>
                <a:gd name="T0" fmla="*/ 13 w 27"/>
                <a:gd name="T1" fmla="*/ 64 h 64"/>
                <a:gd name="T2" fmla="*/ 10 w 27"/>
                <a:gd name="T3" fmla="*/ 28 h 64"/>
                <a:gd name="T4" fmla="*/ 13 w 27"/>
                <a:gd name="T5" fmla="*/ 0 h 64"/>
                <a:gd name="T6" fmla="*/ 24 w 27"/>
                <a:gd name="T7" fmla="*/ 31 h 64"/>
                <a:gd name="T8" fmla="*/ 13 w 27"/>
                <a:gd name="T9" fmla="*/ 64 h 64"/>
              </a:gdLst>
              <a:ahLst/>
              <a:cxnLst>
                <a:cxn ang="0">
                  <a:pos x="T0" y="T1"/>
                </a:cxn>
                <a:cxn ang="0">
                  <a:pos x="T2" y="T3"/>
                </a:cxn>
                <a:cxn ang="0">
                  <a:pos x="T4" y="T5"/>
                </a:cxn>
                <a:cxn ang="0">
                  <a:pos x="T6" y="T7"/>
                </a:cxn>
                <a:cxn ang="0">
                  <a:pos x="T8" y="T9"/>
                </a:cxn>
              </a:cxnLst>
              <a:rect l="0" t="0" r="r" b="b"/>
              <a:pathLst>
                <a:path w="27" h="64">
                  <a:moveTo>
                    <a:pt x="13" y="64"/>
                  </a:moveTo>
                  <a:cubicBezTo>
                    <a:pt x="13" y="64"/>
                    <a:pt x="0" y="51"/>
                    <a:pt x="10" y="28"/>
                  </a:cubicBezTo>
                  <a:cubicBezTo>
                    <a:pt x="20" y="5"/>
                    <a:pt x="13" y="0"/>
                    <a:pt x="13" y="0"/>
                  </a:cubicBezTo>
                  <a:cubicBezTo>
                    <a:pt x="13" y="0"/>
                    <a:pt x="27" y="14"/>
                    <a:pt x="24" y="31"/>
                  </a:cubicBezTo>
                  <a:cubicBezTo>
                    <a:pt x="22" y="49"/>
                    <a:pt x="16" y="50"/>
                    <a:pt x="13" y="6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5" name="Freeform 232"/>
            <p:cNvSpPr>
              <a:spLocks/>
            </p:cNvSpPr>
            <p:nvPr/>
          </p:nvSpPr>
          <p:spPr bwMode="gray">
            <a:xfrm>
              <a:off x="2925" y="1761"/>
              <a:ext cx="31" cy="70"/>
            </a:xfrm>
            <a:custGeom>
              <a:avLst/>
              <a:gdLst>
                <a:gd name="T0" fmla="*/ 6 w 13"/>
                <a:gd name="T1" fmla="*/ 30 h 30"/>
                <a:gd name="T2" fmla="*/ 6 w 13"/>
                <a:gd name="T3" fmla="*/ 8 h 30"/>
                <a:gd name="T4" fmla="*/ 6 w 13"/>
                <a:gd name="T5" fmla="*/ 30 h 30"/>
              </a:gdLst>
              <a:ahLst/>
              <a:cxnLst>
                <a:cxn ang="0">
                  <a:pos x="T0" y="T1"/>
                </a:cxn>
                <a:cxn ang="0">
                  <a:pos x="T2" y="T3"/>
                </a:cxn>
                <a:cxn ang="0">
                  <a:pos x="T4" y="T5"/>
                </a:cxn>
              </a:cxnLst>
              <a:rect l="0" t="0" r="r" b="b"/>
              <a:pathLst>
                <a:path w="13" h="30">
                  <a:moveTo>
                    <a:pt x="6" y="30"/>
                  </a:moveTo>
                  <a:cubicBezTo>
                    <a:pt x="6" y="30"/>
                    <a:pt x="13" y="15"/>
                    <a:pt x="6" y="8"/>
                  </a:cubicBezTo>
                  <a:cubicBezTo>
                    <a:pt x="0" y="0"/>
                    <a:pt x="6" y="30"/>
                    <a:pt x="6" y="3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6" name="Freeform 233"/>
            <p:cNvSpPr>
              <a:spLocks/>
            </p:cNvSpPr>
            <p:nvPr/>
          </p:nvSpPr>
          <p:spPr bwMode="gray">
            <a:xfrm>
              <a:off x="2911" y="2613"/>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7" name="Freeform 234"/>
            <p:cNvSpPr>
              <a:spLocks/>
            </p:cNvSpPr>
            <p:nvPr/>
          </p:nvSpPr>
          <p:spPr bwMode="gray">
            <a:xfrm>
              <a:off x="3057" y="2511"/>
              <a:ext cx="5" cy="1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0" y="3"/>
                    <a:pt x="0" y="4"/>
                  </a:cubicBezTo>
                  <a:cubicBezTo>
                    <a:pt x="0" y="3"/>
                    <a:pt x="1" y="2"/>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8" name="Freeform 235"/>
            <p:cNvSpPr>
              <a:spLocks/>
            </p:cNvSpPr>
            <p:nvPr/>
          </p:nvSpPr>
          <p:spPr bwMode="gray">
            <a:xfrm>
              <a:off x="3008" y="2566"/>
              <a:ext cx="9" cy="7"/>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1" y="2"/>
                    <a:pt x="3" y="1"/>
                    <a:pt x="4"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9" name="Freeform 236"/>
            <p:cNvSpPr>
              <a:spLocks/>
            </p:cNvSpPr>
            <p:nvPr/>
          </p:nvSpPr>
          <p:spPr bwMode="gray">
            <a:xfrm>
              <a:off x="3050" y="2523"/>
              <a:ext cx="5" cy="7"/>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2"/>
                    <a:pt x="0" y="3"/>
                  </a:cubicBezTo>
                  <a:cubicBezTo>
                    <a:pt x="0" y="2"/>
                    <a:pt x="1" y="1"/>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0" name="Freeform 237"/>
            <p:cNvSpPr>
              <a:spLocks/>
            </p:cNvSpPr>
            <p:nvPr/>
          </p:nvSpPr>
          <p:spPr bwMode="gray">
            <a:xfrm>
              <a:off x="3000" y="2573"/>
              <a:ext cx="8" cy="5"/>
            </a:xfrm>
            <a:custGeom>
              <a:avLst/>
              <a:gdLst>
                <a:gd name="T0" fmla="*/ 2 w 3"/>
                <a:gd name="T1" fmla="*/ 1 h 2"/>
                <a:gd name="T2" fmla="*/ 3 w 3"/>
                <a:gd name="T3" fmla="*/ 0 h 2"/>
                <a:gd name="T4" fmla="*/ 0 w 3"/>
                <a:gd name="T5" fmla="*/ 2 h 2"/>
                <a:gd name="T6" fmla="*/ 2 w 3"/>
                <a:gd name="T7" fmla="*/ 1 h 2"/>
              </a:gdLst>
              <a:ahLst/>
              <a:cxnLst>
                <a:cxn ang="0">
                  <a:pos x="T0" y="T1"/>
                </a:cxn>
                <a:cxn ang="0">
                  <a:pos x="T2" y="T3"/>
                </a:cxn>
                <a:cxn ang="0">
                  <a:pos x="T4" y="T5"/>
                </a:cxn>
                <a:cxn ang="0">
                  <a:pos x="T6" y="T7"/>
                </a:cxn>
              </a:cxnLst>
              <a:rect l="0" t="0" r="r" b="b"/>
              <a:pathLst>
                <a:path w="3" h="2">
                  <a:moveTo>
                    <a:pt x="2" y="1"/>
                  </a:moveTo>
                  <a:cubicBezTo>
                    <a:pt x="3" y="0"/>
                    <a:pt x="3" y="0"/>
                    <a:pt x="3" y="0"/>
                  </a:cubicBezTo>
                  <a:cubicBezTo>
                    <a:pt x="2" y="1"/>
                    <a:pt x="1" y="2"/>
                    <a:pt x="0" y="2"/>
                  </a:cubicBezTo>
                  <a:cubicBezTo>
                    <a:pt x="1" y="2"/>
                    <a:pt x="1" y="1"/>
                    <a:pt x="2" y="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1" name="Freeform 238"/>
            <p:cNvSpPr>
              <a:spLocks/>
            </p:cNvSpPr>
            <p:nvPr/>
          </p:nvSpPr>
          <p:spPr bwMode="gray">
            <a:xfrm>
              <a:off x="3017" y="2547"/>
              <a:ext cx="19" cy="16"/>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3" y="5"/>
                    <a:pt x="5" y="2"/>
                    <a:pt x="8" y="0"/>
                  </a:cubicBezTo>
                  <a:cubicBezTo>
                    <a:pt x="5" y="3"/>
                    <a:pt x="3" y="5"/>
                    <a:pt x="0" y="7"/>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2" name="Freeform 239"/>
            <p:cNvSpPr>
              <a:spLocks/>
            </p:cNvSpPr>
            <p:nvPr/>
          </p:nvSpPr>
          <p:spPr bwMode="gray">
            <a:xfrm>
              <a:off x="2925" y="2580"/>
              <a:ext cx="75" cy="31"/>
            </a:xfrm>
            <a:custGeom>
              <a:avLst/>
              <a:gdLst>
                <a:gd name="T0" fmla="*/ 0 w 32"/>
                <a:gd name="T1" fmla="*/ 13 h 13"/>
                <a:gd name="T2" fmla="*/ 32 w 32"/>
                <a:gd name="T3" fmla="*/ 0 h 13"/>
                <a:gd name="T4" fmla="*/ 16 w 32"/>
                <a:gd name="T5" fmla="*/ 8 h 13"/>
                <a:gd name="T6" fmla="*/ 0 w 32"/>
                <a:gd name="T7" fmla="*/ 13 h 13"/>
              </a:gdLst>
              <a:ahLst/>
              <a:cxnLst>
                <a:cxn ang="0">
                  <a:pos x="T0" y="T1"/>
                </a:cxn>
                <a:cxn ang="0">
                  <a:pos x="T2" y="T3"/>
                </a:cxn>
                <a:cxn ang="0">
                  <a:pos x="T4" y="T5"/>
                </a:cxn>
                <a:cxn ang="0">
                  <a:pos x="T6" y="T7"/>
                </a:cxn>
              </a:cxnLst>
              <a:rect l="0" t="0" r="r" b="b"/>
              <a:pathLst>
                <a:path w="32" h="13">
                  <a:moveTo>
                    <a:pt x="0" y="13"/>
                  </a:moveTo>
                  <a:cubicBezTo>
                    <a:pt x="12" y="11"/>
                    <a:pt x="23" y="6"/>
                    <a:pt x="32" y="0"/>
                  </a:cubicBezTo>
                  <a:cubicBezTo>
                    <a:pt x="27" y="3"/>
                    <a:pt x="22" y="5"/>
                    <a:pt x="16" y="8"/>
                  </a:cubicBezTo>
                  <a:cubicBezTo>
                    <a:pt x="10" y="10"/>
                    <a:pt x="6" y="12"/>
                    <a:pt x="0" y="13"/>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3" name="Freeform 240"/>
            <p:cNvSpPr>
              <a:spLocks/>
            </p:cNvSpPr>
            <p:nvPr/>
          </p:nvSpPr>
          <p:spPr bwMode="gray">
            <a:xfrm>
              <a:off x="3008" y="25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4" name="Freeform 241"/>
            <p:cNvSpPr>
              <a:spLocks/>
            </p:cNvSpPr>
            <p:nvPr/>
          </p:nvSpPr>
          <p:spPr bwMode="gray">
            <a:xfrm>
              <a:off x="3008" y="25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5" name="Freeform 242"/>
            <p:cNvSpPr>
              <a:spLocks/>
            </p:cNvSpPr>
            <p:nvPr/>
          </p:nvSpPr>
          <p:spPr bwMode="gray">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6" name="Freeform 243"/>
            <p:cNvSpPr>
              <a:spLocks/>
            </p:cNvSpPr>
            <p:nvPr/>
          </p:nvSpPr>
          <p:spPr bwMode="gray">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7" name="Freeform 244"/>
            <p:cNvSpPr>
              <a:spLocks/>
            </p:cNvSpPr>
            <p:nvPr/>
          </p:nvSpPr>
          <p:spPr bwMode="gray">
            <a:xfrm>
              <a:off x="3036" y="2535"/>
              <a:ext cx="9" cy="12"/>
            </a:xfrm>
            <a:custGeom>
              <a:avLst/>
              <a:gdLst>
                <a:gd name="T0" fmla="*/ 4 w 4"/>
                <a:gd name="T1" fmla="*/ 0 h 5"/>
                <a:gd name="T2" fmla="*/ 3 w 4"/>
                <a:gd name="T3" fmla="*/ 1 h 5"/>
                <a:gd name="T4" fmla="*/ 0 w 4"/>
                <a:gd name="T5" fmla="*/ 5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4" y="0"/>
                    <a:pt x="4" y="1"/>
                    <a:pt x="3" y="1"/>
                  </a:cubicBezTo>
                  <a:cubicBezTo>
                    <a:pt x="2" y="2"/>
                    <a:pt x="1" y="4"/>
                    <a:pt x="0" y="5"/>
                  </a:cubicBezTo>
                  <a:cubicBezTo>
                    <a:pt x="0" y="5"/>
                    <a:pt x="0" y="5"/>
                    <a:pt x="0" y="5"/>
                  </a:cubicBezTo>
                  <a:cubicBezTo>
                    <a:pt x="1" y="3"/>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8" name="Freeform 245"/>
            <p:cNvSpPr>
              <a:spLocks/>
            </p:cNvSpPr>
            <p:nvPr/>
          </p:nvSpPr>
          <p:spPr bwMode="gray">
            <a:xfrm>
              <a:off x="3036" y="2530"/>
              <a:ext cx="14" cy="17"/>
            </a:xfrm>
            <a:custGeom>
              <a:avLst/>
              <a:gdLst>
                <a:gd name="T0" fmla="*/ 6 w 6"/>
                <a:gd name="T1" fmla="*/ 0 h 7"/>
                <a:gd name="T2" fmla="*/ 0 w 6"/>
                <a:gd name="T3" fmla="*/ 7 h 7"/>
                <a:gd name="T4" fmla="*/ 0 w 6"/>
                <a:gd name="T5" fmla="*/ 7 h 7"/>
                <a:gd name="T6" fmla="*/ 3 w 6"/>
                <a:gd name="T7" fmla="*/ 3 h 7"/>
                <a:gd name="T8" fmla="*/ 4 w 6"/>
                <a:gd name="T9" fmla="*/ 2 h 7"/>
                <a:gd name="T10" fmla="*/ 6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6" y="0"/>
                  </a:moveTo>
                  <a:cubicBezTo>
                    <a:pt x="4" y="2"/>
                    <a:pt x="2" y="5"/>
                    <a:pt x="0" y="7"/>
                  </a:cubicBezTo>
                  <a:cubicBezTo>
                    <a:pt x="0" y="7"/>
                    <a:pt x="0" y="7"/>
                    <a:pt x="0" y="7"/>
                  </a:cubicBezTo>
                  <a:cubicBezTo>
                    <a:pt x="1" y="6"/>
                    <a:pt x="2" y="4"/>
                    <a:pt x="3" y="3"/>
                  </a:cubicBezTo>
                  <a:cubicBezTo>
                    <a:pt x="4" y="3"/>
                    <a:pt x="4" y="2"/>
                    <a:pt x="4" y="2"/>
                  </a:cubicBezTo>
                  <a:cubicBezTo>
                    <a:pt x="5" y="1"/>
                    <a:pt x="5" y="0"/>
                    <a:pt x="6"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9" name="Freeform 246"/>
            <p:cNvSpPr>
              <a:spLocks/>
            </p:cNvSpPr>
            <p:nvPr/>
          </p:nvSpPr>
          <p:spPr bwMode="gray">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0" name="Freeform 247"/>
            <p:cNvSpPr>
              <a:spLocks/>
            </p:cNvSpPr>
            <p:nvPr/>
          </p:nvSpPr>
          <p:spPr bwMode="gray">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1" name="Freeform 248"/>
            <p:cNvSpPr>
              <a:spLocks/>
            </p:cNvSpPr>
            <p:nvPr/>
          </p:nvSpPr>
          <p:spPr bwMode="gray">
            <a:xfrm>
              <a:off x="3055" y="252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2" name="Freeform 249"/>
            <p:cNvSpPr>
              <a:spLocks noEditPoints="1"/>
            </p:cNvSpPr>
            <p:nvPr/>
          </p:nvSpPr>
          <p:spPr bwMode="gray">
            <a:xfrm>
              <a:off x="2899" y="2613"/>
              <a:ext cx="12" cy="2"/>
            </a:xfrm>
            <a:custGeom>
              <a:avLst/>
              <a:gdLst>
                <a:gd name="T0" fmla="*/ 4 w 5"/>
                <a:gd name="T1" fmla="*/ 1 h 1"/>
                <a:gd name="T2" fmla="*/ 0 w 5"/>
                <a:gd name="T3" fmla="*/ 1 h 1"/>
                <a:gd name="T4" fmla="*/ 0 w 5"/>
                <a:gd name="T5" fmla="*/ 1 h 1"/>
                <a:gd name="T6" fmla="*/ 4 w 5"/>
                <a:gd name="T7" fmla="*/ 1 h 1"/>
                <a:gd name="T8" fmla="*/ 5 w 5"/>
                <a:gd name="T9" fmla="*/ 0 h 1"/>
                <a:gd name="T10" fmla="*/ 5 w 5"/>
                <a:gd name="T11" fmla="*/ 0 h 1"/>
                <a:gd name="T12" fmla="*/ 4 w 5"/>
                <a:gd name="T13" fmla="*/ 1 h 1"/>
                <a:gd name="T14" fmla="*/ 4 w 5"/>
                <a:gd name="T15" fmla="*/ 1 h 1"/>
                <a:gd name="T16" fmla="*/ 5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4" y="1"/>
                  </a:moveTo>
                  <a:cubicBezTo>
                    <a:pt x="3" y="1"/>
                    <a:pt x="2" y="1"/>
                    <a:pt x="0" y="1"/>
                  </a:cubicBezTo>
                  <a:cubicBezTo>
                    <a:pt x="0" y="1"/>
                    <a:pt x="0" y="1"/>
                    <a:pt x="0" y="1"/>
                  </a:cubicBezTo>
                  <a:cubicBezTo>
                    <a:pt x="2" y="1"/>
                    <a:pt x="3" y="1"/>
                    <a:pt x="4" y="1"/>
                  </a:cubicBezTo>
                  <a:moveTo>
                    <a:pt x="5" y="0"/>
                  </a:moveTo>
                  <a:cubicBezTo>
                    <a:pt x="5" y="0"/>
                    <a:pt x="5" y="0"/>
                    <a:pt x="5" y="0"/>
                  </a:cubicBezTo>
                  <a:cubicBezTo>
                    <a:pt x="5" y="1"/>
                    <a:pt x="4" y="1"/>
                    <a:pt x="4" y="1"/>
                  </a:cubicBezTo>
                  <a:cubicBezTo>
                    <a:pt x="4" y="1"/>
                    <a:pt x="4" y="1"/>
                    <a:pt x="4" y="1"/>
                  </a:cubicBezTo>
                  <a:cubicBezTo>
                    <a:pt x="4" y="1"/>
                    <a:pt x="5" y="1"/>
                    <a:pt x="5"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3" name="Freeform 250"/>
            <p:cNvSpPr>
              <a:spLocks/>
            </p:cNvSpPr>
            <p:nvPr/>
          </p:nvSpPr>
          <p:spPr bwMode="gray">
            <a:xfrm>
              <a:off x="2915" y="2611"/>
              <a:ext cx="10"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1"/>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4" name="Freeform 251"/>
            <p:cNvSpPr>
              <a:spLocks/>
            </p:cNvSpPr>
            <p:nvPr/>
          </p:nvSpPr>
          <p:spPr bwMode="gray">
            <a:xfrm>
              <a:off x="2899" y="2299"/>
              <a:ext cx="196" cy="316"/>
            </a:xfrm>
            <a:custGeom>
              <a:avLst/>
              <a:gdLst>
                <a:gd name="T0" fmla="*/ 66 w 83"/>
                <a:gd name="T1" fmla="*/ 95 h 134"/>
                <a:gd name="T2" fmla="*/ 67 w 83"/>
                <a:gd name="T3" fmla="*/ 94 h 134"/>
                <a:gd name="T4" fmla="*/ 69 w 83"/>
                <a:gd name="T5" fmla="*/ 90 h 134"/>
                <a:gd name="T6" fmla="*/ 73 w 83"/>
                <a:gd name="T7" fmla="*/ 82 h 134"/>
                <a:gd name="T8" fmla="*/ 82 w 83"/>
                <a:gd name="T9" fmla="*/ 13 h 134"/>
                <a:gd name="T10" fmla="*/ 80 w 83"/>
                <a:gd name="T11" fmla="*/ 0 h 134"/>
                <a:gd name="T12" fmla="*/ 14 w 83"/>
                <a:gd name="T13" fmla="*/ 126 h 134"/>
                <a:gd name="T14" fmla="*/ 0 w 83"/>
                <a:gd name="T15" fmla="*/ 134 h 134"/>
                <a:gd name="T16" fmla="*/ 5 w 83"/>
                <a:gd name="T17" fmla="*/ 133 h 134"/>
                <a:gd name="T18" fmla="*/ 7 w 83"/>
                <a:gd name="T19" fmla="*/ 133 h 134"/>
                <a:gd name="T20" fmla="*/ 11 w 83"/>
                <a:gd name="T21" fmla="*/ 132 h 134"/>
                <a:gd name="T22" fmla="*/ 27 w 83"/>
                <a:gd name="T23" fmla="*/ 127 h 134"/>
                <a:gd name="T24" fmla="*/ 43 w 83"/>
                <a:gd name="T25" fmla="*/ 119 h 134"/>
                <a:gd name="T26" fmla="*/ 43 w 83"/>
                <a:gd name="T27" fmla="*/ 118 h 134"/>
                <a:gd name="T28" fmla="*/ 46 w 83"/>
                <a:gd name="T29" fmla="*/ 116 h 134"/>
                <a:gd name="T30" fmla="*/ 46 w 83"/>
                <a:gd name="T31" fmla="*/ 116 h 134"/>
                <a:gd name="T32" fmla="*/ 50 w 83"/>
                <a:gd name="T33" fmla="*/ 113 h 134"/>
                <a:gd name="T34" fmla="*/ 50 w 83"/>
                <a:gd name="T35" fmla="*/ 112 h 134"/>
                <a:gd name="T36" fmla="*/ 58 w 83"/>
                <a:gd name="T37" fmla="*/ 105 h 134"/>
                <a:gd name="T38" fmla="*/ 64 w 83"/>
                <a:gd name="T39" fmla="*/ 98 h 134"/>
                <a:gd name="T40" fmla="*/ 66 w 83"/>
                <a:gd name="T41" fmla="*/ 9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34">
                  <a:moveTo>
                    <a:pt x="66" y="95"/>
                  </a:moveTo>
                  <a:cubicBezTo>
                    <a:pt x="66" y="95"/>
                    <a:pt x="66" y="95"/>
                    <a:pt x="67" y="94"/>
                  </a:cubicBezTo>
                  <a:cubicBezTo>
                    <a:pt x="67" y="93"/>
                    <a:pt x="68" y="92"/>
                    <a:pt x="69" y="90"/>
                  </a:cubicBezTo>
                  <a:cubicBezTo>
                    <a:pt x="71" y="87"/>
                    <a:pt x="72" y="85"/>
                    <a:pt x="73" y="82"/>
                  </a:cubicBezTo>
                  <a:cubicBezTo>
                    <a:pt x="80" y="63"/>
                    <a:pt x="83" y="41"/>
                    <a:pt x="82" y="13"/>
                  </a:cubicBezTo>
                  <a:cubicBezTo>
                    <a:pt x="81" y="8"/>
                    <a:pt x="81" y="4"/>
                    <a:pt x="80" y="0"/>
                  </a:cubicBez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5" name="Freeform 252"/>
            <p:cNvSpPr>
              <a:spLocks/>
            </p:cNvSpPr>
            <p:nvPr/>
          </p:nvSpPr>
          <p:spPr bwMode="gray">
            <a:xfrm>
              <a:off x="2899" y="2299"/>
              <a:ext cx="194" cy="316"/>
            </a:xfrm>
            <a:custGeom>
              <a:avLst/>
              <a:gdLst>
                <a:gd name="T0" fmla="*/ 80 w 82"/>
                <a:gd name="T1" fmla="*/ 0 h 134"/>
                <a:gd name="T2" fmla="*/ 14 w 82"/>
                <a:gd name="T3" fmla="*/ 126 h 134"/>
                <a:gd name="T4" fmla="*/ 0 w 82"/>
                <a:gd name="T5" fmla="*/ 134 h 134"/>
                <a:gd name="T6" fmla="*/ 5 w 82"/>
                <a:gd name="T7" fmla="*/ 133 h 134"/>
                <a:gd name="T8" fmla="*/ 7 w 82"/>
                <a:gd name="T9" fmla="*/ 133 h 134"/>
                <a:gd name="T10" fmla="*/ 11 w 82"/>
                <a:gd name="T11" fmla="*/ 132 h 134"/>
                <a:gd name="T12" fmla="*/ 27 w 82"/>
                <a:gd name="T13" fmla="*/ 127 h 134"/>
                <a:gd name="T14" fmla="*/ 43 w 82"/>
                <a:gd name="T15" fmla="*/ 119 h 134"/>
                <a:gd name="T16" fmla="*/ 43 w 82"/>
                <a:gd name="T17" fmla="*/ 118 h 134"/>
                <a:gd name="T18" fmla="*/ 46 w 82"/>
                <a:gd name="T19" fmla="*/ 116 h 134"/>
                <a:gd name="T20" fmla="*/ 46 w 82"/>
                <a:gd name="T21" fmla="*/ 116 h 134"/>
                <a:gd name="T22" fmla="*/ 50 w 82"/>
                <a:gd name="T23" fmla="*/ 113 h 134"/>
                <a:gd name="T24" fmla="*/ 50 w 82"/>
                <a:gd name="T25" fmla="*/ 112 h 134"/>
                <a:gd name="T26" fmla="*/ 58 w 82"/>
                <a:gd name="T27" fmla="*/ 105 h 134"/>
                <a:gd name="T28" fmla="*/ 64 w 82"/>
                <a:gd name="T29" fmla="*/ 98 h 134"/>
                <a:gd name="T30" fmla="*/ 66 w 82"/>
                <a:gd name="T31" fmla="*/ 95 h 134"/>
                <a:gd name="T32" fmla="*/ 67 w 82"/>
                <a:gd name="T33" fmla="*/ 94 h 134"/>
                <a:gd name="T34" fmla="*/ 69 w 82"/>
                <a:gd name="T35" fmla="*/ 90 h 134"/>
                <a:gd name="T36" fmla="*/ 73 w 82"/>
                <a:gd name="T37" fmla="*/ 82 h 134"/>
                <a:gd name="T38" fmla="*/ 82 w 82"/>
                <a:gd name="T39" fmla="*/ 27 h 134"/>
                <a:gd name="T40" fmla="*/ 82 w 82"/>
                <a:gd name="T41" fmla="*/ 13 h 134"/>
                <a:gd name="T42" fmla="*/ 80 w 82"/>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34">
                  <a:moveTo>
                    <a:pt x="80" y="0"/>
                  </a:move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cubicBezTo>
                    <a:pt x="66" y="95"/>
                    <a:pt x="66" y="95"/>
                    <a:pt x="67" y="94"/>
                  </a:cubicBezTo>
                  <a:cubicBezTo>
                    <a:pt x="67" y="93"/>
                    <a:pt x="68" y="92"/>
                    <a:pt x="69" y="90"/>
                  </a:cubicBezTo>
                  <a:cubicBezTo>
                    <a:pt x="71" y="87"/>
                    <a:pt x="72" y="85"/>
                    <a:pt x="73" y="82"/>
                  </a:cubicBezTo>
                  <a:cubicBezTo>
                    <a:pt x="79" y="67"/>
                    <a:pt x="82" y="49"/>
                    <a:pt x="82" y="27"/>
                  </a:cubicBezTo>
                  <a:cubicBezTo>
                    <a:pt x="82" y="23"/>
                    <a:pt x="82" y="18"/>
                    <a:pt x="82" y="13"/>
                  </a:cubicBezTo>
                  <a:cubicBezTo>
                    <a:pt x="81" y="8"/>
                    <a:pt x="81" y="4"/>
                    <a:pt x="80"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6" name="Freeform 253"/>
            <p:cNvSpPr>
              <a:spLocks/>
            </p:cNvSpPr>
            <p:nvPr/>
          </p:nvSpPr>
          <p:spPr bwMode="gray">
            <a:xfrm>
              <a:off x="2674" y="2044"/>
              <a:ext cx="85" cy="269"/>
            </a:xfrm>
            <a:custGeom>
              <a:avLst/>
              <a:gdLst>
                <a:gd name="T0" fmla="*/ 36 w 36"/>
                <a:gd name="T1" fmla="*/ 0 h 114"/>
                <a:gd name="T2" fmla="*/ 0 w 36"/>
                <a:gd name="T3" fmla="*/ 107 h 114"/>
                <a:gd name="T4" fmla="*/ 5 w 36"/>
                <a:gd name="T5" fmla="*/ 114 h 114"/>
                <a:gd name="T6" fmla="*/ 22 w 36"/>
                <a:gd name="T7" fmla="*/ 80 h 114"/>
                <a:gd name="T8" fmla="*/ 36 w 36"/>
                <a:gd name="T9" fmla="*/ 0 h 114"/>
              </a:gdLst>
              <a:ahLst/>
              <a:cxnLst>
                <a:cxn ang="0">
                  <a:pos x="T0" y="T1"/>
                </a:cxn>
                <a:cxn ang="0">
                  <a:pos x="T2" y="T3"/>
                </a:cxn>
                <a:cxn ang="0">
                  <a:pos x="T4" y="T5"/>
                </a:cxn>
                <a:cxn ang="0">
                  <a:pos x="T6" y="T7"/>
                </a:cxn>
                <a:cxn ang="0">
                  <a:pos x="T8" y="T9"/>
                </a:cxn>
              </a:cxnLst>
              <a:rect l="0" t="0" r="r" b="b"/>
              <a:pathLst>
                <a:path w="36" h="114">
                  <a:moveTo>
                    <a:pt x="36" y="0"/>
                  </a:moveTo>
                  <a:cubicBezTo>
                    <a:pt x="36" y="0"/>
                    <a:pt x="10" y="51"/>
                    <a:pt x="0" y="107"/>
                  </a:cubicBezTo>
                  <a:cubicBezTo>
                    <a:pt x="1" y="110"/>
                    <a:pt x="3" y="112"/>
                    <a:pt x="5" y="114"/>
                  </a:cubicBezTo>
                  <a:cubicBezTo>
                    <a:pt x="9" y="102"/>
                    <a:pt x="15" y="91"/>
                    <a:pt x="22" y="80"/>
                  </a:cubicBezTo>
                  <a:cubicBezTo>
                    <a:pt x="25" y="33"/>
                    <a:pt x="36" y="0"/>
                    <a:pt x="36"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7" name="Freeform 254"/>
            <p:cNvSpPr>
              <a:spLocks/>
            </p:cNvSpPr>
            <p:nvPr/>
          </p:nvSpPr>
          <p:spPr bwMode="gray">
            <a:xfrm>
              <a:off x="2660" y="2297"/>
              <a:ext cx="26" cy="155"/>
            </a:xfrm>
            <a:custGeom>
              <a:avLst/>
              <a:gdLst>
                <a:gd name="T0" fmla="*/ 6 w 11"/>
                <a:gd name="T1" fmla="*/ 0 h 66"/>
                <a:gd name="T2" fmla="*/ 4 w 11"/>
                <a:gd name="T3" fmla="*/ 66 h 66"/>
                <a:gd name="T4" fmla="*/ 3 w 11"/>
                <a:gd name="T5" fmla="*/ 40 h 66"/>
                <a:gd name="T6" fmla="*/ 11 w 11"/>
                <a:gd name="T7" fmla="*/ 7 h 66"/>
                <a:gd name="T8" fmla="*/ 6 w 11"/>
                <a:gd name="T9" fmla="*/ 0 h 66"/>
              </a:gdLst>
              <a:ahLst/>
              <a:cxnLst>
                <a:cxn ang="0">
                  <a:pos x="T0" y="T1"/>
                </a:cxn>
                <a:cxn ang="0">
                  <a:pos x="T2" y="T3"/>
                </a:cxn>
                <a:cxn ang="0">
                  <a:pos x="T4" y="T5"/>
                </a:cxn>
                <a:cxn ang="0">
                  <a:pos x="T6" y="T7"/>
                </a:cxn>
                <a:cxn ang="0">
                  <a:pos x="T8" y="T9"/>
                </a:cxn>
              </a:cxnLst>
              <a:rect l="0" t="0" r="r" b="b"/>
              <a:pathLst>
                <a:path w="11" h="66">
                  <a:moveTo>
                    <a:pt x="6" y="0"/>
                  </a:moveTo>
                  <a:cubicBezTo>
                    <a:pt x="2" y="23"/>
                    <a:pt x="0" y="46"/>
                    <a:pt x="4" y="66"/>
                  </a:cubicBezTo>
                  <a:cubicBezTo>
                    <a:pt x="3" y="58"/>
                    <a:pt x="2" y="49"/>
                    <a:pt x="3" y="40"/>
                  </a:cubicBezTo>
                  <a:cubicBezTo>
                    <a:pt x="4" y="28"/>
                    <a:pt x="7" y="18"/>
                    <a:pt x="11" y="7"/>
                  </a:cubicBezTo>
                  <a:cubicBezTo>
                    <a:pt x="9" y="5"/>
                    <a:pt x="7" y="3"/>
                    <a:pt x="6" y="0"/>
                  </a:cubicBezTo>
                </a:path>
              </a:pathLst>
            </a:custGeom>
            <a:solidFill>
              <a:srgbClr val="00C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8" name="Freeform 255"/>
            <p:cNvSpPr>
              <a:spLocks/>
            </p:cNvSpPr>
            <p:nvPr/>
          </p:nvSpPr>
          <p:spPr bwMode="gray">
            <a:xfrm>
              <a:off x="2662" y="2233"/>
              <a:ext cx="237" cy="385"/>
            </a:xfrm>
            <a:custGeom>
              <a:avLst/>
              <a:gdLst>
                <a:gd name="T0" fmla="*/ 30 w 100"/>
                <a:gd name="T1" fmla="*/ 56 h 163"/>
                <a:gd name="T2" fmla="*/ 28 w 100"/>
                <a:gd name="T3" fmla="*/ 0 h 163"/>
                <a:gd name="T4" fmla="*/ 1 w 100"/>
                <a:gd name="T5" fmla="*/ 66 h 163"/>
                <a:gd name="T6" fmla="*/ 33 w 100"/>
                <a:gd name="T7" fmla="*/ 145 h 163"/>
                <a:gd name="T8" fmla="*/ 63 w 100"/>
                <a:gd name="T9" fmla="*/ 159 h 163"/>
                <a:gd name="T10" fmla="*/ 100 w 100"/>
                <a:gd name="T11" fmla="*/ 162 h 163"/>
                <a:gd name="T12" fmla="*/ 30 w 100"/>
                <a:gd name="T13" fmla="*/ 56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30" y="56"/>
                  </a:moveTo>
                  <a:cubicBezTo>
                    <a:pt x="27" y="38"/>
                    <a:pt x="27" y="16"/>
                    <a:pt x="28" y="0"/>
                  </a:cubicBezTo>
                  <a:cubicBezTo>
                    <a:pt x="16" y="19"/>
                    <a:pt x="2" y="43"/>
                    <a:pt x="1" y="66"/>
                  </a:cubicBezTo>
                  <a:cubicBezTo>
                    <a:pt x="0" y="97"/>
                    <a:pt x="8" y="126"/>
                    <a:pt x="33" y="145"/>
                  </a:cubicBezTo>
                  <a:cubicBezTo>
                    <a:pt x="41" y="152"/>
                    <a:pt x="51" y="156"/>
                    <a:pt x="63" y="159"/>
                  </a:cubicBezTo>
                  <a:cubicBezTo>
                    <a:pt x="75" y="162"/>
                    <a:pt x="88" y="163"/>
                    <a:pt x="100" y="162"/>
                  </a:cubicBezTo>
                  <a:cubicBezTo>
                    <a:pt x="40" y="123"/>
                    <a:pt x="30" y="56"/>
                    <a:pt x="30" y="56"/>
                  </a:cubicBezTo>
                  <a:close/>
                </a:path>
              </a:pathLst>
            </a:custGeom>
            <a:solidFill>
              <a:srgbClr val="EDCA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Tree>
    <p:extLst>
      <p:ext uri="{BB962C8B-B14F-4D97-AF65-F5344CB8AC3E}">
        <p14:creationId xmlns:p14="http://schemas.microsoft.com/office/powerpoint/2010/main" val="193602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ways to produce </a:t>
            </a:r>
            <a:br>
              <a:rPr lang="en-US" dirty="0" smtClean="0"/>
            </a:br>
            <a:r>
              <a:rPr lang="en-US" dirty="0" smtClean="0"/>
              <a:t>effective slidedocs</a:t>
            </a:r>
            <a:endParaRPr lang="en-US" dirty="0"/>
          </a:p>
        </p:txBody>
      </p:sp>
      <p:sp>
        <p:nvSpPr>
          <p:cNvPr id="8" name="Content Placeholder 7"/>
          <p:cNvSpPr>
            <a:spLocks noGrp="1"/>
          </p:cNvSpPr>
          <p:nvPr>
            <p:ph idx="1"/>
          </p:nvPr>
        </p:nvSpPr>
        <p:spPr>
          <a:xfrm>
            <a:off x="457732" y="4503420"/>
            <a:ext cx="2640628" cy="1895791"/>
          </a:xfrm>
        </p:spPr>
        <p:txBody>
          <a:bodyPr/>
          <a:lstStyle/>
          <a:p>
            <a:pPr lvl="1"/>
            <a:r>
              <a:rPr lang="en-US" dirty="0" smtClean="0"/>
              <a:t>Convert Documents </a:t>
            </a:r>
            <a:br>
              <a:rPr lang="en-US" dirty="0" smtClean="0"/>
            </a:br>
            <a:r>
              <a:rPr lang="en-US" dirty="0" smtClean="0"/>
              <a:t>to Slidedocs</a:t>
            </a:r>
          </a:p>
          <a:p>
            <a:pPr lvl="2"/>
            <a:r>
              <a:rPr lang="en-US" dirty="0" smtClean="0"/>
              <a:t>Great information is often trapped in dense documents. Rechunking and turning words into pictures helps make them understood. (See case study on </a:t>
            </a:r>
            <a:br>
              <a:rPr lang="en-US" dirty="0" smtClean="0"/>
            </a:br>
            <a:r>
              <a:rPr lang="en-US" u="sng" dirty="0" smtClean="0">
                <a:hlinkClick r:id="rId2" action="ppaction://hlinksldjump"/>
              </a:rPr>
              <a:t>next page</a:t>
            </a:r>
            <a:r>
              <a:rPr lang="en-US" dirty="0" smtClean="0"/>
              <a:t>)</a:t>
            </a:r>
            <a:endParaRPr lang="fil-PH" dirty="0"/>
          </a:p>
        </p:txBody>
      </p:sp>
      <p:sp>
        <p:nvSpPr>
          <p:cNvPr id="10" name="Content Placeholder 9"/>
          <p:cNvSpPr>
            <a:spLocks noGrp="1"/>
          </p:cNvSpPr>
          <p:nvPr>
            <p:ph idx="11"/>
          </p:nvPr>
        </p:nvSpPr>
        <p:spPr>
          <a:xfrm>
            <a:off x="3256668" y="4503420"/>
            <a:ext cx="2640628" cy="2354580"/>
          </a:xfrm>
        </p:spPr>
        <p:txBody>
          <a:bodyPr/>
          <a:lstStyle/>
          <a:p>
            <a:pPr lvl="1"/>
            <a:r>
              <a:rPr lang="en-US" dirty="0" smtClean="0"/>
              <a:t>Convert Teleprompter </a:t>
            </a:r>
            <a:br>
              <a:rPr lang="en-US" dirty="0" smtClean="0"/>
            </a:br>
            <a:r>
              <a:rPr lang="en-US" dirty="0" smtClean="0"/>
              <a:t>Text to Slidedocs </a:t>
            </a:r>
          </a:p>
          <a:p>
            <a:pPr lvl="2"/>
            <a:r>
              <a:rPr lang="en-US" dirty="0" smtClean="0"/>
              <a:t>When something is neither a slide nor a slidedoc, it can be an awkward, read-along length. Either shorten the copy into a slide for projection, or add more context to it so it’s a stand-alone slidedoc. </a:t>
            </a:r>
            <a:br>
              <a:rPr lang="en-US" dirty="0" smtClean="0"/>
            </a:br>
            <a:r>
              <a:rPr lang="en-US" dirty="0" smtClean="0"/>
              <a:t>(See case study on adding content on </a:t>
            </a:r>
            <a:r>
              <a:rPr lang="en-US" u="sng" dirty="0" smtClean="0">
                <a:hlinkClick r:id="rId3" action="ppaction://hlinksldjump"/>
              </a:rPr>
              <a:t>pages 58 to 63</a:t>
            </a:r>
            <a:r>
              <a:rPr lang="en-US" dirty="0" smtClean="0"/>
              <a:t>)</a:t>
            </a:r>
          </a:p>
        </p:txBody>
      </p:sp>
      <p:sp>
        <p:nvSpPr>
          <p:cNvPr id="11" name="Content Placeholder 10"/>
          <p:cNvSpPr>
            <a:spLocks noGrp="1"/>
          </p:cNvSpPr>
          <p:nvPr>
            <p:ph idx="12"/>
          </p:nvPr>
        </p:nvSpPr>
        <p:spPr>
          <a:xfrm>
            <a:off x="6043787" y="4503420"/>
            <a:ext cx="2640628" cy="1895791"/>
          </a:xfrm>
        </p:spPr>
        <p:txBody>
          <a:bodyPr/>
          <a:lstStyle/>
          <a:p>
            <a:pPr lvl="1"/>
            <a:r>
              <a:rPr lang="en-US" dirty="0" smtClean="0"/>
              <a:t>Convert Slides </a:t>
            </a:r>
            <a:br>
              <a:rPr lang="en-US" dirty="0" smtClean="0"/>
            </a:br>
            <a:r>
              <a:rPr lang="en-US" dirty="0" smtClean="0"/>
              <a:t>to Slidedocs</a:t>
            </a:r>
          </a:p>
          <a:p>
            <a:pPr lvl="2"/>
            <a:r>
              <a:rPr lang="en-US" dirty="0" smtClean="0"/>
              <a:t>If you’re a great presenter, simple visuals work for projection. So then what do you do after your talk when somebody asks for a copy of your slides? Embed your slides as graphics in a slidedoc with longer prose. (</a:t>
            </a:r>
            <a:r>
              <a:rPr lang="en-US" u="sng" dirty="0" smtClean="0">
                <a:hlinkClick r:id="rId4" action="ppaction://hlinksldjump"/>
              </a:rPr>
              <a:t>pages 149 to 154</a:t>
            </a:r>
            <a:r>
              <a:rPr lang="en-US" dirty="0" smtClean="0"/>
              <a:t>)</a:t>
            </a:r>
          </a:p>
        </p:txBody>
      </p:sp>
      <p:pic>
        <p:nvPicPr>
          <p:cNvPr id="52" name="Picture 51" descr="3 things.png"/>
          <p:cNvPicPr>
            <a:picLocks noChangeAspect="1"/>
          </p:cNvPicPr>
          <p:nvPr/>
        </p:nvPicPr>
        <p:blipFill>
          <a:blip r:embed="rId5"/>
          <a:stretch>
            <a:fillRect/>
          </a:stretch>
        </p:blipFill>
        <p:spPr>
          <a:xfrm>
            <a:off x="881887" y="335036"/>
            <a:ext cx="7278625" cy="3930565"/>
          </a:xfrm>
          <a:prstGeom prst="rect">
            <a:avLst/>
          </a:prstGeom>
        </p:spPr>
      </p:pic>
      <p:grpSp>
        <p:nvGrpSpPr>
          <p:cNvPr id="53" name="Group 52"/>
          <p:cNvGrpSpPr/>
          <p:nvPr/>
        </p:nvGrpSpPr>
        <p:grpSpPr bwMode="gray">
          <a:xfrm>
            <a:off x="4355519" y="3412860"/>
            <a:ext cx="347892" cy="643904"/>
            <a:chOff x="-1597026" y="1676403"/>
            <a:chExt cx="1844676" cy="3517906"/>
          </a:xfrm>
        </p:grpSpPr>
        <p:sp>
          <p:nvSpPr>
            <p:cNvPr id="54" name="Freeform 8"/>
            <p:cNvSpPr>
              <a:spLocks noEditPoints="1"/>
            </p:cNvSpPr>
            <p:nvPr/>
          </p:nvSpPr>
          <p:spPr bwMode="gray">
            <a:xfrm>
              <a:off x="-1597026" y="1676403"/>
              <a:ext cx="1844676" cy="3517906"/>
            </a:xfrm>
            <a:custGeom>
              <a:avLst/>
              <a:gdLst>
                <a:gd name="T0" fmla="*/ 486 w 492"/>
                <a:gd name="T1" fmla="*/ 909 h 938"/>
                <a:gd name="T2" fmla="*/ 429 w 492"/>
                <a:gd name="T3" fmla="*/ 852 h 938"/>
                <a:gd name="T4" fmla="*/ 417 w 492"/>
                <a:gd name="T5" fmla="*/ 848 h 938"/>
                <a:gd name="T6" fmla="*/ 258 w 492"/>
                <a:gd name="T7" fmla="*/ 689 h 938"/>
                <a:gd name="T8" fmla="*/ 258 w 492"/>
                <a:gd name="T9" fmla="*/ 552 h 938"/>
                <a:gd name="T10" fmla="*/ 474 w 492"/>
                <a:gd name="T11" fmla="*/ 552 h 938"/>
                <a:gd name="T12" fmla="*/ 474 w 492"/>
                <a:gd name="T13" fmla="*/ 0 h 938"/>
                <a:gd name="T14" fmla="*/ 6 w 492"/>
                <a:gd name="T15" fmla="*/ 0 h 938"/>
                <a:gd name="T16" fmla="*/ 6 w 492"/>
                <a:gd name="T17" fmla="*/ 552 h 938"/>
                <a:gd name="T18" fmla="*/ 238 w 492"/>
                <a:gd name="T19" fmla="*/ 552 h 938"/>
                <a:gd name="T20" fmla="*/ 238 w 492"/>
                <a:gd name="T21" fmla="*/ 686 h 938"/>
                <a:gd name="T22" fmla="*/ 76 w 492"/>
                <a:gd name="T23" fmla="*/ 848 h 938"/>
                <a:gd name="T24" fmla="*/ 63 w 492"/>
                <a:gd name="T25" fmla="*/ 852 h 938"/>
                <a:gd name="T26" fmla="*/ 6 w 492"/>
                <a:gd name="T27" fmla="*/ 909 h 938"/>
                <a:gd name="T28" fmla="*/ 6 w 492"/>
                <a:gd name="T29" fmla="*/ 932 h 938"/>
                <a:gd name="T30" fmla="*/ 29 w 492"/>
                <a:gd name="T31" fmla="*/ 932 h 938"/>
                <a:gd name="T32" fmla="*/ 86 w 492"/>
                <a:gd name="T33" fmla="*/ 875 h 938"/>
                <a:gd name="T34" fmla="*/ 90 w 492"/>
                <a:gd name="T35" fmla="*/ 862 h 938"/>
                <a:gd name="T36" fmla="*/ 181 w 492"/>
                <a:gd name="T37" fmla="*/ 771 h 938"/>
                <a:gd name="T38" fmla="*/ 238 w 492"/>
                <a:gd name="T39" fmla="*/ 828 h 938"/>
                <a:gd name="T40" fmla="*/ 238 w 492"/>
                <a:gd name="T41" fmla="*/ 836 h 938"/>
                <a:gd name="T42" fmla="*/ 258 w 492"/>
                <a:gd name="T43" fmla="*/ 836 h 938"/>
                <a:gd name="T44" fmla="*/ 258 w 492"/>
                <a:gd name="T45" fmla="*/ 828 h 938"/>
                <a:gd name="T46" fmla="*/ 314 w 492"/>
                <a:gd name="T47" fmla="*/ 773 h 938"/>
                <a:gd name="T48" fmla="*/ 402 w 492"/>
                <a:gd name="T49" fmla="*/ 861 h 938"/>
                <a:gd name="T50" fmla="*/ 406 w 492"/>
                <a:gd name="T51" fmla="*/ 875 h 938"/>
                <a:gd name="T52" fmla="*/ 463 w 492"/>
                <a:gd name="T53" fmla="*/ 932 h 938"/>
                <a:gd name="T54" fmla="*/ 486 w 492"/>
                <a:gd name="T55" fmla="*/ 932 h 938"/>
                <a:gd name="T56" fmla="*/ 486 w 492"/>
                <a:gd name="T57" fmla="*/ 909 h 938"/>
                <a:gd name="T58" fmla="*/ 189 w 492"/>
                <a:gd name="T59" fmla="*/ 763 h 938"/>
                <a:gd name="T60" fmla="*/ 238 w 492"/>
                <a:gd name="T61" fmla="*/ 714 h 938"/>
                <a:gd name="T62" fmla="*/ 238 w 492"/>
                <a:gd name="T63" fmla="*/ 812 h 938"/>
                <a:gd name="T64" fmla="*/ 189 w 492"/>
                <a:gd name="T65" fmla="*/ 763 h 938"/>
                <a:gd name="T66" fmla="*/ 258 w 492"/>
                <a:gd name="T67" fmla="*/ 812 h 938"/>
                <a:gd name="T68" fmla="*/ 258 w 492"/>
                <a:gd name="T69" fmla="*/ 717 h 938"/>
                <a:gd name="T70" fmla="*/ 305 w 492"/>
                <a:gd name="T71" fmla="*/ 764 h 938"/>
                <a:gd name="T72" fmla="*/ 258 w 492"/>
                <a:gd name="T73" fmla="*/ 812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2" h="938">
                  <a:moveTo>
                    <a:pt x="486" y="909"/>
                  </a:moveTo>
                  <a:cubicBezTo>
                    <a:pt x="429" y="852"/>
                    <a:pt x="429" y="852"/>
                    <a:pt x="429" y="852"/>
                  </a:cubicBezTo>
                  <a:cubicBezTo>
                    <a:pt x="426" y="849"/>
                    <a:pt x="421" y="848"/>
                    <a:pt x="417" y="848"/>
                  </a:cubicBezTo>
                  <a:cubicBezTo>
                    <a:pt x="258" y="689"/>
                    <a:pt x="258" y="689"/>
                    <a:pt x="258" y="689"/>
                  </a:cubicBezTo>
                  <a:cubicBezTo>
                    <a:pt x="258" y="552"/>
                    <a:pt x="258" y="552"/>
                    <a:pt x="258" y="552"/>
                  </a:cubicBezTo>
                  <a:cubicBezTo>
                    <a:pt x="474" y="552"/>
                    <a:pt x="474" y="552"/>
                    <a:pt x="474" y="552"/>
                  </a:cubicBezTo>
                  <a:cubicBezTo>
                    <a:pt x="474" y="0"/>
                    <a:pt x="474" y="0"/>
                    <a:pt x="474" y="0"/>
                  </a:cubicBezTo>
                  <a:cubicBezTo>
                    <a:pt x="6" y="0"/>
                    <a:pt x="6" y="0"/>
                    <a:pt x="6" y="0"/>
                  </a:cubicBezTo>
                  <a:cubicBezTo>
                    <a:pt x="6" y="552"/>
                    <a:pt x="6" y="552"/>
                    <a:pt x="6" y="552"/>
                  </a:cubicBezTo>
                  <a:cubicBezTo>
                    <a:pt x="238" y="552"/>
                    <a:pt x="238" y="552"/>
                    <a:pt x="238" y="552"/>
                  </a:cubicBezTo>
                  <a:cubicBezTo>
                    <a:pt x="238" y="686"/>
                    <a:pt x="238" y="686"/>
                    <a:pt x="238" y="686"/>
                  </a:cubicBezTo>
                  <a:cubicBezTo>
                    <a:pt x="76" y="848"/>
                    <a:pt x="76" y="848"/>
                    <a:pt x="76" y="848"/>
                  </a:cubicBezTo>
                  <a:cubicBezTo>
                    <a:pt x="71" y="847"/>
                    <a:pt x="67" y="849"/>
                    <a:pt x="63" y="852"/>
                  </a:cubicBezTo>
                  <a:cubicBezTo>
                    <a:pt x="6" y="909"/>
                    <a:pt x="6" y="909"/>
                    <a:pt x="6" y="909"/>
                  </a:cubicBezTo>
                  <a:cubicBezTo>
                    <a:pt x="0" y="915"/>
                    <a:pt x="0" y="925"/>
                    <a:pt x="6" y="932"/>
                  </a:cubicBezTo>
                  <a:cubicBezTo>
                    <a:pt x="13" y="938"/>
                    <a:pt x="23" y="938"/>
                    <a:pt x="29" y="932"/>
                  </a:cubicBezTo>
                  <a:cubicBezTo>
                    <a:pt x="86" y="875"/>
                    <a:pt x="86" y="875"/>
                    <a:pt x="86" y="875"/>
                  </a:cubicBezTo>
                  <a:cubicBezTo>
                    <a:pt x="89" y="871"/>
                    <a:pt x="91" y="867"/>
                    <a:pt x="90" y="862"/>
                  </a:cubicBezTo>
                  <a:cubicBezTo>
                    <a:pt x="181" y="771"/>
                    <a:pt x="181" y="771"/>
                    <a:pt x="181" y="771"/>
                  </a:cubicBezTo>
                  <a:cubicBezTo>
                    <a:pt x="238" y="828"/>
                    <a:pt x="238" y="828"/>
                    <a:pt x="238" y="828"/>
                  </a:cubicBezTo>
                  <a:cubicBezTo>
                    <a:pt x="238" y="836"/>
                    <a:pt x="238" y="836"/>
                    <a:pt x="238" y="836"/>
                  </a:cubicBezTo>
                  <a:cubicBezTo>
                    <a:pt x="258" y="836"/>
                    <a:pt x="258" y="836"/>
                    <a:pt x="258" y="836"/>
                  </a:cubicBezTo>
                  <a:cubicBezTo>
                    <a:pt x="258" y="828"/>
                    <a:pt x="258" y="828"/>
                    <a:pt x="258" y="828"/>
                  </a:cubicBezTo>
                  <a:cubicBezTo>
                    <a:pt x="314" y="773"/>
                    <a:pt x="314" y="773"/>
                    <a:pt x="314" y="773"/>
                  </a:cubicBezTo>
                  <a:cubicBezTo>
                    <a:pt x="402" y="861"/>
                    <a:pt x="402" y="861"/>
                    <a:pt x="402" y="861"/>
                  </a:cubicBezTo>
                  <a:cubicBezTo>
                    <a:pt x="401" y="866"/>
                    <a:pt x="403" y="871"/>
                    <a:pt x="406" y="875"/>
                  </a:cubicBezTo>
                  <a:cubicBezTo>
                    <a:pt x="463" y="932"/>
                    <a:pt x="463" y="932"/>
                    <a:pt x="463" y="932"/>
                  </a:cubicBezTo>
                  <a:cubicBezTo>
                    <a:pt x="469" y="938"/>
                    <a:pt x="479" y="938"/>
                    <a:pt x="486" y="932"/>
                  </a:cubicBezTo>
                  <a:cubicBezTo>
                    <a:pt x="492" y="925"/>
                    <a:pt x="492" y="915"/>
                    <a:pt x="486" y="909"/>
                  </a:cubicBezTo>
                  <a:close/>
                  <a:moveTo>
                    <a:pt x="189" y="763"/>
                  </a:moveTo>
                  <a:cubicBezTo>
                    <a:pt x="238" y="714"/>
                    <a:pt x="238" y="714"/>
                    <a:pt x="238" y="714"/>
                  </a:cubicBezTo>
                  <a:cubicBezTo>
                    <a:pt x="238" y="812"/>
                    <a:pt x="238" y="812"/>
                    <a:pt x="238" y="812"/>
                  </a:cubicBezTo>
                  <a:lnTo>
                    <a:pt x="189" y="763"/>
                  </a:lnTo>
                  <a:close/>
                  <a:moveTo>
                    <a:pt x="258" y="812"/>
                  </a:moveTo>
                  <a:cubicBezTo>
                    <a:pt x="258" y="717"/>
                    <a:pt x="258" y="717"/>
                    <a:pt x="258" y="717"/>
                  </a:cubicBezTo>
                  <a:cubicBezTo>
                    <a:pt x="305" y="764"/>
                    <a:pt x="305" y="764"/>
                    <a:pt x="305" y="764"/>
                  </a:cubicBezTo>
                  <a:lnTo>
                    <a:pt x="258" y="81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9"/>
            <p:cNvSpPr>
              <a:spLocks noChangeArrowheads="1"/>
            </p:cNvSpPr>
            <p:nvPr/>
          </p:nvSpPr>
          <p:spPr bwMode="gray">
            <a:xfrm>
              <a:off x="-1274763" y="2171700"/>
              <a:ext cx="974726"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10"/>
            <p:cNvSpPr>
              <a:spLocks noChangeArrowheads="1"/>
            </p:cNvSpPr>
            <p:nvPr/>
          </p:nvSpPr>
          <p:spPr bwMode="gray">
            <a:xfrm>
              <a:off x="-1274763" y="2427288"/>
              <a:ext cx="1139826"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11"/>
            <p:cNvSpPr>
              <a:spLocks noChangeArrowheads="1"/>
            </p:cNvSpPr>
            <p:nvPr/>
          </p:nvSpPr>
          <p:spPr bwMode="gray">
            <a:xfrm>
              <a:off x="-1260475" y="3192463"/>
              <a:ext cx="1035051"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12"/>
            <p:cNvSpPr>
              <a:spLocks noChangeArrowheads="1"/>
            </p:cNvSpPr>
            <p:nvPr/>
          </p:nvSpPr>
          <p:spPr bwMode="gray">
            <a:xfrm>
              <a:off x="-1274763" y="2681288"/>
              <a:ext cx="974726"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13"/>
            <p:cNvSpPr>
              <a:spLocks noChangeArrowheads="1"/>
            </p:cNvSpPr>
            <p:nvPr/>
          </p:nvSpPr>
          <p:spPr bwMode="gray">
            <a:xfrm>
              <a:off x="-1274763" y="2936875"/>
              <a:ext cx="1139826"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59"/>
          <p:cNvGrpSpPr/>
          <p:nvPr/>
        </p:nvGrpSpPr>
        <p:grpSpPr bwMode="gray">
          <a:xfrm>
            <a:off x="1217523" y="3440845"/>
            <a:ext cx="417124" cy="555576"/>
            <a:chOff x="-323850" y="2616200"/>
            <a:chExt cx="1125538" cy="1544638"/>
          </a:xfrm>
        </p:grpSpPr>
        <p:sp>
          <p:nvSpPr>
            <p:cNvPr id="6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3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3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3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3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4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4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4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4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bwMode="gray">
          <a:xfrm>
            <a:off x="7311042" y="3502653"/>
            <a:ext cx="605968" cy="452752"/>
            <a:chOff x="6272213" y="1236663"/>
            <a:chExt cx="2000250" cy="1539875"/>
          </a:xfrm>
        </p:grpSpPr>
        <p:sp>
          <p:nvSpPr>
            <p:cNvPr id="73" name="Freeform 65"/>
            <p:cNvSpPr>
              <a:spLocks/>
            </p:cNvSpPr>
            <p:nvPr/>
          </p:nvSpPr>
          <p:spPr bwMode="gray">
            <a:xfrm>
              <a:off x="6272213" y="1236663"/>
              <a:ext cx="2000250" cy="1539875"/>
            </a:xfrm>
            <a:custGeom>
              <a:avLst/>
              <a:gdLst>
                <a:gd name="T0" fmla="*/ 1260 w 1260"/>
                <a:gd name="T1" fmla="*/ 0 h 970"/>
                <a:gd name="T2" fmla="*/ 0 w 1260"/>
                <a:gd name="T3" fmla="*/ 0 h 970"/>
                <a:gd name="T4" fmla="*/ 0 w 1260"/>
                <a:gd name="T5" fmla="*/ 970 h 970"/>
                <a:gd name="T6" fmla="*/ 1260 w 1260"/>
                <a:gd name="T7" fmla="*/ 970 h 970"/>
                <a:gd name="T8" fmla="*/ 1260 w 1260"/>
                <a:gd name="T9" fmla="*/ 0 h 970"/>
                <a:gd name="T10" fmla="*/ 1260 w 1260"/>
                <a:gd name="T11" fmla="*/ 0 h 970"/>
              </a:gdLst>
              <a:ahLst/>
              <a:cxnLst>
                <a:cxn ang="0">
                  <a:pos x="T0" y="T1"/>
                </a:cxn>
                <a:cxn ang="0">
                  <a:pos x="T2" y="T3"/>
                </a:cxn>
                <a:cxn ang="0">
                  <a:pos x="T4" y="T5"/>
                </a:cxn>
                <a:cxn ang="0">
                  <a:pos x="T6" y="T7"/>
                </a:cxn>
                <a:cxn ang="0">
                  <a:pos x="T8" y="T9"/>
                </a:cxn>
                <a:cxn ang="0">
                  <a:pos x="T10" y="T11"/>
                </a:cxn>
              </a:cxnLst>
              <a:rect l="0" t="0" r="r" b="b"/>
              <a:pathLst>
                <a:path w="1260" h="970">
                  <a:moveTo>
                    <a:pt x="1260" y="0"/>
                  </a:moveTo>
                  <a:lnTo>
                    <a:pt x="0" y="0"/>
                  </a:lnTo>
                  <a:lnTo>
                    <a:pt x="0" y="970"/>
                  </a:lnTo>
                  <a:lnTo>
                    <a:pt x="1260" y="970"/>
                  </a:lnTo>
                  <a:lnTo>
                    <a:pt x="1260" y="0"/>
                  </a:lnTo>
                  <a:lnTo>
                    <a:pt x="12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66"/>
            <p:cNvSpPr>
              <a:spLocks noEditPoints="1"/>
            </p:cNvSpPr>
            <p:nvPr/>
          </p:nvSpPr>
          <p:spPr bwMode="gray">
            <a:xfrm>
              <a:off x="6508751" y="1479550"/>
              <a:ext cx="795338" cy="768350"/>
            </a:xfrm>
            <a:custGeom>
              <a:avLst/>
              <a:gdLst>
                <a:gd name="T0" fmla="*/ 197 w 212"/>
                <a:gd name="T1" fmla="*/ 119 h 205"/>
                <a:gd name="T2" fmla="*/ 197 w 212"/>
                <a:gd name="T3" fmla="*/ 115 h 205"/>
                <a:gd name="T4" fmla="*/ 139 w 212"/>
                <a:gd name="T5" fmla="*/ 31 h 205"/>
                <a:gd name="T6" fmla="*/ 106 w 212"/>
                <a:gd name="T7" fmla="*/ 0 h 205"/>
                <a:gd name="T8" fmla="*/ 74 w 212"/>
                <a:gd name="T9" fmla="*/ 31 h 205"/>
                <a:gd name="T10" fmla="*/ 16 w 212"/>
                <a:gd name="T11" fmla="*/ 115 h 205"/>
                <a:gd name="T12" fmla="*/ 16 w 212"/>
                <a:gd name="T13" fmla="*/ 119 h 205"/>
                <a:gd name="T14" fmla="*/ 0 w 212"/>
                <a:gd name="T15" fmla="*/ 147 h 205"/>
                <a:gd name="T16" fmla="*/ 33 w 212"/>
                <a:gd name="T17" fmla="*/ 179 h 205"/>
                <a:gd name="T18" fmla="*/ 41 w 212"/>
                <a:gd name="T19" fmla="*/ 178 h 205"/>
                <a:gd name="T20" fmla="*/ 106 w 212"/>
                <a:gd name="T21" fmla="*/ 205 h 205"/>
                <a:gd name="T22" fmla="*/ 171 w 212"/>
                <a:gd name="T23" fmla="*/ 178 h 205"/>
                <a:gd name="T24" fmla="*/ 180 w 212"/>
                <a:gd name="T25" fmla="*/ 179 h 205"/>
                <a:gd name="T26" fmla="*/ 212 w 212"/>
                <a:gd name="T27" fmla="*/ 147 h 205"/>
                <a:gd name="T28" fmla="*/ 197 w 212"/>
                <a:gd name="T29" fmla="*/ 119 h 205"/>
                <a:gd name="T30" fmla="*/ 90 w 212"/>
                <a:gd name="T31" fmla="*/ 24 h 205"/>
                <a:gd name="T32" fmla="*/ 122 w 212"/>
                <a:gd name="T33" fmla="*/ 24 h 205"/>
                <a:gd name="T34" fmla="*/ 122 w 212"/>
                <a:gd name="T35" fmla="*/ 36 h 205"/>
                <a:gd name="T36" fmla="*/ 90 w 212"/>
                <a:gd name="T37" fmla="*/ 36 h 205"/>
                <a:gd name="T38" fmla="*/ 90 w 212"/>
                <a:gd name="T39" fmla="*/ 24 h 205"/>
                <a:gd name="T40" fmla="*/ 50 w 212"/>
                <a:gd name="T41" fmla="*/ 152 h 205"/>
                <a:gd name="T42" fmla="*/ 18 w 212"/>
                <a:gd name="T43" fmla="*/ 152 h 205"/>
                <a:gd name="T44" fmla="*/ 18 w 212"/>
                <a:gd name="T45" fmla="*/ 140 h 205"/>
                <a:gd name="T46" fmla="*/ 50 w 212"/>
                <a:gd name="T47" fmla="*/ 140 h 205"/>
                <a:gd name="T48" fmla="*/ 50 w 212"/>
                <a:gd name="T49" fmla="*/ 152 h 205"/>
                <a:gd name="T50" fmla="*/ 106 w 212"/>
                <a:gd name="T51" fmla="*/ 191 h 205"/>
                <a:gd name="T52" fmla="*/ 55 w 212"/>
                <a:gd name="T53" fmla="*/ 170 h 205"/>
                <a:gd name="T54" fmla="*/ 65 w 212"/>
                <a:gd name="T55" fmla="*/ 147 h 205"/>
                <a:gd name="T56" fmla="*/ 33 w 212"/>
                <a:gd name="T57" fmla="*/ 115 h 205"/>
                <a:gd name="T58" fmla="*/ 31 w 212"/>
                <a:gd name="T59" fmla="*/ 115 h 205"/>
                <a:gd name="T60" fmla="*/ 77 w 212"/>
                <a:gd name="T61" fmla="*/ 46 h 205"/>
                <a:gd name="T62" fmla="*/ 106 w 212"/>
                <a:gd name="T63" fmla="*/ 65 h 205"/>
                <a:gd name="T64" fmla="*/ 136 w 212"/>
                <a:gd name="T65" fmla="*/ 46 h 205"/>
                <a:gd name="T66" fmla="*/ 182 w 212"/>
                <a:gd name="T67" fmla="*/ 115 h 205"/>
                <a:gd name="T68" fmla="*/ 180 w 212"/>
                <a:gd name="T69" fmla="*/ 115 h 205"/>
                <a:gd name="T70" fmla="*/ 148 w 212"/>
                <a:gd name="T71" fmla="*/ 147 h 205"/>
                <a:gd name="T72" fmla="*/ 158 w 212"/>
                <a:gd name="T73" fmla="*/ 170 h 205"/>
                <a:gd name="T74" fmla="*/ 106 w 212"/>
                <a:gd name="T75" fmla="*/ 191 h 205"/>
                <a:gd name="T76" fmla="*/ 198 w 212"/>
                <a:gd name="T77" fmla="*/ 152 h 205"/>
                <a:gd name="T78" fmla="*/ 162 w 212"/>
                <a:gd name="T79" fmla="*/ 152 h 205"/>
                <a:gd name="T80" fmla="*/ 162 w 212"/>
                <a:gd name="T81" fmla="*/ 140 h 205"/>
                <a:gd name="T82" fmla="*/ 198 w 212"/>
                <a:gd name="T83" fmla="*/ 140 h 205"/>
                <a:gd name="T84" fmla="*/ 198 w 212"/>
                <a:gd name="T85" fmla="*/ 1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2" h="205">
                  <a:moveTo>
                    <a:pt x="197" y="119"/>
                  </a:moveTo>
                  <a:cubicBezTo>
                    <a:pt x="197" y="118"/>
                    <a:pt x="197" y="116"/>
                    <a:pt x="197" y="115"/>
                  </a:cubicBezTo>
                  <a:cubicBezTo>
                    <a:pt x="197" y="77"/>
                    <a:pt x="173" y="44"/>
                    <a:pt x="139" y="31"/>
                  </a:cubicBezTo>
                  <a:cubicBezTo>
                    <a:pt x="138" y="14"/>
                    <a:pt x="124" y="0"/>
                    <a:pt x="106" y="0"/>
                  </a:cubicBezTo>
                  <a:cubicBezTo>
                    <a:pt x="89" y="0"/>
                    <a:pt x="75" y="14"/>
                    <a:pt x="74" y="31"/>
                  </a:cubicBezTo>
                  <a:cubicBezTo>
                    <a:pt x="40" y="44"/>
                    <a:pt x="16" y="77"/>
                    <a:pt x="16" y="115"/>
                  </a:cubicBezTo>
                  <a:cubicBezTo>
                    <a:pt x="16" y="116"/>
                    <a:pt x="16" y="118"/>
                    <a:pt x="16" y="119"/>
                  </a:cubicBezTo>
                  <a:cubicBezTo>
                    <a:pt x="7" y="125"/>
                    <a:pt x="0" y="135"/>
                    <a:pt x="0" y="147"/>
                  </a:cubicBezTo>
                  <a:cubicBezTo>
                    <a:pt x="0" y="165"/>
                    <a:pt x="15" y="179"/>
                    <a:pt x="33" y="179"/>
                  </a:cubicBezTo>
                  <a:cubicBezTo>
                    <a:pt x="36" y="179"/>
                    <a:pt x="39" y="179"/>
                    <a:pt x="41" y="178"/>
                  </a:cubicBezTo>
                  <a:cubicBezTo>
                    <a:pt x="58" y="195"/>
                    <a:pt x="81" y="205"/>
                    <a:pt x="106" y="205"/>
                  </a:cubicBezTo>
                  <a:cubicBezTo>
                    <a:pt x="132" y="205"/>
                    <a:pt x="155" y="195"/>
                    <a:pt x="171" y="178"/>
                  </a:cubicBezTo>
                  <a:cubicBezTo>
                    <a:pt x="174" y="179"/>
                    <a:pt x="177" y="179"/>
                    <a:pt x="180" y="179"/>
                  </a:cubicBezTo>
                  <a:cubicBezTo>
                    <a:pt x="198" y="179"/>
                    <a:pt x="212" y="165"/>
                    <a:pt x="212" y="147"/>
                  </a:cubicBezTo>
                  <a:cubicBezTo>
                    <a:pt x="212" y="135"/>
                    <a:pt x="206" y="125"/>
                    <a:pt x="197" y="119"/>
                  </a:cubicBezTo>
                  <a:close/>
                  <a:moveTo>
                    <a:pt x="90" y="24"/>
                  </a:moveTo>
                  <a:cubicBezTo>
                    <a:pt x="122" y="24"/>
                    <a:pt x="122" y="24"/>
                    <a:pt x="122" y="24"/>
                  </a:cubicBezTo>
                  <a:cubicBezTo>
                    <a:pt x="122" y="36"/>
                    <a:pt x="122" y="36"/>
                    <a:pt x="122" y="36"/>
                  </a:cubicBezTo>
                  <a:cubicBezTo>
                    <a:pt x="90" y="36"/>
                    <a:pt x="90" y="36"/>
                    <a:pt x="90" y="36"/>
                  </a:cubicBezTo>
                  <a:lnTo>
                    <a:pt x="90" y="24"/>
                  </a:lnTo>
                  <a:close/>
                  <a:moveTo>
                    <a:pt x="50" y="152"/>
                  </a:moveTo>
                  <a:cubicBezTo>
                    <a:pt x="18" y="152"/>
                    <a:pt x="18" y="152"/>
                    <a:pt x="18" y="152"/>
                  </a:cubicBezTo>
                  <a:cubicBezTo>
                    <a:pt x="18" y="140"/>
                    <a:pt x="18" y="140"/>
                    <a:pt x="18" y="140"/>
                  </a:cubicBezTo>
                  <a:cubicBezTo>
                    <a:pt x="50" y="140"/>
                    <a:pt x="50" y="140"/>
                    <a:pt x="50" y="140"/>
                  </a:cubicBezTo>
                  <a:lnTo>
                    <a:pt x="50" y="152"/>
                  </a:lnTo>
                  <a:close/>
                  <a:moveTo>
                    <a:pt x="106" y="191"/>
                  </a:moveTo>
                  <a:cubicBezTo>
                    <a:pt x="86" y="191"/>
                    <a:pt x="68" y="183"/>
                    <a:pt x="55" y="170"/>
                  </a:cubicBezTo>
                  <a:cubicBezTo>
                    <a:pt x="61" y="164"/>
                    <a:pt x="65" y="156"/>
                    <a:pt x="65" y="147"/>
                  </a:cubicBezTo>
                  <a:cubicBezTo>
                    <a:pt x="65" y="129"/>
                    <a:pt x="50" y="115"/>
                    <a:pt x="33" y="115"/>
                  </a:cubicBezTo>
                  <a:cubicBezTo>
                    <a:pt x="32" y="115"/>
                    <a:pt x="31" y="115"/>
                    <a:pt x="31" y="115"/>
                  </a:cubicBezTo>
                  <a:cubicBezTo>
                    <a:pt x="31" y="84"/>
                    <a:pt x="50" y="57"/>
                    <a:pt x="77" y="46"/>
                  </a:cubicBezTo>
                  <a:cubicBezTo>
                    <a:pt x="82" y="57"/>
                    <a:pt x="93" y="65"/>
                    <a:pt x="106" y="65"/>
                  </a:cubicBezTo>
                  <a:cubicBezTo>
                    <a:pt x="120" y="65"/>
                    <a:pt x="131" y="57"/>
                    <a:pt x="136" y="46"/>
                  </a:cubicBezTo>
                  <a:cubicBezTo>
                    <a:pt x="163" y="57"/>
                    <a:pt x="182" y="84"/>
                    <a:pt x="182" y="115"/>
                  </a:cubicBezTo>
                  <a:cubicBezTo>
                    <a:pt x="181" y="115"/>
                    <a:pt x="181" y="115"/>
                    <a:pt x="180" y="115"/>
                  </a:cubicBezTo>
                  <a:cubicBezTo>
                    <a:pt x="162" y="115"/>
                    <a:pt x="148" y="129"/>
                    <a:pt x="148" y="147"/>
                  </a:cubicBezTo>
                  <a:cubicBezTo>
                    <a:pt x="148" y="156"/>
                    <a:pt x="152" y="164"/>
                    <a:pt x="158" y="170"/>
                  </a:cubicBezTo>
                  <a:cubicBezTo>
                    <a:pt x="144" y="183"/>
                    <a:pt x="126" y="191"/>
                    <a:pt x="106" y="191"/>
                  </a:cubicBezTo>
                  <a:close/>
                  <a:moveTo>
                    <a:pt x="198" y="152"/>
                  </a:moveTo>
                  <a:cubicBezTo>
                    <a:pt x="162" y="152"/>
                    <a:pt x="162" y="152"/>
                    <a:pt x="162" y="152"/>
                  </a:cubicBezTo>
                  <a:cubicBezTo>
                    <a:pt x="162" y="140"/>
                    <a:pt x="162" y="140"/>
                    <a:pt x="162" y="140"/>
                  </a:cubicBezTo>
                  <a:cubicBezTo>
                    <a:pt x="198" y="140"/>
                    <a:pt x="198" y="140"/>
                    <a:pt x="198" y="140"/>
                  </a:cubicBezTo>
                  <a:lnTo>
                    <a:pt x="198"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7"/>
            <p:cNvSpPr>
              <a:spLocks/>
            </p:cNvSpPr>
            <p:nvPr/>
          </p:nvSpPr>
          <p:spPr bwMode="gray">
            <a:xfrm>
              <a:off x="6508751" y="2439988"/>
              <a:ext cx="1316038" cy="47625"/>
            </a:xfrm>
            <a:custGeom>
              <a:avLst/>
              <a:gdLst>
                <a:gd name="T0" fmla="*/ 345 w 351"/>
                <a:gd name="T1" fmla="*/ 13 h 13"/>
                <a:gd name="T2" fmla="*/ 7 w 351"/>
                <a:gd name="T3" fmla="*/ 13 h 13"/>
                <a:gd name="T4" fmla="*/ 0 w 351"/>
                <a:gd name="T5" fmla="*/ 7 h 13"/>
                <a:gd name="T6" fmla="*/ 7 w 351"/>
                <a:gd name="T7" fmla="*/ 0 h 13"/>
                <a:gd name="T8" fmla="*/ 345 w 351"/>
                <a:gd name="T9" fmla="*/ 0 h 13"/>
                <a:gd name="T10" fmla="*/ 351 w 351"/>
                <a:gd name="T11" fmla="*/ 7 h 13"/>
                <a:gd name="T12" fmla="*/ 345 w 35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51" h="13">
                  <a:moveTo>
                    <a:pt x="345" y="13"/>
                  </a:moveTo>
                  <a:cubicBezTo>
                    <a:pt x="7" y="13"/>
                    <a:pt x="7" y="13"/>
                    <a:pt x="7" y="13"/>
                  </a:cubicBezTo>
                  <a:cubicBezTo>
                    <a:pt x="3" y="13"/>
                    <a:pt x="0" y="10"/>
                    <a:pt x="0" y="7"/>
                  </a:cubicBezTo>
                  <a:cubicBezTo>
                    <a:pt x="0" y="3"/>
                    <a:pt x="3" y="0"/>
                    <a:pt x="7" y="0"/>
                  </a:cubicBezTo>
                  <a:cubicBezTo>
                    <a:pt x="345" y="0"/>
                    <a:pt x="345" y="0"/>
                    <a:pt x="345" y="0"/>
                  </a:cubicBezTo>
                  <a:cubicBezTo>
                    <a:pt x="349" y="0"/>
                    <a:pt x="351" y="3"/>
                    <a:pt x="351" y="7"/>
                  </a:cubicBezTo>
                  <a:cubicBezTo>
                    <a:pt x="351" y="10"/>
                    <a:pt x="349" y="13"/>
                    <a:pt x="34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8"/>
            <p:cNvSpPr>
              <a:spLocks/>
            </p:cNvSpPr>
            <p:nvPr/>
          </p:nvSpPr>
          <p:spPr bwMode="gray">
            <a:xfrm>
              <a:off x="6508751" y="2544763"/>
              <a:ext cx="1466850" cy="44450"/>
            </a:xfrm>
            <a:custGeom>
              <a:avLst/>
              <a:gdLst>
                <a:gd name="T0" fmla="*/ 385 w 391"/>
                <a:gd name="T1" fmla="*/ 12 h 12"/>
                <a:gd name="T2" fmla="*/ 7 w 391"/>
                <a:gd name="T3" fmla="*/ 12 h 12"/>
                <a:gd name="T4" fmla="*/ 0 w 391"/>
                <a:gd name="T5" fmla="*/ 6 h 12"/>
                <a:gd name="T6" fmla="*/ 7 w 391"/>
                <a:gd name="T7" fmla="*/ 0 h 12"/>
                <a:gd name="T8" fmla="*/ 385 w 391"/>
                <a:gd name="T9" fmla="*/ 0 h 12"/>
                <a:gd name="T10" fmla="*/ 391 w 391"/>
                <a:gd name="T11" fmla="*/ 6 h 12"/>
                <a:gd name="T12" fmla="*/ 385 w 39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91" h="12">
                  <a:moveTo>
                    <a:pt x="385" y="12"/>
                  </a:moveTo>
                  <a:cubicBezTo>
                    <a:pt x="7" y="12"/>
                    <a:pt x="7" y="12"/>
                    <a:pt x="7" y="12"/>
                  </a:cubicBezTo>
                  <a:cubicBezTo>
                    <a:pt x="3" y="12"/>
                    <a:pt x="0" y="10"/>
                    <a:pt x="0" y="6"/>
                  </a:cubicBezTo>
                  <a:cubicBezTo>
                    <a:pt x="0" y="3"/>
                    <a:pt x="3" y="0"/>
                    <a:pt x="7" y="0"/>
                  </a:cubicBezTo>
                  <a:cubicBezTo>
                    <a:pt x="385" y="0"/>
                    <a:pt x="385" y="0"/>
                    <a:pt x="385" y="0"/>
                  </a:cubicBezTo>
                  <a:cubicBezTo>
                    <a:pt x="388" y="0"/>
                    <a:pt x="391" y="3"/>
                    <a:pt x="391" y="6"/>
                  </a:cubicBezTo>
                  <a:cubicBezTo>
                    <a:pt x="391" y="10"/>
                    <a:pt x="388" y="12"/>
                    <a:pt x="38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69"/>
            <p:cNvSpPr>
              <a:spLocks/>
            </p:cNvSpPr>
            <p:nvPr/>
          </p:nvSpPr>
          <p:spPr bwMode="gray">
            <a:xfrm>
              <a:off x="7529513" y="1611313"/>
              <a:ext cx="460375" cy="33338"/>
            </a:xfrm>
            <a:custGeom>
              <a:avLst/>
              <a:gdLst>
                <a:gd name="T0" fmla="*/ 118 w 123"/>
                <a:gd name="T1" fmla="*/ 9 h 9"/>
                <a:gd name="T2" fmla="*/ 4 w 123"/>
                <a:gd name="T3" fmla="*/ 9 h 9"/>
                <a:gd name="T4" fmla="*/ 0 w 123"/>
                <a:gd name="T5" fmla="*/ 4 h 9"/>
                <a:gd name="T6" fmla="*/ 4 w 123"/>
                <a:gd name="T7" fmla="*/ 0 h 9"/>
                <a:gd name="T8" fmla="*/ 118 w 123"/>
                <a:gd name="T9" fmla="*/ 0 h 9"/>
                <a:gd name="T10" fmla="*/ 123 w 123"/>
                <a:gd name="T11" fmla="*/ 4 h 9"/>
                <a:gd name="T12" fmla="*/ 118 w 1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23" h="9">
                  <a:moveTo>
                    <a:pt x="118" y="9"/>
                  </a:moveTo>
                  <a:cubicBezTo>
                    <a:pt x="4" y="9"/>
                    <a:pt x="4" y="9"/>
                    <a:pt x="4" y="9"/>
                  </a:cubicBezTo>
                  <a:cubicBezTo>
                    <a:pt x="2" y="9"/>
                    <a:pt x="0" y="7"/>
                    <a:pt x="0" y="4"/>
                  </a:cubicBezTo>
                  <a:cubicBezTo>
                    <a:pt x="0" y="2"/>
                    <a:pt x="2" y="0"/>
                    <a:pt x="4" y="0"/>
                  </a:cubicBezTo>
                  <a:cubicBezTo>
                    <a:pt x="118" y="0"/>
                    <a:pt x="118" y="0"/>
                    <a:pt x="118" y="0"/>
                  </a:cubicBezTo>
                  <a:cubicBezTo>
                    <a:pt x="121" y="0"/>
                    <a:pt x="123" y="2"/>
                    <a:pt x="123" y="4"/>
                  </a:cubicBezTo>
                  <a:cubicBezTo>
                    <a:pt x="123" y="7"/>
                    <a:pt x="121" y="9"/>
                    <a:pt x="11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0"/>
            <p:cNvSpPr>
              <a:spLocks/>
            </p:cNvSpPr>
            <p:nvPr/>
          </p:nvSpPr>
          <p:spPr bwMode="gray">
            <a:xfrm>
              <a:off x="7529513" y="1719263"/>
              <a:ext cx="569913" cy="38100"/>
            </a:xfrm>
            <a:custGeom>
              <a:avLst/>
              <a:gdLst>
                <a:gd name="T0" fmla="*/ 147 w 152"/>
                <a:gd name="T1" fmla="*/ 10 h 10"/>
                <a:gd name="T2" fmla="*/ 4 w 152"/>
                <a:gd name="T3" fmla="*/ 10 h 10"/>
                <a:gd name="T4" fmla="*/ 0 w 152"/>
                <a:gd name="T5" fmla="*/ 5 h 10"/>
                <a:gd name="T6" fmla="*/ 4 w 152"/>
                <a:gd name="T7" fmla="*/ 0 h 10"/>
                <a:gd name="T8" fmla="*/ 147 w 152"/>
                <a:gd name="T9" fmla="*/ 0 h 10"/>
                <a:gd name="T10" fmla="*/ 152 w 152"/>
                <a:gd name="T11" fmla="*/ 5 h 10"/>
                <a:gd name="T12" fmla="*/ 147 w 15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52" h="10">
                  <a:moveTo>
                    <a:pt x="147" y="10"/>
                  </a:moveTo>
                  <a:cubicBezTo>
                    <a:pt x="4" y="10"/>
                    <a:pt x="4" y="10"/>
                    <a:pt x="4" y="10"/>
                  </a:cubicBezTo>
                  <a:cubicBezTo>
                    <a:pt x="2" y="10"/>
                    <a:pt x="0" y="8"/>
                    <a:pt x="0" y="5"/>
                  </a:cubicBezTo>
                  <a:cubicBezTo>
                    <a:pt x="0" y="3"/>
                    <a:pt x="2" y="0"/>
                    <a:pt x="4" y="0"/>
                  </a:cubicBezTo>
                  <a:cubicBezTo>
                    <a:pt x="147" y="0"/>
                    <a:pt x="147" y="0"/>
                    <a:pt x="147" y="0"/>
                  </a:cubicBezTo>
                  <a:cubicBezTo>
                    <a:pt x="150" y="0"/>
                    <a:pt x="152" y="3"/>
                    <a:pt x="152" y="5"/>
                  </a:cubicBezTo>
                  <a:cubicBezTo>
                    <a:pt x="152" y="8"/>
                    <a:pt x="150" y="10"/>
                    <a:pt x="14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1"/>
            <p:cNvSpPr>
              <a:spLocks/>
            </p:cNvSpPr>
            <p:nvPr/>
          </p:nvSpPr>
          <p:spPr bwMode="gray">
            <a:xfrm>
              <a:off x="7529513" y="1831975"/>
              <a:ext cx="460375" cy="38100"/>
            </a:xfrm>
            <a:custGeom>
              <a:avLst/>
              <a:gdLst>
                <a:gd name="T0" fmla="*/ 118 w 123"/>
                <a:gd name="T1" fmla="*/ 10 h 10"/>
                <a:gd name="T2" fmla="*/ 4 w 123"/>
                <a:gd name="T3" fmla="*/ 10 h 10"/>
                <a:gd name="T4" fmla="*/ 0 w 123"/>
                <a:gd name="T5" fmla="*/ 5 h 10"/>
                <a:gd name="T6" fmla="*/ 4 w 123"/>
                <a:gd name="T7" fmla="*/ 0 h 10"/>
                <a:gd name="T8" fmla="*/ 118 w 123"/>
                <a:gd name="T9" fmla="*/ 0 h 10"/>
                <a:gd name="T10" fmla="*/ 123 w 123"/>
                <a:gd name="T11" fmla="*/ 5 h 10"/>
                <a:gd name="T12" fmla="*/ 118 w 1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3" h="10">
                  <a:moveTo>
                    <a:pt x="118" y="10"/>
                  </a:moveTo>
                  <a:cubicBezTo>
                    <a:pt x="4" y="10"/>
                    <a:pt x="4" y="10"/>
                    <a:pt x="4" y="10"/>
                  </a:cubicBezTo>
                  <a:cubicBezTo>
                    <a:pt x="2" y="10"/>
                    <a:pt x="0" y="7"/>
                    <a:pt x="0" y="5"/>
                  </a:cubicBezTo>
                  <a:cubicBezTo>
                    <a:pt x="0" y="2"/>
                    <a:pt x="2" y="0"/>
                    <a:pt x="4" y="0"/>
                  </a:cubicBezTo>
                  <a:cubicBezTo>
                    <a:pt x="118" y="0"/>
                    <a:pt x="118" y="0"/>
                    <a:pt x="118" y="0"/>
                  </a:cubicBezTo>
                  <a:cubicBezTo>
                    <a:pt x="121" y="0"/>
                    <a:pt x="123" y="2"/>
                    <a:pt x="123" y="5"/>
                  </a:cubicBezTo>
                  <a:cubicBezTo>
                    <a:pt x="123" y="7"/>
                    <a:pt x="121" y="10"/>
                    <a:pt x="11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2"/>
            <p:cNvSpPr>
              <a:spLocks/>
            </p:cNvSpPr>
            <p:nvPr/>
          </p:nvSpPr>
          <p:spPr bwMode="gray">
            <a:xfrm>
              <a:off x="7529513" y="1944688"/>
              <a:ext cx="190500" cy="33338"/>
            </a:xfrm>
            <a:custGeom>
              <a:avLst/>
              <a:gdLst>
                <a:gd name="T0" fmla="*/ 47 w 51"/>
                <a:gd name="T1" fmla="*/ 9 h 9"/>
                <a:gd name="T2" fmla="*/ 4 w 51"/>
                <a:gd name="T3" fmla="*/ 9 h 9"/>
                <a:gd name="T4" fmla="*/ 0 w 51"/>
                <a:gd name="T5" fmla="*/ 5 h 9"/>
                <a:gd name="T6" fmla="*/ 4 w 51"/>
                <a:gd name="T7" fmla="*/ 0 h 9"/>
                <a:gd name="T8" fmla="*/ 47 w 51"/>
                <a:gd name="T9" fmla="*/ 0 h 9"/>
                <a:gd name="T10" fmla="*/ 51 w 51"/>
                <a:gd name="T11" fmla="*/ 5 h 9"/>
                <a:gd name="T12" fmla="*/ 47 w 5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1" h="9">
                  <a:moveTo>
                    <a:pt x="47" y="9"/>
                  </a:moveTo>
                  <a:cubicBezTo>
                    <a:pt x="4" y="9"/>
                    <a:pt x="4" y="9"/>
                    <a:pt x="4" y="9"/>
                  </a:cubicBezTo>
                  <a:cubicBezTo>
                    <a:pt x="2" y="9"/>
                    <a:pt x="0" y="7"/>
                    <a:pt x="0" y="5"/>
                  </a:cubicBezTo>
                  <a:cubicBezTo>
                    <a:pt x="0" y="2"/>
                    <a:pt x="2" y="0"/>
                    <a:pt x="4" y="0"/>
                  </a:cubicBezTo>
                  <a:cubicBezTo>
                    <a:pt x="47" y="0"/>
                    <a:pt x="47" y="0"/>
                    <a:pt x="47" y="0"/>
                  </a:cubicBezTo>
                  <a:cubicBezTo>
                    <a:pt x="49" y="0"/>
                    <a:pt x="51" y="2"/>
                    <a:pt x="51" y="5"/>
                  </a:cubicBezTo>
                  <a:cubicBezTo>
                    <a:pt x="51" y="7"/>
                    <a:pt x="49" y="9"/>
                    <a:pt x="47"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73"/>
            <p:cNvSpPr>
              <a:spLocks noChangeArrowheads="1"/>
            </p:cNvSpPr>
            <p:nvPr/>
          </p:nvSpPr>
          <p:spPr bwMode="gray">
            <a:xfrm>
              <a:off x="7442201" y="1719263"/>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74"/>
            <p:cNvSpPr>
              <a:spLocks noChangeArrowheads="1"/>
            </p:cNvSpPr>
            <p:nvPr/>
          </p:nvSpPr>
          <p:spPr bwMode="gray">
            <a:xfrm>
              <a:off x="7442201" y="1828800"/>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75"/>
            <p:cNvSpPr>
              <a:spLocks noChangeArrowheads="1"/>
            </p:cNvSpPr>
            <p:nvPr/>
          </p:nvSpPr>
          <p:spPr bwMode="gray">
            <a:xfrm>
              <a:off x="7442201" y="19446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76"/>
            <p:cNvSpPr>
              <a:spLocks noChangeArrowheads="1"/>
            </p:cNvSpPr>
            <p:nvPr/>
          </p:nvSpPr>
          <p:spPr bwMode="gray">
            <a:xfrm>
              <a:off x="7442201" y="160655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5"/>
          <p:cNvGrpSpPr>
            <a:grpSpLocks noChangeAspect="1"/>
          </p:cNvGrpSpPr>
          <p:nvPr/>
        </p:nvGrpSpPr>
        <p:grpSpPr bwMode="gray">
          <a:xfrm>
            <a:off x="3953668" y="1146675"/>
            <a:ext cx="1151734" cy="866019"/>
            <a:chOff x="1905" y="1428"/>
            <a:chExt cx="1947" cy="1464"/>
          </a:xfrm>
          <a:solidFill>
            <a:schemeClr val="accent1"/>
          </a:solidFill>
        </p:grpSpPr>
        <p:sp>
          <p:nvSpPr>
            <p:cNvPr id="86" name="Freeform 6"/>
            <p:cNvSpPr>
              <a:spLocks noEditPoints="1"/>
            </p:cNvSpPr>
            <p:nvPr/>
          </p:nvSpPr>
          <p:spPr bwMode="gray">
            <a:xfrm>
              <a:off x="1905" y="1428"/>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p:cNvSpPr>
              <a:spLocks/>
            </p:cNvSpPr>
            <p:nvPr/>
          </p:nvSpPr>
          <p:spPr bwMode="gray">
            <a:xfrm>
              <a:off x="3303" y="2245"/>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0029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cap="none" dirty="0" smtClean="0"/>
              <a:t>COMMUNICATION HAS CHANGED</a:t>
            </a:r>
            <a:endParaRPr lang="en-US" cap="none" dirty="0"/>
          </a:p>
        </p:txBody>
      </p:sp>
      <p:sp>
        <p:nvSpPr>
          <p:cNvPr id="21" name="Content Placeholder 20"/>
          <p:cNvSpPr>
            <a:spLocks noGrp="1"/>
          </p:cNvSpPr>
          <p:nvPr>
            <p:ph idx="11"/>
          </p:nvPr>
        </p:nvSpPr>
        <p:spPr/>
        <p:txBody>
          <a:bodyPr/>
          <a:lstStyle/>
          <a:p>
            <a:pPr lvl="2"/>
            <a:r>
              <a:rPr lang="en-US" dirty="0" smtClean="0"/>
              <a:t>Business is moving faster than ever. Employees are constantly asked to do a little bit more, a little bit faster.</a:t>
            </a:r>
          </a:p>
          <a:p>
            <a:pPr lvl="2"/>
            <a:r>
              <a:rPr lang="en-US" dirty="0" smtClean="0"/>
              <a:t>This obsession with pace has caused us to weed out inefficiency on nearly every level, especially when it comes to communication.</a:t>
            </a:r>
          </a:p>
          <a:p>
            <a:r>
              <a:rPr lang="en-US" dirty="0" smtClean="0"/>
              <a:t>Internet and mobile communications have reconditioned people to prefer consuming information in small chunks.</a:t>
            </a:r>
          </a:p>
          <a:p>
            <a:pPr lvl="2"/>
            <a:r>
              <a:rPr lang="en-US" dirty="0" smtClean="0"/>
              <a:t>Short blog posts get the most traffic. You can barely fit a couple of sentences in a tweet. And text messages usually only take up a line or two. </a:t>
            </a:r>
          </a:p>
        </p:txBody>
      </p:sp>
      <p:sp>
        <p:nvSpPr>
          <p:cNvPr id="31" name="Content Placeholder 30"/>
          <p:cNvSpPr>
            <a:spLocks noGrp="1"/>
          </p:cNvSpPr>
          <p:nvPr>
            <p:ph idx="12"/>
          </p:nvPr>
        </p:nvSpPr>
        <p:spPr/>
        <p:txBody>
          <a:bodyPr/>
          <a:lstStyle/>
          <a:p>
            <a:r>
              <a:rPr lang="en-US" dirty="0" smtClean="0"/>
              <a:t>In the process, we’ve all but killed long-form business communications.</a:t>
            </a:r>
          </a:p>
          <a:p>
            <a:pPr lvl="2"/>
            <a:r>
              <a:rPr lang="en-US" dirty="0" smtClean="0"/>
              <a:t>Today, content not boiled down to its essence is a time-waster. Long, detailed, multipage documents of prose take too long to read between e-mails and meetings. So, we ignore them until our schedules allow a long block of time for consuming dense information—if that time ever comes.</a:t>
            </a:r>
          </a:p>
        </p:txBody>
      </p:sp>
      <p:sp>
        <p:nvSpPr>
          <p:cNvPr id="11" name="Rectangle 10">
            <a:hlinkClick r:id="rId2"/>
          </p:cNvPr>
          <p:cNvSpPr/>
          <p:nvPr/>
        </p:nvSpPr>
        <p:spPr bwMode="gray">
          <a:xfrm>
            <a:off x="457731" y="5657749"/>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Pictorial learning</a:t>
            </a:r>
          </a:p>
        </p:txBody>
      </p:sp>
      <p:sp>
        <p:nvSpPr>
          <p:cNvPr id="12" name="Rectangle 11">
            <a:hlinkClick r:id="rId3"/>
          </p:cNvPr>
          <p:cNvSpPr/>
          <p:nvPr/>
        </p:nvSpPr>
        <p:spPr bwMode="gray">
          <a:xfrm>
            <a:off x="457731" y="5664288"/>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5" name="Rectangle 14">
            <a:hlinkClick r:id="rId2"/>
          </p:cNvPr>
          <p:cNvSpPr/>
          <p:nvPr/>
        </p:nvSpPr>
        <p:spPr bwMode="gray">
          <a:xfrm>
            <a:off x="457731" y="592552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a:t>
            </a:r>
            <a:r>
              <a:rPr lang="en-US" sz="850" cap="all" dirty="0" smtClean="0">
                <a:solidFill>
                  <a:schemeClr val="accent5"/>
                </a:solidFill>
                <a:latin typeface="+mj-lt"/>
              </a:rPr>
              <a:t>MULTIMEDIA learning</a:t>
            </a:r>
            <a:endParaRPr lang="en-US" sz="850" cap="all" dirty="0">
              <a:solidFill>
                <a:schemeClr val="accent5"/>
              </a:solidFill>
              <a:latin typeface="+mj-lt"/>
            </a:endParaRPr>
          </a:p>
        </p:txBody>
      </p:sp>
      <p:sp>
        <p:nvSpPr>
          <p:cNvPr id="16" name="Rectangle 15">
            <a:hlinkClick r:id="rId4"/>
          </p:cNvPr>
          <p:cNvSpPr/>
          <p:nvPr/>
        </p:nvSpPr>
        <p:spPr bwMode="gray">
          <a:xfrm>
            <a:off x="457731" y="5932067"/>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5" name="Rectangle 24">
            <a:hlinkClick r:id="rId2"/>
          </p:cNvPr>
          <p:cNvSpPr/>
          <p:nvPr/>
        </p:nvSpPr>
        <p:spPr bwMode="gray">
          <a:xfrm>
            <a:off x="457731" y="6195694"/>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a:t>
            </a:r>
            <a:r>
              <a:rPr lang="en-US" sz="850" cap="all" dirty="0" smtClean="0">
                <a:solidFill>
                  <a:schemeClr val="accent5"/>
                </a:solidFill>
                <a:latin typeface="+mj-lt"/>
              </a:rPr>
              <a:t>SCIENTIFIC STUDY</a:t>
            </a:r>
            <a:endParaRPr lang="en-US" sz="850" cap="all" dirty="0">
              <a:solidFill>
                <a:schemeClr val="accent5"/>
              </a:solidFill>
              <a:latin typeface="+mj-lt"/>
            </a:endParaRPr>
          </a:p>
        </p:txBody>
      </p:sp>
      <p:sp>
        <p:nvSpPr>
          <p:cNvPr id="26" name="Rectangle 25">
            <a:hlinkClick r:id="rId5"/>
          </p:cNvPr>
          <p:cNvSpPr/>
          <p:nvPr/>
        </p:nvSpPr>
        <p:spPr bwMode="gray">
          <a:xfrm>
            <a:off x="457731" y="6202233"/>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478757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Converting Documents </a:t>
            </a:r>
            <a:br>
              <a:rPr lang="en-US" dirty="0" smtClean="0">
                <a:solidFill>
                  <a:schemeClr val="accent3"/>
                </a:solidFill>
              </a:rPr>
            </a:br>
            <a:r>
              <a:rPr lang="en-US" dirty="0" smtClean="0">
                <a:solidFill>
                  <a:schemeClr val="accent3"/>
                </a:solidFill>
              </a:rPr>
              <a:t>Into Slidedocs</a:t>
            </a:r>
            <a:endParaRPr lang="en-US" dirty="0">
              <a:solidFill>
                <a:schemeClr val="accent3"/>
              </a:solidFill>
            </a:endParaRPr>
          </a:p>
        </p:txBody>
      </p:sp>
      <p:sp>
        <p:nvSpPr>
          <p:cNvPr id="7" name="Content Placeholder 6"/>
          <p:cNvSpPr>
            <a:spLocks noGrp="1"/>
          </p:cNvSpPr>
          <p:nvPr>
            <p:ph idx="1"/>
          </p:nvPr>
        </p:nvSpPr>
        <p:spPr/>
        <p:txBody>
          <a:bodyPr/>
          <a:lstStyle/>
          <a:p>
            <a:pPr lvl="2"/>
            <a:r>
              <a:rPr lang="en-US" dirty="0" smtClean="0">
                <a:solidFill>
                  <a:schemeClr val="tx1">
                    <a:lumMod val="75000"/>
                    <a:lumOff val="25000"/>
                  </a:schemeClr>
                </a:solidFill>
              </a:rPr>
              <a:t>This case study transforms lengthy, text-based prose from NOAA’s Solar Physics high</a:t>
            </a:r>
            <a:br>
              <a:rPr lang="en-US" dirty="0" smtClean="0">
                <a:solidFill>
                  <a:schemeClr val="tx1">
                    <a:lumMod val="75000"/>
                    <a:lumOff val="25000"/>
                  </a:schemeClr>
                </a:solidFill>
              </a:rPr>
            </a:br>
            <a:r>
              <a:rPr lang="en-US" dirty="0" smtClean="0">
                <a:solidFill>
                  <a:schemeClr val="tx1">
                    <a:lumMod val="75000"/>
                    <a:lumOff val="25000"/>
                  </a:schemeClr>
                </a:solidFill>
              </a:rPr>
              <a:t>school curriculum into a visually rich and easily consumable slidedoc that engages the</a:t>
            </a:r>
            <a:br>
              <a:rPr lang="en-US" dirty="0" smtClean="0">
                <a:solidFill>
                  <a:schemeClr val="tx1">
                    <a:lumMod val="75000"/>
                    <a:lumOff val="25000"/>
                  </a:schemeClr>
                </a:solidFill>
              </a:rPr>
            </a:br>
            <a:r>
              <a:rPr lang="en-US" dirty="0" smtClean="0">
                <a:solidFill>
                  <a:schemeClr val="tx1">
                    <a:lumMod val="75000"/>
                    <a:lumOff val="25000"/>
                  </a:schemeClr>
                </a:solidFill>
              </a:rPr>
              <a:t>reader and passes along knowledge quickly.</a:t>
            </a:r>
            <a:endParaRPr lang="en-US" dirty="0">
              <a:solidFill>
                <a:schemeClr val="tx1">
                  <a:lumMod val="75000"/>
                  <a:lumOff val="25000"/>
                </a:schemeClr>
              </a:solidFill>
            </a:endParaRPr>
          </a:p>
        </p:txBody>
      </p:sp>
      <p:sp>
        <p:nvSpPr>
          <p:cNvPr id="8" name="Text Placeholder 7"/>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2012797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NOAA SOLAR PHYSICS CURRICULUM  </a:t>
            </a:r>
            <a:r>
              <a:rPr lang="en-US" dirty="0" smtClean="0">
                <a:solidFill>
                  <a:schemeClr val="accent3"/>
                </a:solidFill>
              </a:rPr>
              <a:t>|  BEFORE</a:t>
            </a:r>
            <a:endParaRPr lang="en-US" dirty="0">
              <a:solidFill>
                <a:schemeClr val="accent3"/>
              </a:solidFill>
            </a:endParaRPr>
          </a:p>
        </p:txBody>
      </p:sp>
      <p:sp>
        <p:nvSpPr>
          <p:cNvPr id="18" name="Content Placeholder 17"/>
          <p:cNvSpPr>
            <a:spLocks noGrp="1"/>
          </p:cNvSpPr>
          <p:nvPr>
            <p:ph idx="12"/>
          </p:nvPr>
        </p:nvSpPr>
        <p:spPr/>
        <p:txBody>
          <a:bodyPr/>
          <a:lstStyle/>
          <a:p>
            <a:r>
              <a:rPr lang="en-US" dirty="0" smtClean="0"/>
              <a:t>Studying the sun could be a visually arresting experience, but this document </a:t>
            </a:r>
            <a:br>
              <a:rPr lang="en-US" dirty="0" smtClean="0"/>
            </a:br>
            <a:r>
              <a:rPr lang="en-US" dirty="0" smtClean="0"/>
              <a:t>is dull and dense, which can be intimidating. </a:t>
            </a:r>
          </a:p>
          <a:p>
            <a:r>
              <a:rPr lang="en-US" dirty="0" smtClean="0"/>
              <a:t>As a result, its dull nature may affect the comprehension of the subject matter. Chunking the text by topic and displaying it in a visually interesting way can entice students to dive in.</a:t>
            </a:r>
            <a:endParaRPr lang="en-US" dirty="0"/>
          </a:p>
        </p:txBody>
      </p:sp>
      <p:sp>
        <p:nvSpPr>
          <p:cNvPr id="9" name="Text Placeholder 8"/>
          <p:cNvSpPr>
            <a:spLocks noGrp="1"/>
          </p:cNvSpPr>
          <p:nvPr>
            <p:ph type="body" sz="quarter" idx="19"/>
          </p:nvPr>
        </p:nvSpPr>
        <p:spPr/>
        <p:txBody>
          <a:bodyPr/>
          <a:lstStyle/>
          <a:p>
            <a:r>
              <a:rPr lang="en-US" dirty="0" smtClean="0"/>
              <a:t>Source</a:t>
            </a:r>
            <a:r>
              <a:rPr lang="en-US" dirty="0" smtClean="0">
                <a:hlinkClick r:id="rId2"/>
              </a:rPr>
              <a:t>: </a:t>
            </a:r>
            <a:r>
              <a:rPr lang="en-US" u="sng" dirty="0">
                <a:hlinkClick r:id="rId2"/>
              </a:rPr>
              <a:t>http://www.swpc.noaa.gov/Curric_7-12/Chapter_1.pdf</a:t>
            </a:r>
            <a:endParaRPr lang="en-US" u="sng" dirty="0"/>
          </a:p>
        </p:txBody>
      </p:sp>
      <p:grpSp>
        <p:nvGrpSpPr>
          <p:cNvPr id="19" name="Group 18"/>
          <p:cNvGrpSpPr/>
          <p:nvPr/>
        </p:nvGrpSpPr>
        <p:grpSpPr>
          <a:xfrm>
            <a:off x="457732" y="1816101"/>
            <a:ext cx="5331235" cy="4156313"/>
            <a:chOff x="1603375" y="1745456"/>
            <a:chExt cx="5949950" cy="4638674"/>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375" y="1745456"/>
              <a:ext cx="2923001" cy="378270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6850" y="2107712"/>
              <a:ext cx="2923001" cy="378270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0325" y="2601424"/>
              <a:ext cx="2923000" cy="378270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443970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NOAA SOLAR PHYSICS CURRICULUM  </a:t>
            </a:r>
            <a:r>
              <a:rPr lang="en-US" dirty="0">
                <a:solidFill>
                  <a:schemeClr val="accent3"/>
                </a:solidFill>
              </a:rPr>
              <a:t>|  </a:t>
            </a:r>
            <a:r>
              <a:rPr lang="en-US" dirty="0" smtClean="0">
                <a:solidFill>
                  <a:schemeClr val="accent3"/>
                </a:solidFill>
              </a:rPr>
              <a:t>after</a:t>
            </a:r>
            <a:endParaRPr lang="en-US" dirty="0"/>
          </a:p>
        </p:txBody>
      </p:sp>
      <p:sp>
        <p:nvSpPr>
          <p:cNvPr id="12" name="Content Placeholder 11"/>
          <p:cNvSpPr>
            <a:spLocks noGrp="1"/>
          </p:cNvSpPr>
          <p:nvPr>
            <p:ph idx="18"/>
          </p:nvPr>
        </p:nvSpPr>
        <p:spPr/>
        <p:txBody>
          <a:bodyPr/>
          <a:lstStyle/>
          <a:p>
            <a:r>
              <a:rPr lang="en-US" dirty="0" smtClean="0"/>
              <a:t>Believe it or not, this is the same material  as the “before” example on the previous page. It’s colorful and broken into smaller, more digestible chunks of information. </a:t>
            </a:r>
            <a:endParaRPr lang="en-US" dirty="0"/>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3256668" y="3941185"/>
            <a:ext cx="2648116" cy="198557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043787" y="3940930"/>
            <a:ext cx="2647431" cy="198608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6668" y="1816100"/>
            <a:ext cx="2646066" cy="198608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6043787" y="1816100"/>
            <a:ext cx="2648116" cy="198506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566339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2"/>
          </p:nvPr>
        </p:nvSpPr>
        <p:spPr/>
        <p:txBody>
          <a:bodyPr/>
          <a:lstStyle/>
          <a:p>
            <a:r>
              <a:rPr lang="en-US" dirty="0" smtClean="0">
                <a:solidFill>
                  <a:schemeClr val="tx1">
                    <a:lumMod val="75000"/>
                    <a:lumOff val="25000"/>
                  </a:schemeClr>
                </a:solidFill>
              </a:rPr>
              <a:t>This beautiful information was trapped in the original document. By using images from NASA, the information is visualized and easier to understand. You can use callouts associated with the text to emphasize your main point.</a:t>
            </a:r>
            <a:endParaRPr lang="en-US" dirty="0">
              <a:solidFill>
                <a:schemeClr val="tx1">
                  <a:lumMod val="75000"/>
                  <a:lumOff val="25000"/>
                </a:schemeClr>
              </a:solidFill>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9580" y="3400012"/>
            <a:ext cx="3999965" cy="29991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3406211"/>
            <a:ext cx="3999962" cy="299300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950497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bwMode="gray">
          <a:xfrm>
            <a:off x="459579" y="1825198"/>
            <a:ext cx="4035294" cy="2220492"/>
            <a:chOff x="1850" y="1595"/>
            <a:chExt cx="2059" cy="1133"/>
          </a:xfrm>
        </p:grpSpPr>
        <p:pic>
          <p:nvPicPr>
            <p:cNvPr id="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855" y="1600"/>
              <a:ext cx="2054" cy="112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5" name="Rectangle 24"/>
            <p:cNvSpPr>
              <a:spLocks noChangeArrowheads="1"/>
            </p:cNvSpPr>
            <p:nvPr/>
          </p:nvSpPr>
          <p:spPr bwMode="gray">
            <a:xfrm>
              <a:off x="1850" y="1595"/>
              <a:ext cx="2059" cy="1133"/>
            </a:xfrm>
            <a:prstGeom prst="rect">
              <a:avLst/>
            </a:prstGeom>
            <a:noFill/>
            <a:ln w="7938" cap="flat">
              <a:solidFill>
                <a:srgbClr val="D1D1D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5199"/>
            <a:ext cx="4037139" cy="302628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 Placeholder 11"/>
          <p:cNvSpPr>
            <a:spLocks noGrp="1"/>
          </p:cNvSpPr>
          <p:nvPr>
            <p:ph type="body" idx="10"/>
          </p:nvPr>
        </p:nvSpPr>
        <p:spPr/>
        <p:txBody>
          <a:bodyPr anchor="b"/>
          <a:lstStyle/>
          <a:p>
            <a:r>
              <a:rPr lang="en-US" dirty="0" smtClean="0"/>
              <a:t>Before</a:t>
            </a:r>
            <a:endParaRPr lang="en-US" dirty="0"/>
          </a:p>
        </p:txBody>
      </p:sp>
      <p:sp>
        <p:nvSpPr>
          <p:cNvPr id="13" name="Text Placeholder 12"/>
          <p:cNvSpPr>
            <a:spLocks noGrp="1"/>
          </p:cNvSpPr>
          <p:nvPr>
            <p:ph type="body" idx="16"/>
          </p:nvPr>
        </p:nvSpPr>
        <p:spPr/>
        <p:txBody>
          <a:bodyPr anchor="b"/>
          <a:lstStyle/>
          <a:p>
            <a:r>
              <a:rPr lang="en-US" dirty="0" smtClean="0"/>
              <a:t>After</a:t>
            </a:r>
            <a:endParaRPr lang="en-US" dirty="0"/>
          </a:p>
        </p:txBody>
      </p:sp>
      <p:sp>
        <p:nvSpPr>
          <p:cNvPr id="9" name="Content Placeholder 8"/>
          <p:cNvSpPr>
            <a:spLocks noGrp="1"/>
          </p:cNvSpPr>
          <p:nvPr>
            <p:ph idx="12"/>
          </p:nvPr>
        </p:nvSpPr>
        <p:spPr>
          <a:xfrm>
            <a:off x="6043787" y="4981575"/>
            <a:ext cx="2640628" cy="1417636"/>
          </a:xfrm>
        </p:spPr>
        <p:txBody>
          <a:bodyPr/>
          <a:lstStyle/>
          <a:p>
            <a:r>
              <a:rPr lang="en-US" dirty="0" smtClean="0"/>
              <a:t>Plotting the data in color, instead of black and white, helps students visualize the temperature like a heat map. It draws readers in and helps them comprehend the material better.</a:t>
            </a:r>
            <a:endParaRPr lang="en-US" dirty="0"/>
          </a:p>
        </p:txBody>
      </p:sp>
    </p:spTree>
    <p:extLst>
      <p:ext uri="{BB962C8B-B14F-4D97-AF65-F5344CB8AC3E}">
        <p14:creationId xmlns:p14="http://schemas.microsoft.com/office/powerpoint/2010/main" val="2348264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8"/>
          </p:nvPr>
        </p:nvSpPr>
        <p:spPr/>
        <p:txBody>
          <a:bodyPr/>
          <a:lstStyle/>
          <a:p>
            <a:r>
              <a:rPr lang="en-US" dirty="0" smtClean="0"/>
              <a:t>And, of course, slidedocs are easy to convert into device-ready formats by using any one of a number of tools. This flexibility allows your information to be </a:t>
            </a:r>
            <a:br>
              <a:rPr lang="en-US" dirty="0" smtClean="0"/>
            </a:br>
            <a:r>
              <a:rPr lang="en-US" dirty="0" smtClean="0"/>
              <a:t>consumed on the go. </a:t>
            </a:r>
            <a:endParaRPr lang="en-US" dirty="0"/>
          </a:p>
        </p:txBody>
      </p:sp>
      <p:grpSp>
        <p:nvGrpSpPr>
          <p:cNvPr id="14" name="Group 13"/>
          <p:cNvGrpSpPr/>
          <p:nvPr/>
        </p:nvGrpSpPr>
        <p:grpSpPr bwMode="gray">
          <a:xfrm>
            <a:off x="3256668" y="1816100"/>
            <a:ext cx="5446787" cy="4191000"/>
            <a:chOff x="1143000" y="790576"/>
            <a:chExt cx="6858000" cy="5276849"/>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764307" y="1315536"/>
              <a:ext cx="5634437" cy="4229100"/>
            </a:xfrm>
            <a:prstGeom prst="rect">
              <a:avLst/>
            </a:prstGeom>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143000" y="790576"/>
              <a:ext cx="6858000" cy="52768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7556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is changing</a:t>
            </a:r>
            <a:endParaRPr lang="en-US" dirty="0"/>
          </a:p>
        </p:txBody>
      </p:sp>
      <p:sp>
        <p:nvSpPr>
          <p:cNvPr id="9" name="Content Placeholder 8"/>
          <p:cNvSpPr>
            <a:spLocks noGrp="1"/>
          </p:cNvSpPr>
          <p:nvPr>
            <p:ph idx="1"/>
          </p:nvPr>
        </p:nvSpPr>
        <p:spPr>
          <a:xfrm>
            <a:off x="457732" y="3708400"/>
            <a:ext cx="2640628" cy="2690811"/>
          </a:xfrm>
        </p:spPr>
        <p:txBody>
          <a:bodyPr/>
          <a:lstStyle/>
          <a:p>
            <a:pPr lvl="2"/>
            <a:r>
              <a:rPr lang="en-US" dirty="0" smtClean="0"/>
              <a:t>In 2008, when my first book was published, there were only a handful of other business books that used visuals as heavily as we did. Now, several business books per year are released with a visual focus. The uptick in visual books is closely related to organizations’ presentation culture and how we consume information on a day-to-day basis.</a:t>
            </a:r>
          </a:p>
        </p:txBody>
      </p:sp>
      <p:sp>
        <p:nvSpPr>
          <p:cNvPr id="4" name="Text Placeholder 3"/>
          <p:cNvSpPr>
            <a:spLocks noGrp="1"/>
          </p:cNvSpPr>
          <p:nvPr>
            <p:ph type="body" idx="10"/>
          </p:nvPr>
        </p:nvSpPr>
        <p:spPr/>
        <p:txBody>
          <a:bodyPr/>
          <a:lstStyle/>
          <a:p>
            <a:r>
              <a:rPr lang="en-US" dirty="0" smtClean="0"/>
              <a:t>There has been an incredible sea of change in publishing over the past</a:t>
            </a:r>
            <a:br>
              <a:rPr lang="en-US" dirty="0" smtClean="0"/>
            </a:br>
            <a:r>
              <a:rPr lang="en-US" dirty="0" smtClean="0"/>
              <a:t>few years. Large publishers are scrambling to figure out the digital era</a:t>
            </a:r>
            <a:br>
              <a:rPr lang="en-US" dirty="0" smtClean="0"/>
            </a:br>
            <a:r>
              <a:rPr lang="en-US" dirty="0" smtClean="0"/>
              <a:t>and digital book sales are surpassing traditional </a:t>
            </a:r>
            <a:r>
              <a:rPr lang="en-US" u="sng" dirty="0" smtClean="0">
                <a:hlinkClick r:id="rId3"/>
              </a:rPr>
              <a:t>print</a:t>
            </a:r>
            <a:r>
              <a:rPr lang="en-US" dirty="0" smtClean="0"/>
              <a:t> books. </a:t>
            </a:r>
            <a:endParaRPr lang="en-US" dirty="0"/>
          </a:p>
        </p:txBody>
      </p:sp>
      <p:sp>
        <p:nvSpPr>
          <p:cNvPr id="10" name="Content Placeholder 9"/>
          <p:cNvSpPr>
            <a:spLocks noGrp="1"/>
          </p:cNvSpPr>
          <p:nvPr>
            <p:ph idx="11"/>
          </p:nvPr>
        </p:nvSpPr>
        <p:spPr>
          <a:xfrm>
            <a:off x="3256668" y="3708400"/>
            <a:ext cx="2640628" cy="2690811"/>
          </a:xfrm>
        </p:spPr>
        <p:txBody>
          <a:bodyPr/>
          <a:lstStyle/>
          <a:p>
            <a:pPr lvl="2"/>
            <a:r>
              <a:rPr lang="en-US" dirty="0" smtClean="0"/>
              <a:t>The introduction of tablets and digital books has conditioned people to read on screens. Yet, I still haven’t found a publishing platform that makes it easy to publish a digital, visual book that works on all screens, across all platforms. </a:t>
            </a:r>
          </a:p>
          <a:p>
            <a:pPr lvl="2"/>
            <a:r>
              <a:rPr lang="en-US" dirty="0" smtClean="0"/>
              <a:t>Slidedocs, on the other hand, are multiplatform. You can distribute them via e-mail, tablets, servers, or social media like SlideShare.</a:t>
            </a:r>
          </a:p>
        </p:txBody>
      </p:sp>
      <p:sp>
        <p:nvSpPr>
          <p:cNvPr id="11" name="Content Placeholder 10"/>
          <p:cNvSpPr>
            <a:spLocks noGrp="1"/>
          </p:cNvSpPr>
          <p:nvPr>
            <p:ph idx="12"/>
          </p:nvPr>
        </p:nvSpPr>
        <p:spPr>
          <a:xfrm>
            <a:off x="6043787" y="3708400"/>
            <a:ext cx="2640628" cy="2690811"/>
          </a:xfrm>
        </p:spPr>
        <p:txBody>
          <a:bodyPr/>
          <a:lstStyle/>
          <a:p>
            <a:pPr lvl="2"/>
            <a:r>
              <a:rPr lang="en-US" dirty="0" smtClean="0"/>
              <a:t>Another benefit is the fact that slidedocs aren’t trapped in </a:t>
            </a:r>
            <a:r>
              <a:rPr lang="en-US" smtClean="0"/>
              <a:t>a </a:t>
            </a:r>
            <a:r>
              <a:rPr lang="en-US" smtClean="0"/>
              <a:t>proprietary </a:t>
            </a:r>
            <a:r>
              <a:rPr lang="en-US" dirty="0" smtClean="0"/>
              <a:t>platform that is difficult to promote or share with others. You can convert slidedocs to other file formats such as PDF, HTML, video, and images relatively easily. </a:t>
            </a:r>
          </a:p>
          <a:p>
            <a:pPr lvl="2"/>
            <a:r>
              <a:rPr lang="en-US" dirty="0" smtClean="0"/>
              <a:t>All this can be done in an application that you use every day.</a:t>
            </a:r>
          </a:p>
        </p:txBody>
      </p:sp>
    </p:spTree>
    <p:extLst>
      <p:ext uri="{BB962C8B-B14F-4D97-AF65-F5344CB8AC3E}">
        <p14:creationId xmlns:p14="http://schemas.microsoft.com/office/powerpoint/2010/main" val="112113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Writing a</a:t>
            </a:r>
            <a:br>
              <a:rPr lang="en-PH" dirty="0" smtClean="0"/>
            </a:br>
            <a:r>
              <a:rPr lang="en-PH" dirty="0" smtClean="0"/>
              <a:t>Slidedoc</a:t>
            </a:r>
            <a:endParaRPr lang="en-US" dirty="0"/>
          </a:p>
        </p:txBody>
      </p:sp>
      <p:sp>
        <p:nvSpPr>
          <p:cNvPr id="7" name="Text Placeholder 6"/>
          <p:cNvSpPr>
            <a:spLocks noGrp="1"/>
          </p:cNvSpPr>
          <p:nvPr>
            <p:ph type="body" sz="quarter" idx="14"/>
          </p:nvPr>
        </p:nvSpPr>
        <p:spPr/>
        <p:txBody>
          <a:bodyPr/>
          <a:lstStyle/>
          <a:p>
            <a:r>
              <a:rPr lang="en-US" dirty="0" smtClean="0"/>
              <a:t>Content Creation</a:t>
            </a:r>
          </a:p>
          <a:p>
            <a:r>
              <a:rPr lang="en-US" dirty="0" smtClean="0"/>
              <a:t>Case Study: Dense Slides Converted </a:t>
            </a:r>
          </a:p>
          <a:p>
            <a:r>
              <a:rPr lang="en-US" dirty="0" smtClean="0"/>
              <a:t>Architecture of a Slidedoc </a:t>
            </a:r>
          </a:p>
          <a:p>
            <a:r>
              <a:rPr lang="en-US" dirty="0" smtClean="0"/>
              <a:t>Data and Diagrams Clarify Content </a:t>
            </a:r>
          </a:p>
          <a:p>
            <a:r>
              <a:rPr lang="en-US" dirty="0" smtClean="0"/>
              <a:t>Case Study: SAP Top 10</a:t>
            </a:r>
            <a:endParaRPr lang="en-US" dirty="0"/>
          </a:p>
        </p:txBody>
      </p:sp>
      <p:sp>
        <p:nvSpPr>
          <p:cNvPr id="8" name="Text Placeholder 7"/>
          <p:cNvSpPr>
            <a:spLocks noGrp="1"/>
          </p:cNvSpPr>
          <p:nvPr>
            <p:ph type="body" sz="quarter" idx="15"/>
          </p:nvPr>
        </p:nvSpPr>
        <p:spPr/>
        <p:txBody>
          <a:bodyPr/>
          <a:lstStyle/>
          <a:p>
            <a:r>
              <a:rPr lang="en-US" dirty="0" smtClean="0"/>
              <a:t>02</a:t>
            </a:r>
            <a:endParaRPr lang="en-US" dirty="0"/>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5" action="ppaction://hlinksldjump"/>
          </p:cNvPr>
          <p:cNvSpPr/>
          <p:nvPr/>
        </p:nvSpPr>
        <p:spPr>
          <a:xfrm>
            <a:off x="457731" y="507748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0" name="Rectangle 9">
            <a:hlinkClick r:id="rId6" action="ppaction://hlinksldjump"/>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 name="Rectangle 10">
            <a:hlinkClick r:id="rId7" action="ppaction://hlinksldjump"/>
          </p:cNvPr>
          <p:cNvSpPr/>
          <p:nvPr/>
        </p:nvSpPr>
        <p:spPr>
          <a:xfrm>
            <a:off x="457731" y="588674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6450376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Content Creation</a:t>
            </a:r>
            <a:endParaRPr lang="en-US" dirty="0"/>
          </a:p>
        </p:txBody>
      </p:sp>
      <p:sp>
        <p:nvSpPr>
          <p:cNvPr id="7" name="Text Placeholder 6"/>
          <p:cNvSpPr>
            <a:spLocks noGrp="1"/>
          </p:cNvSpPr>
          <p:nvPr>
            <p:ph type="body" sz="quarter" idx="15"/>
          </p:nvPr>
        </p:nvSpPr>
        <p:spPr/>
        <p:txBody>
          <a:bodyPr/>
          <a:lstStyle/>
          <a:p>
            <a:r>
              <a:rPr lang="en-US" dirty="0" smtClean="0"/>
              <a:t>02</a:t>
            </a:r>
            <a:endParaRPr lang="en-US" dirty="0"/>
          </a:p>
        </p:txBody>
      </p:sp>
    </p:spTree>
    <p:extLst>
      <p:ext uri="{BB962C8B-B14F-4D97-AF65-F5344CB8AC3E}">
        <p14:creationId xmlns:p14="http://schemas.microsoft.com/office/powerpoint/2010/main" val="20385853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sp>
        <p:nvSpPr>
          <p:cNvPr id="4" name="Text Placeholder 3"/>
          <p:cNvSpPr>
            <a:spLocks noGrp="1"/>
          </p:cNvSpPr>
          <p:nvPr>
            <p:ph type="body" idx="10"/>
          </p:nvPr>
        </p:nvSpPr>
        <p:spPr/>
        <p:txBody>
          <a:bodyPr/>
          <a:lstStyle/>
          <a:p>
            <a:r>
              <a:rPr lang="en-US" dirty="0" smtClean="0"/>
              <a:t>Take a mental walk in their shoes.</a:t>
            </a:r>
            <a:endParaRPr lang="en-US" dirty="0"/>
          </a:p>
        </p:txBody>
      </p:sp>
      <p:pic>
        <p:nvPicPr>
          <p:cNvPr id="7" name="Picture 6" descr="footpri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41119"/>
            <a:ext cx="8684415" cy="3762121"/>
          </a:xfrm>
          <a:prstGeom prst="rect">
            <a:avLst/>
          </a:prstGeom>
        </p:spPr>
      </p:pic>
      <p:sp>
        <p:nvSpPr>
          <p:cNvPr id="5" name="Content Placeholder 4"/>
          <p:cNvSpPr>
            <a:spLocks noGrp="1"/>
          </p:cNvSpPr>
          <p:nvPr>
            <p:ph idx="11"/>
          </p:nvPr>
        </p:nvSpPr>
        <p:spPr/>
        <p:txBody>
          <a:bodyPr/>
          <a:lstStyle/>
          <a:p>
            <a:pPr lvl="2"/>
            <a:r>
              <a:rPr lang="en-US" dirty="0" smtClean="0"/>
              <a:t>In all three of my </a:t>
            </a:r>
            <a:r>
              <a:rPr lang="en-US" u="sng" dirty="0" smtClean="0">
                <a:hlinkClick r:id="rId3"/>
              </a:rPr>
              <a:t>books</a:t>
            </a:r>
            <a:r>
              <a:rPr lang="en-US" dirty="0" smtClean="0"/>
              <a:t>, I’ve spent a significant amount of time talking about the need to craft your message around the </a:t>
            </a:r>
            <a:r>
              <a:rPr lang="en-US" u="sng" dirty="0">
                <a:hlinkClick r:id="rId4"/>
              </a:rPr>
              <a:t>audience’s</a:t>
            </a:r>
            <a:r>
              <a:rPr lang="en-US" dirty="0"/>
              <a:t> concerns</a:t>
            </a:r>
            <a:r>
              <a:rPr lang="en-US" dirty="0" smtClean="0"/>
              <a:t>. You could say some things never change.</a:t>
            </a:r>
          </a:p>
          <a:p>
            <a:pPr lvl="2"/>
            <a:r>
              <a:rPr lang="en-US" dirty="0" smtClean="0"/>
              <a:t>The truth is that no matter your mode of communication, your audience should always be your number one priority. They must understand your message. Without their buy-in, your message doesn’t go anywhere.</a:t>
            </a:r>
          </a:p>
          <a:p>
            <a:pPr lvl="2"/>
            <a:r>
              <a:rPr lang="en-US" dirty="0" smtClean="0"/>
              <a:t>People aren’t motivated by what’s important. They’re motivated by </a:t>
            </a:r>
            <a:br>
              <a:rPr lang="en-US" dirty="0" smtClean="0"/>
            </a:br>
            <a:r>
              <a:rPr lang="en-US" dirty="0" smtClean="0"/>
              <a:t>“What’s in it for me?” As you create </a:t>
            </a:r>
            <a:br>
              <a:rPr lang="en-US" dirty="0" smtClean="0"/>
            </a:br>
            <a:r>
              <a:rPr lang="en-US" dirty="0" smtClean="0"/>
              <a:t>your slidedoc, remember to make it evident to your readers what’s in it </a:t>
            </a:r>
            <a:br>
              <a:rPr lang="en-US" dirty="0" smtClean="0"/>
            </a:br>
            <a:r>
              <a:rPr lang="en-US" dirty="0" smtClean="0"/>
              <a:t>for them.</a:t>
            </a:r>
            <a:endParaRPr lang="en-US" dirty="0"/>
          </a:p>
        </p:txBody>
      </p:sp>
      <p:sp>
        <p:nvSpPr>
          <p:cNvPr id="6" name="Content Placeholder 5"/>
          <p:cNvSpPr>
            <a:spLocks noGrp="1"/>
          </p:cNvSpPr>
          <p:nvPr>
            <p:ph idx="12"/>
          </p:nvPr>
        </p:nvSpPr>
        <p:spPr>
          <a:xfrm>
            <a:off x="6043787" y="1816100"/>
            <a:ext cx="2640628" cy="4583111"/>
          </a:xfrm>
          <a:ln>
            <a:noFill/>
          </a:ln>
        </p:spPr>
        <p:txBody>
          <a:bodyPr/>
          <a:lstStyle/>
          <a:p>
            <a:pPr lvl="2">
              <a:spcAft>
                <a:spcPts val="1200"/>
              </a:spcAft>
            </a:pPr>
            <a:r>
              <a:rPr lang="en-US" dirty="0" smtClean="0"/>
              <a:t>Take a mental </a:t>
            </a:r>
            <a:r>
              <a:rPr lang="en-US" u="sng" dirty="0" smtClean="0">
                <a:hlinkClick r:id="rId5"/>
              </a:rPr>
              <a:t>walk in their shoes</a:t>
            </a:r>
            <a:r>
              <a:rPr lang="en-US" dirty="0" smtClean="0"/>
              <a:t>. Anticipate their concerns, their questions, and their circumstances, and keep those thoughts in mind as you construct your copy. You’ll be glad you did.</a:t>
            </a:r>
          </a:p>
        </p:txBody>
      </p:sp>
    </p:spTree>
    <p:extLst>
      <p:ext uri="{BB962C8B-B14F-4D97-AF65-F5344CB8AC3E}">
        <p14:creationId xmlns:p14="http://schemas.microsoft.com/office/powerpoint/2010/main" val="386787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SHORTER COMMUNICATION IS THE NEW NORM</a:t>
            </a:r>
            <a:endParaRPr lang="en-US" cap="none" dirty="0"/>
          </a:p>
        </p:txBody>
      </p:sp>
      <p:sp>
        <p:nvSpPr>
          <p:cNvPr id="5" name="Content Placeholder 4"/>
          <p:cNvSpPr>
            <a:spLocks noGrp="1"/>
          </p:cNvSpPr>
          <p:nvPr>
            <p:ph idx="11"/>
          </p:nvPr>
        </p:nvSpPr>
        <p:spPr/>
        <p:txBody>
          <a:bodyPr/>
          <a:lstStyle/>
          <a:p>
            <a:pPr lvl="2"/>
            <a:r>
              <a:rPr lang="en-US" dirty="0" smtClean="0"/>
              <a:t>As a result, shorter, tighter, visual communication is the go-to method for getting everybody on the same page quickly. People learn concepts better when they see </a:t>
            </a:r>
            <a:r>
              <a:rPr lang="en-US" u="sng" dirty="0" smtClean="0">
                <a:hlinkClick r:id="rId2"/>
              </a:rPr>
              <a:t>pictures combined with prose</a:t>
            </a:r>
            <a:r>
              <a:rPr lang="en-US" dirty="0" smtClean="0"/>
              <a:t>. Therefore, visual media like </a:t>
            </a:r>
            <a:r>
              <a:rPr lang="en-US" u="sng" dirty="0" smtClean="0">
                <a:hlinkClick r:id="rId3"/>
              </a:rPr>
              <a:t>presentations</a:t>
            </a:r>
            <a:r>
              <a:rPr lang="en-US" dirty="0" smtClean="0"/>
              <a:t> are used more readily.</a:t>
            </a:r>
          </a:p>
          <a:p>
            <a:pPr lvl="2"/>
            <a:r>
              <a:rPr lang="en-US" dirty="0" smtClean="0"/>
              <a:t>Since first starting Duarte, Inc. in 1988, I’ve watched this trend toward communicating visually intensify. In our early years, we cleaned up slides from people who were desperate not so much to give a verbal presentation, but to express their ideas visually and spread them throughout their organization.</a:t>
            </a:r>
          </a:p>
        </p:txBody>
      </p:sp>
      <p:sp>
        <p:nvSpPr>
          <p:cNvPr id="11" name="Content Placeholder 10"/>
          <p:cNvSpPr>
            <a:spLocks noGrp="1"/>
          </p:cNvSpPr>
          <p:nvPr>
            <p:ph idx="12"/>
          </p:nvPr>
        </p:nvSpPr>
        <p:spPr/>
        <p:txBody>
          <a:bodyPr/>
          <a:lstStyle/>
          <a:p>
            <a:r>
              <a:rPr lang="en-US" dirty="0" smtClean="0"/>
              <a:t>The best way to spread visual ideas is through slides. The slide format makes it easy for people to capture great ideas and share them. </a:t>
            </a:r>
          </a:p>
          <a:p>
            <a:pPr lvl="2"/>
            <a:r>
              <a:rPr lang="en-US" dirty="0" smtClean="0"/>
              <a:t>At Duarte, we’d often see slides we had visualized reused in hundreds of different presentations within the organization. Great slides spread.</a:t>
            </a:r>
          </a:p>
          <a:p>
            <a:pPr lvl="2"/>
            <a:r>
              <a:rPr lang="en-US" dirty="0" smtClean="0"/>
              <a:t>These short, tight, atomic bites of content have become the default way of visually communicating ideas.</a:t>
            </a:r>
          </a:p>
        </p:txBody>
      </p:sp>
    </p:spTree>
    <p:extLst>
      <p:ext uri="{BB962C8B-B14F-4D97-AF65-F5344CB8AC3E}">
        <p14:creationId xmlns:p14="http://schemas.microsoft.com/office/powerpoint/2010/main" val="816896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your big idea</a:t>
            </a:r>
            <a:endParaRPr lang="en-US" dirty="0"/>
          </a:p>
        </p:txBody>
      </p:sp>
      <p:sp>
        <p:nvSpPr>
          <p:cNvPr id="3" name="Content Placeholder 2"/>
          <p:cNvSpPr>
            <a:spLocks noGrp="1"/>
          </p:cNvSpPr>
          <p:nvPr>
            <p:ph idx="1"/>
          </p:nvPr>
        </p:nvSpPr>
        <p:spPr>
          <a:xfrm>
            <a:off x="457732" y="2760292"/>
            <a:ext cx="2640628" cy="3638919"/>
          </a:xfrm>
        </p:spPr>
        <p:txBody>
          <a:bodyPr/>
          <a:lstStyle/>
          <a:p>
            <a:pPr lvl="2"/>
            <a:r>
              <a:rPr lang="en-US" dirty="0" smtClean="0"/>
              <a:t>You know when you run into one of these pieces, because you look up at the end </a:t>
            </a:r>
            <a:br>
              <a:rPr lang="en-US" dirty="0" smtClean="0"/>
            </a:br>
            <a:r>
              <a:rPr lang="en-US" dirty="0" smtClean="0"/>
              <a:t>(if you make it to the end) and think to yourself, “What just happened?”</a:t>
            </a:r>
          </a:p>
          <a:p>
            <a:pPr lvl="2"/>
            <a:r>
              <a:rPr lang="en-US" dirty="0" smtClean="0"/>
              <a:t>You don’t ever want someone to finish your slidedoc with a confused look on their face. That’s why you state your Big Idea. Traditionally, the Big Idea must contain the following three requirements:</a:t>
            </a:r>
          </a:p>
        </p:txBody>
      </p:sp>
      <p:sp>
        <p:nvSpPr>
          <p:cNvPr id="4" name="Text Placeholder 3"/>
          <p:cNvSpPr>
            <a:spLocks noGrp="1"/>
          </p:cNvSpPr>
          <p:nvPr>
            <p:ph type="body" idx="10"/>
          </p:nvPr>
        </p:nvSpPr>
        <p:spPr/>
        <p:txBody>
          <a:bodyPr/>
          <a:lstStyle/>
          <a:p>
            <a:r>
              <a:rPr lang="en-US" dirty="0" smtClean="0"/>
              <a:t>It goes without saying that your slidedoc should have a point, but you’d</a:t>
            </a:r>
            <a:br>
              <a:rPr lang="en-US" dirty="0" smtClean="0"/>
            </a:br>
            <a:r>
              <a:rPr lang="en-US" dirty="0" smtClean="0"/>
              <a:t>be surprised by how many pieces of communication (from e-mail all the</a:t>
            </a:r>
            <a:br>
              <a:rPr lang="en-US" dirty="0" smtClean="0"/>
            </a:br>
            <a:r>
              <a:rPr lang="en-US" dirty="0" smtClean="0"/>
              <a:t>way to full-length books) are distributed without the author ever thinking,</a:t>
            </a:r>
            <a:br>
              <a:rPr lang="en-US" dirty="0" smtClean="0"/>
            </a:br>
            <a:r>
              <a:rPr lang="en-US" dirty="0" smtClean="0"/>
              <a:t>“What exactly am I trying to do here?”</a:t>
            </a:r>
          </a:p>
        </p:txBody>
      </p:sp>
      <p:sp>
        <p:nvSpPr>
          <p:cNvPr id="5" name="Content Placeholder 4"/>
          <p:cNvSpPr>
            <a:spLocks noGrp="1"/>
          </p:cNvSpPr>
          <p:nvPr>
            <p:ph idx="11"/>
          </p:nvPr>
        </p:nvSpPr>
        <p:spPr>
          <a:xfrm>
            <a:off x="3256668" y="2760292"/>
            <a:ext cx="5430132" cy="3638919"/>
          </a:xfrm>
        </p:spPr>
        <p:txBody>
          <a:bodyPr/>
          <a:lstStyle/>
          <a:p>
            <a:endParaRPr lang="en-US" dirty="0"/>
          </a:p>
          <a:p>
            <a:pPr lvl="2"/>
            <a:endParaRPr lang="en-US" dirty="0" smtClean="0"/>
          </a:p>
        </p:txBody>
      </p:sp>
      <p:graphicFrame>
        <p:nvGraphicFramePr>
          <p:cNvPr id="14" name="Table 13"/>
          <p:cNvGraphicFramePr>
            <a:graphicFrameLocks noGrp="1"/>
          </p:cNvGraphicFramePr>
          <p:nvPr>
            <p:extLst>
              <p:ext uri="{D42A27DB-BD31-4B8C-83A1-F6EECF244321}">
                <p14:modId xmlns:p14="http://schemas.microsoft.com/office/powerpoint/2010/main" val="929933358"/>
              </p:ext>
            </p:extLst>
          </p:nvPr>
        </p:nvGraphicFramePr>
        <p:xfrm>
          <a:off x="3367042" y="2726110"/>
          <a:ext cx="5319758" cy="2679966"/>
        </p:xfrm>
        <a:graphic>
          <a:graphicData uri="http://schemas.openxmlformats.org/drawingml/2006/table">
            <a:tbl>
              <a:tblPr firstRow="1" bandRow="1">
                <a:tableStyleId>{5C22544A-7EE6-4342-B048-85BDC9FD1C3A}</a:tableStyleId>
              </a:tblPr>
              <a:tblGrid>
                <a:gridCol w="2033900"/>
                <a:gridCol w="3285858"/>
              </a:tblGrid>
              <a:tr h="377307">
                <a:tc>
                  <a:txBody>
                    <a:bodyPr/>
                    <a:lstStyle/>
                    <a:p>
                      <a:pPr algn="l">
                        <a:lnSpc>
                          <a:spcPct val="85000"/>
                        </a:lnSpc>
                      </a:pPr>
                      <a:r>
                        <a:rPr lang="en-US" sz="1200" b="0" i="1" dirty="0" smtClean="0">
                          <a:solidFill>
                            <a:srgbClr val="7F7F7F"/>
                          </a:solidFill>
                          <a:latin typeface="+mn-lt"/>
                          <a:cs typeface="Georgia"/>
                        </a:rPr>
                        <a:t>Big Idea Requirements</a:t>
                      </a:r>
                    </a:p>
                  </a:txBody>
                  <a:tcPr marL="164592" marT="91440" marB="91440" anchor="ctr">
                    <a:lnL w="12700" cmpd="sng">
                      <a:noFill/>
                    </a:lnL>
                    <a:lnR w="9525" cap="flat" cmpd="sng" algn="ctr">
                      <a:solidFill>
                        <a:schemeClr val="tx2"/>
                      </a:solidFill>
                      <a:prstDash val="dot"/>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marL="0" algn="l" defTabSz="914400" rtl="0" eaLnBrk="1" latinLnBrk="0" hangingPunct="1">
                        <a:lnSpc>
                          <a:spcPct val="85000"/>
                        </a:lnSpc>
                      </a:pPr>
                      <a:r>
                        <a:rPr lang="en-US" sz="1200" b="0" i="1" kern="1200" dirty="0" smtClean="0">
                          <a:solidFill>
                            <a:srgbClr val="7F7F7F"/>
                          </a:solidFill>
                          <a:latin typeface="+mn-lt"/>
                          <a:ea typeface="+mn-ea"/>
                          <a:cs typeface="Georgia"/>
                        </a:rPr>
                        <a:t>Example</a:t>
                      </a:r>
                      <a:endParaRPr lang="en-US" sz="1200" b="0" i="1" kern="1200" dirty="0">
                        <a:solidFill>
                          <a:srgbClr val="7F7F7F"/>
                        </a:solidFill>
                        <a:latin typeface="+mn-lt"/>
                        <a:ea typeface="+mn-ea"/>
                        <a:cs typeface="Georgia"/>
                      </a:endParaRP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r>
              <a:tr h="577835">
                <a:tc>
                  <a:txBody>
                    <a:bodyPr/>
                    <a:lstStyle/>
                    <a:p>
                      <a:pPr marL="0" marR="0" algn="l" defTabSz="914400" rtl="0" eaLnBrk="1" latinLnBrk="0" hangingPunct="1">
                        <a:lnSpc>
                          <a:spcPct val="100000"/>
                        </a:lnSpc>
                        <a:spcBef>
                          <a:spcPts val="0"/>
                        </a:spcBef>
                        <a:spcAft>
                          <a:spcPts val="600"/>
                        </a:spcAft>
                      </a:pPr>
                      <a:r>
                        <a:rPr lang="en-US" sz="1100" b="1" kern="1200" dirty="0" smtClean="0">
                          <a:solidFill>
                            <a:srgbClr val="7F7F7F"/>
                          </a:solidFill>
                          <a:latin typeface="Arial"/>
                          <a:ea typeface="+mn-ea"/>
                          <a:cs typeface="+mn-cs"/>
                        </a:rPr>
                        <a:t>Your unique point of view</a:t>
                      </a:r>
                      <a:endParaRPr lang="en-US" sz="1100" b="1" kern="1200" dirty="0">
                        <a:solidFill>
                          <a:srgbClr val="7F7F7F"/>
                        </a:solidFill>
                        <a:latin typeface="Arial"/>
                        <a:ea typeface="+mn-ea"/>
                        <a:cs typeface="+mn-cs"/>
                      </a:endParaRPr>
                    </a:p>
                  </a:txBody>
                  <a:tcPr marL="164592" marT="91440" marB="91440" anchor="ctr">
                    <a:lnL w="12700" cmpd="sng">
                      <a:noFill/>
                    </a:lnL>
                    <a:lnR w="9525" cap="flat" cmpd="sng" algn="ctr">
                      <a:solidFill>
                        <a:schemeClr val="tx2"/>
                      </a:solidFill>
                      <a:prstDash val="dot"/>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lvl="2">
                        <a:lnSpc>
                          <a:spcPct val="120000"/>
                        </a:lnSpc>
                        <a:spcBef>
                          <a:spcPts val="600"/>
                        </a:spcBef>
                        <a:spcAft>
                          <a:spcPts val="600"/>
                        </a:spcAft>
                        <a:buFont typeface="Calibri" panose="020F0502020204030204" pitchFamily="34" charset="0"/>
                        <a:buChar char="​"/>
                      </a:pPr>
                      <a:r>
                        <a:rPr lang="en-US" sz="1100" dirty="0" smtClean="0">
                          <a:solidFill>
                            <a:srgbClr val="7F7F7F"/>
                          </a:solidFill>
                          <a:latin typeface="Arial"/>
                        </a:rPr>
                        <a:t>Slidedocs spread your message through modular</a:t>
                      </a:r>
                      <a:r>
                        <a:rPr lang="en-US" sz="1100" baseline="0" dirty="0" smtClean="0">
                          <a:solidFill>
                            <a:srgbClr val="7F7F7F"/>
                          </a:solidFill>
                          <a:latin typeface="Arial"/>
                        </a:rPr>
                        <a:t> </a:t>
                      </a:r>
                      <a:r>
                        <a:rPr lang="en-US" sz="1100" dirty="0" smtClean="0">
                          <a:solidFill>
                            <a:srgbClr val="7F7F7F"/>
                          </a:solidFill>
                          <a:latin typeface="Arial"/>
                        </a:rPr>
                        <a:t>content.</a:t>
                      </a:r>
                      <a:endParaRPr lang="en-US" sz="1100" dirty="0">
                        <a:solidFill>
                          <a:srgbClr val="7F7F7F"/>
                        </a:solidFill>
                        <a:latin typeface="Arial"/>
                      </a:endParaRP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754447">
                <a:tc>
                  <a:txBody>
                    <a:bodyPr/>
                    <a:lstStyle/>
                    <a:p>
                      <a:pPr marL="0" lvl="2">
                        <a:lnSpc>
                          <a:spcPct val="120000"/>
                        </a:lnSpc>
                        <a:spcBef>
                          <a:spcPts val="600"/>
                        </a:spcBef>
                        <a:spcAft>
                          <a:spcPts val="600"/>
                        </a:spcAft>
                        <a:buFont typeface="Calibri" panose="020F0502020204030204" pitchFamily="34" charset="0"/>
                        <a:buChar char="​"/>
                      </a:pPr>
                      <a:r>
                        <a:rPr lang="en-US" sz="1100" b="1" dirty="0" smtClean="0">
                          <a:solidFill>
                            <a:srgbClr val="7F7F7F"/>
                          </a:solidFill>
                          <a:latin typeface="Arial"/>
                        </a:rPr>
                        <a:t>What’s at stake for those who do</a:t>
                      </a:r>
                      <a:r>
                        <a:rPr lang="en-US" sz="1100" b="1" baseline="0" dirty="0" smtClean="0">
                          <a:solidFill>
                            <a:srgbClr val="7F7F7F"/>
                          </a:solidFill>
                          <a:latin typeface="Arial"/>
                        </a:rPr>
                        <a:t> or </a:t>
                      </a:r>
                      <a:r>
                        <a:rPr lang="en-US" sz="1100" b="1" dirty="0" smtClean="0">
                          <a:solidFill>
                            <a:srgbClr val="7F7F7F"/>
                          </a:solidFill>
                          <a:latin typeface="Arial"/>
                        </a:rPr>
                        <a:t>do not adopt your point of view</a:t>
                      </a:r>
                      <a:endParaRPr lang="en-US" sz="1100" b="1" dirty="0">
                        <a:solidFill>
                          <a:srgbClr val="7F7F7F"/>
                        </a:solidFill>
                        <a:latin typeface="Arial"/>
                      </a:endParaRPr>
                    </a:p>
                  </a:txBody>
                  <a:tcPr marL="164592" marT="91440" marB="91440" anchor="ctr">
                    <a:lnL w="12700" cmpd="sng">
                      <a:noFill/>
                    </a:lnL>
                    <a:lnR w="9525" cap="flat" cmpd="sng" algn="ctr">
                      <a:solidFill>
                        <a:schemeClr val="tx2"/>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lvl="2">
                        <a:lnSpc>
                          <a:spcPct val="120000"/>
                        </a:lnSpc>
                        <a:spcBef>
                          <a:spcPts val="600"/>
                        </a:spcBef>
                        <a:spcAft>
                          <a:spcPts val="600"/>
                        </a:spcAft>
                        <a:buFont typeface="Calibri" panose="020F0502020204030204" pitchFamily="34" charset="0"/>
                        <a:buChar char="​"/>
                      </a:pPr>
                      <a:r>
                        <a:rPr lang="en-US" sz="1100" dirty="0" smtClean="0">
                          <a:solidFill>
                            <a:srgbClr val="7F7F7F"/>
                          </a:solidFill>
                          <a:latin typeface="Arial"/>
                        </a:rPr>
                        <a:t>Slidedocs empower people to quickly understand and easily share your ideas.</a:t>
                      </a:r>
                      <a:endParaRPr lang="en-US" sz="1100" dirty="0">
                        <a:solidFill>
                          <a:srgbClr val="7F7F7F"/>
                        </a:solidFill>
                        <a:latin typeface="Arial"/>
                      </a:endParaRP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931059">
                <a:tc>
                  <a:txBody>
                    <a:bodyPr/>
                    <a:lstStyle/>
                    <a:p>
                      <a:pPr marL="0" marR="0" lvl="2" indent="0" algn="l" defTabSz="914400" rtl="0" eaLnBrk="1" fontAlgn="auto" latinLnBrk="0" hangingPunct="1">
                        <a:lnSpc>
                          <a:spcPct val="120000"/>
                        </a:lnSpc>
                        <a:spcBef>
                          <a:spcPts val="600"/>
                        </a:spcBef>
                        <a:spcAft>
                          <a:spcPts val="600"/>
                        </a:spcAft>
                        <a:buClrTx/>
                        <a:buSzTx/>
                        <a:buFont typeface="Calibri" panose="020F0502020204030204" pitchFamily="34" charset="0"/>
                        <a:buChar char="​"/>
                        <a:tabLst/>
                        <a:defRPr/>
                      </a:pPr>
                      <a:r>
                        <a:rPr lang="en-US" sz="1100" b="1" dirty="0" smtClean="0">
                          <a:solidFill>
                            <a:srgbClr val="7F7F7F"/>
                          </a:solidFill>
                          <a:latin typeface="Arial"/>
                        </a:rPr>
                        <a:t>These elements must be written in a complete sentence</a:t>
                      </a:r>
                    </a:p>
                  </a:txBody>
                  <a:tcPr marL="164592" marT="91440" marB="91440" anchor="ctr">
                    <a:lnL w="12700" cmpd="sng">
                      <a:noFill/>
                    </a:lnL>
                    <a:lnR w="9525" cap="flat" cmpd="sng" algn="ctr">
                      <a:solidFill>
                        <a:schemeClr val="tx2"/>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lvl="2" indent="0" algn="l" defTabSz="914400" rtl="0" eaLnBrk="1" fontAlgn="auto" latinLnBrk="0" hangingPunct="1">
                        <a:lnSpc>
                          <a:spcPct val="120000"/>
                        </a:lnSpc>
                        <a:spcBef>
                          <a:spcPts val="600"/>
                        </a:spcBef>
                        <a:spcAft>
                          <a:spcPts val="600"/>
                        </a:spcAft>
                        <a:buClrTx/>
                        <a:buSzTx/>
                        <a:buFont typeface="Calibri" panose="020F0502020204030204" pitchFamily="34" charset="0"/>
                        <a:buChar char="​"/>
                        <a:tabLst/>
                        <a:defRPr/>
                      </a:pPr>
                      <a:r>
                        <a:rPr lang="en-US" sz="1100" dirty="0" smtClean="0">
                          <a:solidFill>
                            <a:srgbClr val="7F7F7F"/>
                          </a:solidFill>
                          <a:latin typeface="Arial"/>
                        </a:rPr>
                        <a:t>Slidedocs spread your message</a:t>
                      </a:r>
                      <a:r>
                        <a:rPr lang="en-US" sz="1100" baseline="0" dirty="0" smtClean="0">
                          <a:solidFill>
                            <a:srgbClr val="7F7F7F"/>
                          </a:solidFill>
                          <a:latin typeface="Arial"/>
                        </a:rPr>
                        <a:t> </a:t>
                      </a:r>
                      <a:r>
                        <a:rPr lang="en-US" sz="1100" dirty="0" smtClean="0">
                          <a:solidFill>
                            <a:srgbClr val="7F7F7F"/>
                          </a:solidFill>
                          <a:latin typeface="Arial"/>
                        </a:rPr>
                        <a:t>through</a:t>
                      </a:r>
                      <a:r>
                        <a:rPr lang="en-US" sz="1100" baseline="0" dirty="0" smtClean="0">
                          <a:solidFill>
                            <a:srgbClr val="7F7F7F"/>
                          </a:solidFill>
                          <a:latin typeface="Arial"/>
                        </a:rPr>
                        <a:t> </a:t>
                      </a:r>
                      <a:r>
                        <a:rPr lang="en-US" sz="1100" dirty="0" smtClean="0">
                          <a:solidFill>
                            <a:srgbClr val="7F7F7F"/>
                          </a:solidFill>
                          <a:latin typeface="Arial"/>
                        </a:rPr>
                        <a:t>modular content that empowers people to</a:t>
                      </a:r>
                      <a:r>
                        <a:rPr lang="en-US" sz="1100" baseline="0" dirty="0" smtClean="0">
                          <a:solidFill>
                            <a:srgbClr val="7F7F7F"/>
                          </a:solidFill>
                          <a:latin typeface="Arial"/>
                        </a:rPr>
                        <a:t> </a:t>
                      </a:r>
                      <a:r>
                        <a:rPr lang="en-US" sz="1100" dirty="0" smtClean="0">
                          <a:solidFill>
                            <a:srgbClr val="7F7F7F"/>
                          </a:solidFill>
                          <a:latin typeface="Arial"/>
                        </a:rPr>
                        <a:t>quickly</a:t>
                      </a:r>
                      <a:r>
                        <a:rPr lang="en-US" sz="1100" baseline="0" dirty="0" smtClean="0">
                          <a:solidFill>
                            <a:srgbClr val="7F7F7F"/>
                          </a:solidFill>
                          <a:latin typeface="Arial"/>
                        </a:rPr>
                        <a:t> </a:t>
                      </a:r>
                      <a:r>
                        <a:rPr lang="en-US" sz="1100" dirty="0" smtClean="0">
                          <a:solidFill>
                            <a:srgbClr val="7F7F7F"/>
                          </a:solidFill>
                          <a:latin typeface="Arial"/>
                        </a:rPr>
                        <a:t>understand</a:t>
                      </a:r>
                      <a:r>
                        <a:rPr lang="en-US" sz="1100" baseline="0" dirty="0" smtClean="0">
                          <a:solidFill>
                            <a:srgbClr val="7F7F7F"/>
                          </a:solidFill>
                          <a:latin typeface="Arial"/>
                        </a:rPr>
                        <a:t> </a:t>
                      </a:r>
                      <a:r>
                        <a:rPr lang="en-US" sz="1100" dirty="0" smtClean="0">
                          <a:solidFill>
                            <a:srgbClr val="7F7F7F"/>
                          </a:solidFill>
                          <a:latin typeface="Arial"/>
                        </a:rPr>
                        <a:t>and easily share your ideas.</a:t>
                      </a: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bl>
          </a:graphicData>
        </a:graphic>
      </p:graphicFrame>
      <p:grpSp>
        <p:nvGrpSpPr>
          <p:cNvPr id="19" name="Group 18"/>
          <p:cNvGrpSpPr/>
          <p:nvPr/>
        </p:nvGrpSpPr>
        <p:grpSpPr>
          <a:xfrm>
            <a:off x="5717136" y="5413236"/>
            <a:ext cx="2967284" cy="649409"/>
            <a:chOff x="-5002935" y="5749802"/>
            <a:chExt cx="1787720" cy="649409"/>
          </a:xfrm>
        </p:grpSpPr>
        <p:sp>
          <p:nvSpPr>
            <p:cNvPr id="20" name="TextBox 19"/>
            <p:cNvSpPr txBox="1"/>
            <p:nvPr/>
          </p:nvSpPr>
          <p:spPr>
            <a:xfrm>
              <a:off x="-5002935" y="5749802"/>
              <a:ext cx="1787720" cy="649409"/>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Stating your Big Idea in this format distinguishes it from simply being a topic</a:t>
              </a:r>
              <a:r>
                <a:rPr lang="en-US" sz="1100" i="1" dirty="0" smtClean="0">
                  <a:solidFill>
                    <a:schemeClr val="accent2"/>
                  </a:solidFill>
                </a:rPr>
                <a:t>.</a:t>
              </a:r>
              <a:endParaRPr lang="en-US" sz="1100" i="1" dirty="0">
                <a:solidFill>
                  <a:schemeClr val="accent2"/>
                </a:solidFill>
              </a:endParaRPr>
            </a:p>
          </p:txBody>
        </p:sp>
        <p:cxnSp>
          <p:nvCxnSpPr>
            <p:cNvPr id="21" name="Straight Connector 2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0680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 around one point</a:t>
            </a:r>
            <a:endParaRPr lang="en-US" dirty="0"/>
          </a:p>
        </p:txBody>
      </p:sp>
      <p:sp>
        <p:nvSpPr>
          <p:cNvPr id="3" name="Content Placeholder 2"/>
          <p:cNvSpPr>
            <a:spLocks noGrp="1"/>
          </p:cNvSpPr>
          <p:nvPr>
            <p:ph idx="1"/>
          </p:nvPr>
        </p:nvSpPr>
        <p:spPr/>
        <p:txBody>
          <a:bodyPr/>
          <a:lstStyle/>
          <a:p>
            <a:pPr lvl="2"/>
            <a:r>
              <a:rPr lang="en-US" dirty="0" smtClean="0"/>
              <a:t>Putting each idea on a single page allows you to eliminate distractions and focus the reader’s attention.</a:t>
            </a:r>
          </a:p>
          <a:p>
            <a:pPr lvl="2"/>
            <a:r>
              <a:rPr lang="en-US" dirty="0" smtClean="0"/>
              <a:t>The one-idea-per-slide mentality will also keep you focused as you write your slidedoc and prevent you from overelaborating.</a:t>
            </a:r>
          </a:p>
          <a:p>
            <a:pPr lvl="2"/>
            <a:r>
              <a:rPr lang="en-US" dirty="0" smtClean="0"/>
              <a:t>Presentation software is especially useful for keeping you honest in that regard. Begin authoring your slidedoc by putting your ideas for topics and subtopics on individual slides.</a:t>
            </a:r>
          </a:p>
          <a:p>
            <a:pPr lvl="2"/>
            <a:r>
              <a:rPr lang="en-US" dirty="0" smtClean="0"/>
              <a:t>Once you’ve settled on a certain number of topics, these ideas will become your page titles. As you develop the supporting content, use the title as a litmus test to tell whether or not you’re staying on topic.</a:t>
            </a:r>
          </a:p>
        </p:txBody>
      </p:sp>
      <p:sp>
        <p:nvSpPr>
          <p:cNvPr id="4" name="Text Placeholder 3"/>
          <p:cNvSpPr>
            <a:spLocks noGrp="1"/>
          </p:cNvSpPr>
          <p:nvPr>
            <p:ph type="body" idx="10"/>
          </p:nvPr>
        </p:nvSpPr>
        <p:spPr>
          <a:xfrm>
            <a:off x="459580" y="1134598"/>
            <a:ext cx="5437716" cy="536519"/>
          </a:xfrm>
        </p:spPr>
        <p:txBody>
          <a:bodyPr/>
          <a:lstStyle/>
          <a:p>
            <a:r>
              <a:rPr lang="en-US" dirty="0" smtClean="0"/>
              <a:t>Just as your slidedoc should have a single Big Idea, each page should also focus on a single, core point.</a:t>
            </a:r>
            <a:endParaRPr lang="en-US" dirty="0"/>
          </a:p>
        </p:txBody>
      </p:sp>
      <p:sp>
        <p:nvSpPr>
          <p:cNvPr id="5" name="Content Placeholder 4"/>
          <p:cNvSpPr>
            <a:spLocks noGrp="1"/>
          </p:cNvSpPr>
          <p:nvPr>
            <p:ph idx="11"/>
          </p:nvPr>
        </p:nvSpPr>
        <p:spPr>
          <a:xfrm>
            <a:off x="3256668" y="1816100"/>
            <a:ext cx="2640628" cy="4583111"/>
          </a:xfrm>
        </p:spPr>
        <p:txBody>
          <a:bodyPr/>
          <a:lstStyle/>
          <a:p>
            <a:pPr lvl="2"/>
            <a:r>
              <a:rPr lang="en-US" dirty="0" smtClean="0"/>
              <a:t>If you find yourself crowding the page with words, then you may have strayed off topic. Either edit your material down or create a new subtopic on another page.</a:t>
            </a:r>
          </a:p>
          <a:p>
            <a:pPr lvl="2"/>
            <a:r>
              <a:rPr lang="en-US" dirty="0" smtClean="0"/>
              <a:t>If you do create another page, make sure it supports the overall point you’re making with your slidedoc and that it really is relevant to your audience. If not, the content may be extraneous.</a:t>
            </a:r>
          </a:p>
          <a:p>
            <a:pPr lvl="2"/>
            <a:r>
              <a:rPr lang="en-US" dirty="0" smtClean="0"/>
              <a:t>Remember, it’s less about demonstrating what you know, and more about making the information easy to consume and understand. Curb the temptation to create a full explanation of everything you know about the topic.</a:t>
            </a:r>
            <a:endParaRPr lang="en-US" dirty="0"/>
          </a:p>
        </p:txBody>
      </p:sp>
      <p:pic>
        <p:nvPicPr>
          <p:cNvPr id="9" name="Content Placeholder 9" descr="unite around point.png"/>
          <p:cNvPicPr>
            <a:picLocks noChangeAspect="1"/>
          </p:cNvPicPr>
          <p:nvPr/>
        </p:nvPicPr>
        <p:blipFill>
          <a:blip r:embed="rId2"/>
          <a:stretch>
            <a:fillRect/>
          </a:stretch>
        </p:blipFill>
        <p:spPr>
          <a:xfrm>
            <a:off x="6043613" y="1863725"/>
            <a:ext cx="2640012" cy="2640012"/>
          </a:xfrm>
          <a:prstGeom prst="rect">
            <a:avLst/>
          </a:prstGeom>
        </p:spPr>
      </p:pic>
    </p:spTree>
    <p:extLst>
      <p:ext uri="{BB962C8B-B14F-4D97-AF65-F5344CB8AC3E}">
        <p14:creationId xmlns:p14="http://schemas.microsoft.com/office/powerpoint/2010/main" val="9153115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length of slidedocs</a:t>
            </a:r>
            <a:endParaRPr lang="en-US" dirty="0"/>
          </a:p>
        </p:txBody>
      </p:sp>
      <p:sp>
        <p:nvSpPr>
          <p:cNvPr id="7" name="Content Placeholder 6"/>
          <p:cNvSpPr>
            <a:spLocks noGrp="1"/>
          </p:cNvSpPr>
          <p:nvPr>
            <p:ph idx="1"/>
          </p:nvPr>
        </p:nvSpPr>
        <p:spPr/>
        <p:txBody>
          <a:bodyPr/>
          <a:lstStyle/>
          <a:p>
            <a:pPr lvl="2"/>
            <a:r>
              <a:rPr lang="en-US" b="1" dirty="0" smtClean="0"/>
              <a:t>Pre-read: </a:t>
            </a:r>
          </a:p>
          <a:p>
            <a:pPr lvl="2"/>
            <a:r>
              <a:rPr lang="en-US" b="1" dirty="0" smtClean="0">
                <a:solidFill>
                  <a:srgbClr val="00AFBB"/>
                </a:solidFill>
              </a:rPr>
              <a:t>Before the meeting: </a:t>
            </a:r>
            <a:br>
              <a:rPr lang="en-US" b="1" dirty="0" smtClean="0">
                <a:solidFill>
                  <a:srgbClr val="00AFBB"/>
                </a:solidFill>
              </a:rPr>
            </a:br>
            <a:r>
              <a:rPr lang="en-US" dirty="0" smtClean="0"/>
              <a:t>If you distribute the slidedoc before a meeting, it should be able to be read in 20 minutes or less. It may be hard for reviewers to find large blocks of time in their workday for focused reading. </a:t>
            </a:r>
          </a:p>
          <a:p>
            <a:pPr lvl="2"/>
            <a:r>
              <a:rPr lang="en-US" b="1" dirty="0" smtClean="0">
                <a:solidFill>
                  <a:srgbClr val="00AFBB"/>
                </a:solidFill>
              </a:rPr>
              <a:t>Beginning of the meeting: </a:t>
            </a:r>
            <a:r>
              <a:rPr lang="en-US" dirty="0" smtClean="0"/>
              <a:t/>
            </a:r>
            <a:br>
              <a:rPr lang="en-US" dirty="0" smtClean="0"/>
            </a:br>
            <a:r>
              <a:rPr lang="en-US" dirty="0" smtClean="0"/>
              <a:t>If you distribute the slidedoc for people to read at the beginning of a meeting, it should take less than 10 minutes to read. That means it should be </a:t>
            </a:r>
            <a:br>
              <a:rPr lang="en-US" dirty="0" smtClean="0"/>
            </a:br>
            <a:r>
              <a:rPr lang="en-US" dirty="0" smtClean="0"/>
              <a:t>10 pages or less. This is particularly helpful when </a:t>
            </a:r>
            <a:br>
              <a:rPr lang="en-US" dirty="0" smtClean="0"/>
            </a:br>
            <a:r>
              <a:rPr lang="en-US" dirty="0" smtClean="0"/>
              <a:t>the topic is highly complex </a:t>
            </a:r>
            <a:br>
              <a:rPr lang="en-US" dirty="0" smtClean="0"/>
            </a:br>
            <a:r>
              <a:rPr lang="en-US" dirty="0" smtClean="0"/>
              <a:t>or technical.</a:t>
            </a:r>
          </a:p>
        </p:txBody>
      </p:sp>
      <p:sp>
        <p:nvSpPr>
          <p:cNvPr id="4" name="Text Placeholder 3"/>
          <p:cNvSpPr>
            <a:spLocks noGrp="1"/>
          </p:cNvSpPr>
          <p:nvPr>
            <p:ph type="body" idx="10"/>
          </p:nvPr>
        </p:nvSpPr>
        <p:spPr>
          <a:xfrm>
            <a:off x="459580" y="1134598"/>
            <a:ext cx="5437716" cy="536519"/>
          </a:xfrm>
        </p:spPr>
        <p:txBody>
          <a:bodyPr/>
          <a:lstStyle/>
          <a:p>
            <a:r>
              <a:rPr lang="en-US" dirty="0" smtClean="0"/>
              <a:t>Slidedocs vary in length depending on how you use them. </a:t>
            </a:r>
            <a:br>
              <a:rPr lang="en-US" dirty="0" smtClean="0"/>
            </a:br>
            <a:r>
              <a:rPr lang="en-US" dirty="0" smtClean="0"/>
              <a:t>Here are some guidelines for the most common uses.</a:t>
            </a:r>
            <a:endParaRPr lang="en-US" dirty="0"/>
          </a:p>
        </p:txBody>
      </p:sp>
      <p:sp>
        <p:nvSpPr>
          <p:cNvPr id="8" name="Content Placeholder 7"/>
          <p:cNvSpPr>
            <a:spLocks noGrp="1"/>
          </p:cNvSpPr>
          <p:nvPr>
            <p:ph idx="11"/>
          </p:nvPr>
        </p:nvSpPr>
        <p:spPr/>
        <p:txBody>
          <a:bodyPr/>
          <a:lstStyle/>
          <a:p>
            <a:pPr lvl="2"/>
            <a:r>
              <a:rPr lang="en-US" b="1" dirty="0" smtClean="0"/>
              <a:t>Emissary: </a:t>
            </a:r>
          </a:p>
          <a:p>
            <a:pPr lvl="2"/>
            <a:r>
              <a:rPr lang="en-US" b="1" dirty="0" smtClean="0">
                <a:solidFill>
                  <a:srgbClr val="00AFBB"/>
                </a:solidFill>
              </a:rPr>
              <a:t>Sent to executive: </a:t>
            </a:r>
            <a:br>
              <a:rPr lang="en-US" b="1" dirty="0" smtClean="0">
                <a:solidFill>
                  <a:srgbClr val="00AFBB"/>
                </a:solidFill>
              </a:rPr>
            </a:br>
            <a:r>
              <a:rPr lang="en-US" dirty="0" smtClean="0"/>
              <a:t>If an executive asks you to “send along your slides,” they just want the facts and a reason to believe that your idea is a good one. Five slides seems to be the tolerance level for people in power. Send them what they requested; they</a:t>
            </a:r>
            <a:r>
              <a:rPr lang="fr-FR" dirty="0" smtClean="0"/>
              <a:t>’</a:t>
            </a:r>
            <a:r>
              <a:rPr lang="en-US" dirty="0" smtClean="0"/>
              <a:t>re sharp enough to fill in the </a:t>
            </a:r>
            <a:br>
              <a:rPr lang="en-US" dirty="0" smtClean="0"/>
            </a:br>
            <a:r>
              <a:rPr lang="en-US" dirty="0" smtClean="0"/>
              <a:t>gaps themselves. </a:t>
            </a:r>
          </a:p>
          <a:p>
            <a:pPr lvl="2"/>
            <a:r>
              <a:rPr lang="en-US" b="1" dirty="0" smtClean="0">
                <a:solidFill>
                  <a:srgbClr val="00AFBB"/>
                </a:solidFill>
              </a:rPr>
              <a:t>Sent to potential client: </a:t>
            </a:r>
            <a:r>
              <a:rPr lang="en-US" dirty="0" smtClean="0"/>
              <a:t>Slidedocs make amazing modular collateral. A potential client making a buying </a:t>
            </a:r>
            <a:br>
              <a:rPr lang="en-US" dirty="0" smtClean="0"/>
            </a:br>
            <a:r>
              <a:rPr lang="en-US" dirty="0" smtClean="0"/>
              <a:t>decision should have all their questions answered in a </a:t>
            </a:r>
            <a:br>
              <a:rPr lang="en-US" dirty="0" smtClean="0"/>
            </a:br>
            <a:r>
              <a:rPr lang="en-US" dirty="0" smtClean="0"/>
              <a:t>slidedoc 10 pages or less.</a:t>
            </a:r>
          </a:p>
        </p:txBody>
      </p:sp>
      <p:sp>
        <p:nvSpPr>
          <p:cNvPr id="9" name="Content Placeholder 8"/>
          <p:cNvSpPr>
            <a:spLocks noGrp="1"/>
          </p:cNvSpPr>
          <p:nvPr>
            <p:ph idx="12"/>
          </p:nvPr>
        </p:nvSpPr>
        <p:spPr/>
        <p:txBody>
          <a:bodyPr/>
          <a:lstStyle/>
          <a:p>
            <a:pPr lvl="2"/>
            <a:r>
              <a:rPr lang="en-US" b="1" dirty="0" smtClean="0"/>
              <a:t>Reference material: </a:t>
            </a:r>
          </a:p>
          <a:p>
            <a:pPr lvl="2"/>
            <a:r>
              <a:rPr lang="en-US" b="1" dirty="0" smtClean="0">
                <a:solidFill>
                  <a:srgbClr val="00AFBB"/>
                </a:solidFill>
              </a:rPr>
              <a:t>Sent before or after a talk: </a:t>
            </a:r>
            <a:br>
              <a:rPr lang="en-US" b="1" dirty="0" smtClean="0">
                <a:solidFill>
                  <a:srgbClr val="00AFBB"/>
                </a:solidFill>
              </a:rPr>
            </a:br>
            <a:r>
              <a:rPr lang="en-US" dirty="0" smtClean="0"/>
              <a:t>If you need to deliver detailed information during a talk, send context ahead of time or share a detailed report with references after the talk so your audience can study your findings. These slidedocs could be up to 50 pages.</a:t>
            </a:r>
          </a:p>
          <a:p>
            <a:pPr lvl="2"/>
            <a:r>
              <a:rPr lang="en-US" b="1" dirty="0" smtClean="0">
                <a:solidFill>
                  <a:srgbClr val="00AFBB"/>
                </a:solidFill>
              </a:rPr>
              <a:t>Distributed during a talk: </a:t>
            </a:r>
            <a:br>
              <a:rPr lang="en-US" b="1" dirty="0" smtClean="0">
                <a:solidFill>
                  <a:srgbClr val="00AFBB"/>
                </a:solidFill>
              </a:rPr>
            </a:br>
            <a:r>
              <a:rPr lang="en-US" dirty="0" smtClean="0"/>
              <a:t>If you want to distribute reference material during a talk, it needs to be limited to information the audience will hear in the talk or they’ll read instead of listening to you. 10 pages is the most you should have for these types of slidedocs.</a:t>
            </a:r>
          </a:p>
        </p:txBody>
      </p:sp>
      <p:sp>
        <p:nvSpPr>
          <p:cNvPr id="10" name="Content Placeholder 9"/>
          <p:cNvSpPr>
            <a:spLocks noGrp="1"/>
          </p:cNvSpPr>
          <p:nvPr>
            <p:ph idx="13"/>
          </p:nvPr>
        </p:nvSpPr>
        <p:spPr/>
        <p:txBody>
          <a:bodyPr/>
          <a:lstStyle/>
          <a:p>
            <a:pPr lvl="2"/>
            <a:r>
              <a:rPr lang="en-US" b="1" dirty="0" smtClean="0"/>
              <a:t>Follow-up material: </a:t>
            </a:r>
          </a:p>
          <a:p>
            <a:pPr lvl="2"/>
            <a:r>
              <a:rPr lang="en-US" b="1" dirty="0" smtClean="0">
                <a:solidFill>
                  <a:srgbClr val="00AFBB"/>
                </a:solidFill>
              </a:rPr>
              <a:t>Sent after a talk or meeting: </a:t>
            </a:r>
            <a:r>
              <a:rPr lang="en-US" dirty="0" smtClean="0"/>
              <a:t>Using slidedocs for follow-up helps you seal a deal or add more insights to help persuade key stakeholders. These documents can be in the form of slidedoc collateral </a:t>
            </a:r>
            <a:br>
              <a:rPr lang="en-US" dirty="0" smtClean="0"/>
            </a:br>
            <a:r>
              <a:rPr lang="en-US" dirty="0" smtClean="0"/>
              <a:t>(10 pages) or even a slidedoc book like this one (up to 200 pages); it all depends on the content and the audience.</a:t>
            </a:r>
          </a:p>
        </p:txBody>
      </p:sp>
    </p:spTree>
    <p:extLst>
      <p:ext uri="{BB962C8B-B14F-4D97-AF65-F5344CB8AC3E}">
        <p14:creationId xmlns:p14="http://schemas.microsoft.com/office/powerpoint/2010/main" val="8980756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Sell your idea with great copy</a:t>
            </a:r>
            <a:endParaRPr lang="en-US" dirty="0"/>
          </a:p>
        </p:txBody>
      </p:sp>
      <p:sp>
        <p:nvSpPr>
          <p:cNvPr id="9" name="Content Placeholder 8"/>
          <p:cNvSpPr>
            <a:spLocks noGrp="1"/>
          </p:cNvSpPr>
          <p:nvPr>
            <p:ph idx="1"/>
          </p:nvPr>
        </p:nvSpPr>
        <p:spPr>
          <a:xfrm>
            <a:off x="457732" y="1816100"/>
            <a:ext cx="4037143" cy="4583111"/>
          </a:xfrm>
        </p:spPr>
        <p:txBody>
          <a:bodyPr/>
          <a:lstStyle/>
          <a:p>
            <a:r>
              <a:rPr lang="en-US" dirty="0" smtClean="0"/>
              <a:t>Now that you know when to use a slidedoc, let’s look at how to compose one. </a:t>
            </a:r>
          </a:p>
          <a:p>
            <a:pPr lvl="2"/>
            <a:r>
              <a:rPr lang="en-US" dirty="0" smtClean="0"/>
              <a:t>Writing a slidedoc doesn’t mean you have license to transcribe every thought that comes into your head. No matter the medium, effective communication requires planning, thought, and skillful execution. That means </a:t>
            </a:r>
            <a:r>
              <a:rPr lang="en-US" u="sng" dirty="0" smtClean="0">
                <a:hlinkClick r:id="rId2"/>
              </a:rPr>
              <a:t>dusting off the writing skills</a:t>
            </a:r>
            <a:r>
              <a:rPr lang="en-US" dirty="0" smtClean="0"/>
              <a:t> that you might have set aside while you were cranking out fragmented bullet points.</a:t>
            </a:r>
          </a:p>
          <a:p>
            <a:pPr lvl="2"/>
            <a:r>
              <a:rPr lang="en-US" dirty="0" smtClean="0"/>
              <a:t>Sound like more work? After all, those bullet points were relatively easy to squeeze out. But if you are taking the time to communicate your idea in the best possible format, it makes sense to maximize the use of that format. </a:t>
            </a:r>
          </a:p>
          <a:p>
            <a:pPr lvl="2"/>
            <a:r>
              <a:rPr lang="en-US" dirty="0" smtClean="0"/>
              <a:t>Don’t assume that your readers will follow your lead because your idea is important to </a:t>
            </a:r>
            <a:r>
              <a:rPr lang="en-US" i="1" dirty="0" smtClean="0"/>
              <a:t>you</a:t>
            </a:r>
            <a:r>
              <a:rPr lang="en-US" dirty="0" smtClean="0"/>
              <a:t>. Use words and visuals to explain to your audience why your idea is important to </a:t>
            </a:r>
            <a:r>
              <a:rPr lang="en-US" i="1" dirty="0" smtClean="0"/>
              <a:t>them</a:t>
            </a:r>
            <a:r>
              <a:rPr lang="en-US" dirty="0" smtClean="0"/>
              <a:t>. </a:t>
            </a:r>
            <a:endParaRPr lang="en-PH"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400" y="1816100"/>
            <a:ext cx="3374799" cy="4334802"/>
          </a:xfrm>
          <a:prstGeom prst="rect">
            <a:avLst/>
          </a:prstGeom>
        </p:spPr>
      </p:pic>
      <p:sp>
        <p:nvSpPr>
          <p:cNvPr id="11" name="Title 1"/>
          <p:cNvSpPr txBox="1">
            <a:spLocks/>
          </p:cNvSpPr>
          <p:nvPr/>
        </p:nvSpPr>
        <p:spPr>
          <a:xfrm>
            <a:off x="6146912" y="3922307"/>
            <a:ext cx="1247775" cy="1038224"/>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marL="0" lvl="1" algn="ctr"/>
            <a:r>
              <a:rPr sz="1500" i="1" dirty="0" smtClean="0">
                <a:solidFill>
                  <a:schemeClr val="bg1"/>
                </a:solidFill>
              </a:rPr>
              <a:t>Filter</a:t>
            </a:r>
            <a:endParaRPr sz="1500" i="1" dirty="0">
              <a:solidFill>
                <a:schemeClr val="bg1"/>
              </a:solidFill>
            </a:endParaRPr>
          </a:p>
        </p:txBody>
      </p:sp>
    </p:spTree>
    <p:extLst>
      <p:ext uri="{BB962C8B-B14F-4D97-AF65-F5344CB8AC3E}">
        <p14:creationId xmlns:p14="http://schemas.microsoft.com/office/powerpoint/2010/main" val="1889231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an editorial Process</a:t>
            </a:r>
            <a:endParaRPr lang="en-US" dirty="0"/>
          </a:p>
        </p:txBody>
      </p:sp>
      <p:sp>
        <p:nvSpPr>
          <p:cNvPr id="3" name="Text Placeholder 2"/>
          <p:cNvSpPr>
            <a:spLocks noGrp="1"/>
          </p:cNvSpPr>
          <p:nvPr>
            <p:ph type="body" idx="10"/>
          </p:nvPr>
        </p:nvSpPr>
        <p:spPr/>
        <p:txBody>
          <a:bodyPr/>
          <a:lstStyle/>
          <a:p>
            <a:r>
              <a:rPr lang="en-US" dirty="0" smtClean="0"/>
              <a:t>Some slidedocs can be created by you alone. But when the </a:t>
            </a:r>
            <a:br>
              <a:rPr lang="en-US" dirty="0" smtClean="0"/>
            </a:br>
            <a:r>
              <a:rPr lang="en-US" dirty="0" smtClean="0"/>
              <a:t>stakes are high for your slidedoc to make a big impact, </a:t>
            </a:r>
            <a:br>
              <a:rPr lang="en-US" dirty="0" smtClean="0"/>
            </a:br>
            <a:r>
              <a:rPr lang="en-US" dirty="0" smtClean="0"/>
              <a:t>having an editorial process is helpful.</a:t>
            </a:r>
          </a:p>
        </p:txBody>
      </p:sp>
      <p:sp>
        <p:nvSpPr>
          <p:cNvPr id="14" name="Content Placeholder 13"/>
          <p:cNvSpPr>
            <a:spLocks noGrp="1"/>
          </p:cNvSpPr>
          <p:nvPr>
            <p:ph idx="11"/>
          </p:nvPr>
        </p:nvSpPr>
        <p:spPr>
          <a:xfrm>
            <a:off x="3256668" y="4659311"/>
            <a:ext cx="5430132" cy="1739900"/>
          </a:xfrm>
        </p:spPr>
        <p:txBody>
          <a:bodyPr/>
          <a:lstStyle/>
          <a:p>
            <a:pPr lvl="2"/>
            <a:r>
              <a:rPr lang="en-US" dirty="0" smtClean="0"/>
              <a:t>First, following an editorial process will help both you and your team focus on the main message you want to communicate. Second, it will focus your attention on a single task and keep you from feeling overwhelmed.</a:t>
            </a:r>
          </a:p>
          <a:p>
            <a:pPr lvl="2"/>
            <a:r>
              <a:rPr lang="en-US" dirty="0" smtClean="0"/>
              <a:t>To set up your editorial process, step back and look at the project as a whole. Define the intent of the slidedoc, and stay focused on the best way to convey that information to your audience. Then, follow these three steps to completing the content: ideate, create, and refine.</a:t>
            </a:r>
            <a:endParaRPr lang="en-US" dirty="0"/>
          </a:p>
        </p:txBody>
      </p:sp>
      <p:grpSp>
        <p:nvGrpSpPr>
          <p:cNvPr id="11" name="Group 10"/>
          <p:cNvGrpSpPr/>
          <p:nvPr/>
        </p:nvGrpSpPr>
        <p:grpSpPr bwMode="gray">
          <a:xfrm>
            <a:off x="481176" y="2286818"/>
            <a:ext cx="7626019" cy="1713712"/>
            <a:chOff x="103953" y="3981150"/>
            <a:chExt cx="7626019" cy="1713712"/>
          </a:xfrm>
          <a:effectLst/>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03953" y="3981150"/>
              <a:ext cx="7626019" cy="1713712"/>
            </a:xfrm>
            <a:prstGeom prst="rect">
              <a:avLst/>
            </a:prstGeom>
          </p:spPr>
        </p:pic>
        <p:sp>
          <p:nvSpPr>
            <p:cNvPr id="13" name="Title 1"/>
            <p:cNvSpPr txBox="1">
              <a:spLocks/>
            </p:cNvSpPr>
            <p:nvPr/>
          </p:nvSpPr>
          <p:spPr bwMode="gray">
            <a:xfrm>
              <a:off x="2322814"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i="1" cap="none" spc="0" dirty="0" smtClean="0">
                  <a:solidFill>
                    <a:schemeClr val="bg1"/>
                  </a:solidFill>
                  <a:latin typeface="Georgia"/>
                  <a:cs typeface="Georgia"/>
                </a:rPr>
                <a:t>one</a:t>
              </a:r>
              <a:r>
                <a:rPr lang="en-US" sz="1800" cap="none" spc="0" dirty="0" smtClean="0">
                  <a:solidFill>
                    <a:schemeClr val="bg1"/>
                  </a:solidFill>
                  <a:latin typeface="Arial"/>
                  <a:cs typeface="Arial"/>
                </a:rPr>
                <a:t> Ideate</a:t>
              </a:r>
              <a:endParaRPr lang="en-US" sz="1800" cap="none" spc="0" dirty="0">
                <a:solidFill>
                  <a:schemeClr val="bg1"/>
                </a:solidFill>
                <a:latin typeface="Arial"/>
                <a:cs typeface="Arial"/>
              </a:endParaRPr>
            </a:p>
          </p:txBody>
        </p:sp>
        <p:sp>
          <p:nvSpPr>
            <p:cNvPr id="15" name="Title 1"/>
            <p:cNvSpPr txBox="1">
              <a:spLocks/>
            </p:cNvSpPr>
            <p:nvPr/>
          </p:nvSpPr>
          <p:spPr bwMode="gray">
            <a:xfrm>
              <a:off x="4280724"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cap="none" spc="0" dirty="0" smtClean="0">
                  <a:solidFill>
                    <a:schemeClr val="bg1"/>
                  </a:solidFill>
                  <a:latin typeface="Arial"/>
                  <a:cs typeface="Arial"/>
                </a:rPr>
                <a:t> </a:t>
              </a:r>
              <a:r>
                <a:rPr lang="en-US" sz="1800" i="1" cap="none" spc="0" dirty="0" smtClean="0">
                  <a:solidFill>
                    <a:schemeClr val="bg1"/>
                  </a:solidFill>
                  <a:latin typeface="Georgia"/>
                  <a:cs typeface="Georgia"/>
                </a:rPr>
                <a:t>two </a:t>
              </a:r>
              <a:r>
                <a:rPr lang="en-US" sz="1800" cap="none" spc="0" dirty="0" smtClean="0">
                  <a:solidFill>
                    <a:schemeClr val="bg1"/>
                  </a:solidFill>
                  <a:latin typeface="Arial"/>
                  <a:cs typeface="Arial"/>
                </a:rPr>
                <a:t>Create</a:t>
              </a:r>
              <a:endParaRPr lang="en-US" sz="1800" cap="none" spc="0" dirty="0">
                <a:solidFill>
                  <a:schemeClr val="bg1"/>
                </a:solidFill>
                <a:latin typeface="Arial"/>
                <a:cs typeface="Arial"/>
              </a:endParaRPr>
            </a:p>
          </p:txBody>
        </p:sp>
        <p:sp>
          <p:nvSpPr>
            <p:cNvPr id="16" name="Title 1"/>
            <p:cNvSpPr txBox="1">
              <a:spLocks/>
            </p:cNvSpPr>
            <p:nvPr/>
          </p:nvSpPr>
          <p:spPr bwMode="gray">
            <a:xfrm>
              <a:off x="5986610"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i="1" cap="none" spc="0" dirty="0" smtClean="0">
                  <a:solidFill>
                    <a:schemeClr val="bg1"/>
                  </a:solidFill>
                  <a:latin typeface="Georgia"/>
                  <a:cs typeface="Georgia"/>
                </a:rPr>
                <a:t>three </a:t>
              </a:r>
              <a:r>
                <a:rPr lang="en-US" sz="1800" cap="none" spc="0" dirty="0" smtClean="0">
                  <a:solidFill>
                    <a:schemeClr val="bg1"/>
                  </a:solidFill>
                  <a:latin typeface="Arial"/>
                  <a:cs typeface="Arial"/>
                </a:rPr>
                <a:t>Refine</a:t>
              </a:r>
              <a:endParaRPr lang="en-US" sz="1800" cap="none" spc="0" dirty="0">
                <a:solidFill>
                  <a:schemeClr val="bg1"/>
                </a:solidFill>
                <a:latin typeface="Arial"/>
                <a:cs typeface="Arial"/>
              </a:endParaRPr>
            </a:p>
          </p:txBody>
        </p:sp>
      </p:grpSp>
    </p:spTree>
    <p:extLst>
      <p:ext uri="{BB962C8B-B14F-4D97-AF65-F5344CB8AC3E}">
        <p14:creationId xmlns:p14="http://schemas.microsoft.com/office/powerpoint/2010/main" val="42727957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1: Ideate</a:t>
            </a:r>
            <a:endParaRPr lang="en-US" dirty="0"/>
          </a:p>
        </p:txBody>
      </p:sp>
      <p:sp>
        <p:nvSpPr>
          <p:cNvPr id="11" name="Content Placeholder 10"/>
          <p:cNvSpPr>
            <a:spLocks noGrp="1"/>
          </p:cNvSpPr>
          <p:nvPr>
            <p:ph idx="1"/>
          </p:nvPr>
        </p:nvSpPr>
        <p:spPr>
          <a:xfrm>
            <a:off x="457732" y="3710040"/>
            <a:ext cx="4037143" cy="2689171"/>
          </a:xfrm>
        </p:spPr>
        <p:txBody>
          <a:bodyPr/>
          <a:lstStyle/>
          <a:p>
            <a:r>
              <a:rPr lang="en-US" dirty="0" smtClean="0"/>
              <a:t>My process happens to start in PowerPoint</a:t>
            </a:r>
            <a:r>
              <a:rPr lang="en-US" baseline="30000" dirty="0" smtClean="0"/>
              <a:t>®</a:t>
            </a:r>
            <a:r>
              <a:rPr lang="en-US" dirty="0" smtClean="0"/>
              <a:t>. </a:t>
            </a:r>
            <a:br>
              <a:rPr lang="en-US" dirty="0" smtClean="0"/>
            </a:br>
            <a:r>
              <a:rPr lang="en-US" dirty="0" smtClean="0"/>
              <a:t>I outline the sections that I think will be my slidedoc’s main components. Then, under those sections, I add pages (slides) with the titles of topics I want to cover. In high school, many of us learned how to structure reports by writing the points we wanted to cover on </a:t>
            </a:r>
            <a:r>
              <a:rPr lang="en-US" dirty="0"/>
              <a:t>3"x5" </a:t>
            </a:r>
            <a:r>
              <a:rPr lang="en-US" dirty="0" smtClean="0"/>
              <a:t>index cards and arranging the order. I still use that method, only I do it in PowerPoint</a:t>
            </a:r>
            <a:r>
              <a:rPr lang="en-US" baseline="30000" dirty="0" smtClean="0"/>
              <a:t>®</a:t>
            </a:r>
            <a:r>
              <a:rPr lang="en-US" dirty="0" smtClean="0"/>
              <a:t>.</a:t>
            </a:r>
          </a:p>
        </p:txBody>
      </p:sp>
      <p:sp>
        <p:nvSpPr>
          <p:cNvPr id="13" name="Content Placeholder 12"/>
          <p:cNvSpPr>
            <a:spLocks noGrp="1"/>
          </p:cNvSpPr>
          <p:nvPr>
            <p:ph idx="12"/>
          </p:nvPr>
        </p:nvSpPr>
        <p:spPr>
          <a:xfrm>
            <a:off x="4647276" y="3710040"/>
            <a:ext cx="4037143" cy="2689171"/>
          </a:xfrm>
        </p:spPr>
        <p:txBody>
          <a:bodyPr/>
          <a:lstStyle/>
          <a:p>
            <a:pPr lvl="2"/>
            <a:r>
              <a:rPr lang="en-US" dirty="0" smtClean="0"/>
              <a:t>Once you identify relevant topics that support your idea, invite the rest of your team in to make sure you’ve covered all the main points and confirm that the overall flow of your slidedoc works. Again, it’s important to think about your slidedoc as a whole. Ask yourself, “How will my audience navigate through this?”</a:t>
            </a:r>
          </a:p>
          <a:p>
            <a:pPr lvl="2"/>
            <a:r>
              <a:rPr lang="en-US" dirty="0" smtClean="0"/>
              <a:t>Many times at Duarte, we paste the entire slidedoc on the wall and rearrange the individual pages until we have a logical order. </a:t>
            </a:r>
            <a:r>
              <a:rPr lang="en-US" u="sng" dirty="0">
                <a:hlinkClick r:id="rId2"/>
              </a:rPr>
              <a:t>Solid structure creates an </a:t>
            </a:r>
            <a:r>
              <a:rPr lang="en-US" u="sng" dirty="0" smtClean="0">
                <a:hlinkClick r:id="rId2"/>
              </a:rPr>
              <a:t>impactful experience</a:t>
            </a:r>
            <a:r>
              <a:rPr lang="en-US" dirty="0" smtClean="0"/>
              <a:t>  to guide the audience through the slidedoc.</a:t>
            </a:r>
          </a:p>
          <a:p>
            <a:pPr lvl="2"/>
            <a:r>
              <a:rPr lang="en-US" dirty="0" smtClean="0"/>
              <a:t>This is also where I start thinking about how I want the reader to feel as they page through the material.</a:t>
            </a:r>
          </a:p>
        </p:txBody>
      </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7"/>
          <a:stretch/>
        </p:blipFill>
        <p:spPr bwMode="gray">
          <a:xfrm>
            <a:off x="457731" y="1816100"/>
            <a:ext cx="4037143" cy="172185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0"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tretch/>
        </p:blipFill>
        <p:spPr bwMode="gray">
          <a:xfrm>
            <a:off x="4647275" y="1816100"/>
            <a:ext cx="4037143" cy="172185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1689051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2: Create</a:t>
            </a:r>
            <a:endParaRPr lang="en-US" dirty="0"/>
          </a:p>
        </p:txBody>
      </p:sp>
      <p:sp>
        <p:nvSpPr>
          <p:cNvPr id="11" name="Content Placeholder 10"/>
          <p:cNvSpPr>
            <a:spLocks noGrp="1"/>
          </p:cNvSpPr>
          <p:nvPr>
            <p:ph idx="1"/>
          </p:nvPr>
        </p:nvSpPr>
        <p:spPr/>
        <p:txBody>
          <a:bodyPr/>
          <a:lstStyle/>
          <a:p>
            <a:pPr lvl="2"/>
            <a:r>
              <a:rPr lang="en-US" dirty="0" smtClean="0"/>
              <a:t>After you’ve captured your team’s ideas around topics and established a rough story flow, spill all your thoughts on the page. Don’t hold back; it doesn’t have to be fully formed yet. Simply pour out everything that comes to mind. Use each page as a bucket to collect concepts and ideas for each topic.</a:t>
            </a:r>
          </a:p>
          <a:p>
            <a:pPr lvl="2"/>
            <a:r>
              <a:rPr lang="en-US" dirty="0" smtClean="0"/>
              <a:t>By following this path, you’re creating a wealth of ideas and information that you can choose from in the next step. You’re also speeding past the mental blocks that can keep you from capturing your best ideas.</a:t>
            </a:r>
          </a:p>
          <a:p>
            <a:r>
              <a:rPr lang="en-US" dirty="0" smtClean="0"/>
              <a:t>For now, aim for quantity instead of quality. </a:t>
            </a:r>
          </a:p>
          <a:p>
            <a:pPr lvl="2"/>
            <a:r>
              <a:rPr lang="en-US" dirty="0" smtClean="0"/>
              <a:t>Exhaust your subject—quality will come with the next step.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901" y="1816100"/>
            <a:ext cx="3913417" cy="4522274"/>
          </a:xfrm>
          <a:prstGeom prst="rect">
            <a:avLst/>
          </a:prstGeom>
        </p:spPr>
      </p:pic>
      <p:sp>
        <p:nvSpPr>
          <p:cNvPr id="8" name="Title 1"/>
          <p:cNvSpPr txBox="1">
            <a:spLocks/>
          </p:cNvSpPr>
          <p:nvPr/>
        </p:nvSpPr>
        <p:spPr>
          <a:xfrm>
            <a:off x="5215582" y="4744445"/>
            <a:ext cx="1661429" cy="356516"/>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algn="ctr"/>
            <a:r>
              <a:rPr sz="2000" cap="none" dirty="0" smtClean="0">
                <a:solidFill>
                  <a:schemeClr val="tx2"/>
                </a:solidFill>
                <a:latin typeface="Arial"/>
                <a:cs typeface="Arial Narrow"/>
              </a:rPr>
              <a:t>Quantity</a:t>
            </a:r>
            <a:endParaRPr sz="2000" cap="none" dirty="0">
              <a:solidFill>
                <a:schemeClr val="tx2"/>
              </a:solidFill>
              <a:latin typeface="Arial"/>
              <a:cs typeface="Arial Narrow"/>
            </a:endParaRPr>
          </a:p>
        </p:txBody>
      </p:sp>
    </p:spTree>
    <p:extLst>
      <p:ext uri="{BB962C8B-B14F-4D97-AF65-F5344CB8AC3E}">
        <p14:creationId xmlns:p14="http://schemas.microsoft.com/office/powerpoint/2010/main" val="31675166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Refine</a:t>
            </a:r>
            <a:endParaRPr lang="en-US" dirty="0"/>
          </a:p>
        </p:txBody>
      </p:sp>
      <p:sp>
        <p:nvSpPr>
          <p:cNvPr id="3" name="Content Placeholder 2"/>
          <p:cNvSpPr>
            <a:spLocks noGrp="1"/>
          </p:cNvSpPr>
          <p:nvPr>
            <p:ph idx="1"/>
          </p:nvPr>
        </p:nvSpPr>
        <p:spPr>
          <a:xfrm>
            <a:off x="457732" y="2286000"/>
            <a:ext cx="2640628" cy="4113212"/>
          </a:xfrm>
        </p:spPr>
        <p:txBody>
          <a:bodyPr/>
          <a:lstStyle/>
          <a:p>
            <a:pPr lvl="2"/>
            <a:r>
              <a:rPr lang="en-US" dirty="0" smtClean="0"/>
              <a:t>Once you’re here, it’s a good time to invite your team back in. Make sure they have context, but also encourage them to bring a critical eye and represent the needs of your audience.</a:t>
            </a:r>
          </a:p>
          <a:p>
            <a:pPr lvl="2"/>
            <a:r>
              <a:rPr lang="en-US" dirty="0" smtClean="0"/>
              <a:t>At Duarte, we repost everything on the board and take a second look at the flow. With a more fully fleshed out version, we refine the slidedoc until we feel we have the right flow and right information on </a:t>
            </a:r>
            <a:br>
              <a:rPr lang="en-US" dirty="0" smtClean="0"/>
            </a:br>
            <a:r>
              <a:rPr lang="en-US" dirty="0" smtClean="0"/>
              <a:t>each slide.</a:t>
            </a:r>
          </a:p>
          <a:p>
            <a:pPr lvl="2"/>
            <a:r>
              <a:rPr lang="en-US" dirty="0" smtClean="0"/>
              <a:t>During this step, we also ensure that the information is chunked properly. This attention to the big picture pays off in reader comprehension.</a:t>
            </a:r>
            <a:endParaRPr lang="en-US" dirty="0"/>
          </a:p>
        </p:txBody>
      </p:sp>
      <p:sp>
        <p:nvSpPr>
          <p:cNvPr id="4" name="Text Placeholder 3"/>
          <p:cNvSpPr>
            <a:spLocks noGrp="1"/>
          </p:cNvSpPr>
          <p:nvPr>
            <p:ph type="body" idx="10"/>
          </p:nvPr>
        </p:nvSpPr>
        <p:spPr>
          <a:xfrm>
            <a:off x="459580" y="1134598"/>
            <a:ext cx="6825140" cy="536519"/>
          </a:xfrm>
        </p:spPr>
        <p:txBody>
          <a:bodyPr/>
          <a:lstStyle/>
          <a:p>
            <a:r>
              <a:rPr lang="en-US" dirty="0" smtClean="0"/>
              <a:t>Once you have your ideas collected, refine them. This is the time to craft</a:t>
            </a:r>
            <a:br>
              <a:rPr lang="en-US" dirty="0" smtClean="0"/>
            </a:br>
            <a:r>
              <a:rPr lang="en-US" dirty="0" smtClean="0"/>
              <a:t>your copy and make sure every word and every sentence contributes to</a:t>
            </a:r>
            <a:br>
              <a:rPr lang="en-US" dirty="0" smtClean="0"/>
            </a:br>
            <a:r>
              <a:rPr lang="en-US" dirty="0" smtClean="0"/>
              <a:t>the main idea on the page and the slidedoc’s Big Idea.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9" y="2093075"/>
            <a:ext cx="4616773" cy="4446590"/>
          </a:xfrm>
          <a:prstGeom prst="rect">
            <a:avLst/>
          </a:prstGeom>
        </p:spPr>
      </p:pic>
      <p:sp>
        <p:nvSpPr>
          <p:cNvPr id="8" name="Title 1"/>
          <p:cNvSpPr txBox="1">
            <a:spLocks/>
          </p:cNvSpPr>
          <p:nvPr/>
        </p:nvSpPr>
        <p:spPr>
          <a:xfrm>
            <a:off x="5196818" y="3382718"/>
            <a:ext cx="1661429" cy="356516"/>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algn="ctr"/>
            <a:r>
              <a:rPr sz="2000" cap="none" dirty="0" smtClean="0">
                <a:solidFill>
                  <a:schemeClr val="tx2"/>
                </a:solidFill>
                <a:latin typeface="Arial"/>
                <a:cs typeface="Arial Narrow"/>
              </a:rPr>
              <a:t>Refine</a:t>
            </a:r>
            <a:endParaRPr sz="2000" cap="none" dirty="0">
              <a:solidFill>
                <a:schemeClr val="tx2"/>
              </a:solidFill>
              <a:latin typeface="Arial"/>
              <a:cs typeface="Arial Narrow"/>
            </a:endParaRPr>
          </a:p>
        </p:txBody>
      </p:sp>
    </p:spTree>
    <p:extLst>
      <p:ext uri="{BB962C8B-B14F-4D97-AF65-F5344CB8AC3E}">
        <p14:creationId xmlns:p14="http://schemas.microsoft.com/office/powerpoint/2010/main" val="33185147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Write Scannable copy</a:t>
            </a:r>
            <a:endParaRPr lang="en-US" dirty="0"/>
          </a:p>
        </p:txBody>
      </p:sp>
      <p:sp>
        <p:nvSpPr>
          <p:cNvPr id="7" name="Content Placeholder 6"/>
          <p:cNvSpPr>
            <a:spLocks noGrp="1"/>
          </p:cNvSpPr>
          <p:nvPr>
            <p:ph idx="1"/>
          </p:nvPr>
        </p:nvSpPr>
        <p:spPr>
          <a:xfrm>
            <a:off x="457732" y="2286000"/>
            <a:ext cx="2640628" cy="4286784"/>
          </a:xfrm>
        </p:spPr>
        <p:txBody>
          <a:bodyPr/>
          <a:lstStyle/>
          <a:p>
            <a:pPr lvl="2"/>
            <a:r>
              <a:rPr lang="en-US" dirty="0" smtClean="0"/>
              <a:t>During a presentation, you have a captive audience. With a slidedoc, they can simply stop reading.</a:t>
            </a:r>
          </a:p>
          <a:p>
            <a:pPr lvl="2"/>
            <a:r>
              <a:rPr lang="en-US" dirty="0" smtClean="0"/>
              <a:t>So, organize your information in a way that’s easily digestible and helps guide your readers through the slidedoc.</a:t>
            </a:r>
          </a:p>
          <a:p>
            <a:pPr lvl="2"/>
            <a:r>
              <a:rPr lang="en-US" dirty="0" smtClean="0"/>
              <a:t>The best presentation slides use just a title and minimal text, whereas a slidedoc can use many more organizational techniques that make it easier to scan and draw the eye through the material.</a:t>
            </a:r>
          </a:p>
        </p:txBody>
      </p:sp>
      <p:sp>
        <p:nvSpPr>
          <p:cNvPr id="8" name="Text Placeholder 7"/>
          <p:cNvSpPr>
            <a:spLocks noGrp="1"/>
          </p:cNvSpPr>
          <p:nvPr>
            <p:ph type="body" idx="10"/>
          </p:nvPr>
        </p:nvSpPr>
        <p:spPr/>
        <p:txBody>
          <a:bodyPr/>
          <a:lstStyle/>
          <a:p>
            <a:r>
              <a:rPr lang="en-US" dirty="0" smtClean="0"/>
              <a:t>As you’re refining the copy into clearer and more succinct text,</a:t>
            </a:r>
            <a:br>
              <a:rPr lang="en-US" dirty="0" smtClean="0"/>
            </a:br>
            <a:r>
              <a:rPr lang="en-US" dirty="0" smtClean="0"/>
              <a:t>start thinking about the best way to organize that information </a:t>
            </a:r>
            <a:br>
              <a:rPr lang="en-US" dirty="0" smtClean="0"/>
            </a:br>
            <a:r>
              <a:rPr lang="en-US" dirty="0" smtClean="0"/>
              <a:t>on the page itself.</a:t>
            </a:r>
          </a:p>
        </p:txBody>
      </p:sp>
      <p:sp>
        <p:nvSpPr>
          <p:cNvPr id="9" name="Content Placeholder 8"/>
          <p:cNvSpPr>
            <a:spLocks noGrp="1"/>
          </p:cNvSpPr>
          <p:nvPr>
            <p:ph idx="11"/>
          </p:nvPr>
        </p:nvSpPr>
        <p:spPr>
          <a:xfrm>
            <a:off x="3256668" y="2286000"/>
            <a:ext cx="2640628" cy="4286783"/>
          </a:xfrm>
        </p:spPr>
        <p:txBody>
          <a:bodyPr/>
          <a:lstStyle/>
          <a:p>
            <a:pPr lvl="2"/>
            <a:r>
              <a:rPr lang="en-US" b="1" dirty="0" smtClean="0"/>
              <a:t>They usually contain this type of copy:</a:t>
            </a:r>
          </a:p>
          <a:p>
            <a:pPr lvl="2"/>
            <a:r>
              <a:rPr lang="en-US" b="1" dirty="0" smtClean="0">
                <a:solidFill>
                  <a:schemeClr val="accent4"/>
                </a:solidFill>
              </a:rPr>
              <a:t>A. Headlines </a:t>
            </a:r>
            <a:r>
              <a:rPr lang="en-US" dirty="0" smtClean="0"/>
              <a:t>use 6- to 10-word titles around the slide’s main topic.</a:t>
            </a:r>
            <a:endParaRPr lang="en-US" b="1" dirty="0" smtClean="0">
              <a:solidFill>
                <a:schemeClr val="accent5"/>
              </a:solidFill>
            </a:endParaRPr>
          </a:p>
          <a:p>
            <a:pPr lvl="2"/>
            <a:r>
              <a:rPr lang="en-US" b="1" dirty="0" smtClean="0">
                <a:solidFill>
                  <a:schemeClr val="accent5"/>
                </a:solidFill>
              </a:rPr>
              <a:t>B. Subheads </a:t>
            </a:r>
            <a:r>
              <a:rPr lang="en-US" dirty="0" smtClean="0"/>
              <a:t>include the thesis or a summary of the slide’s main point.</a:t>
            </a:r>
          </a:p>
          <a:p>
            <a:pPr lvl="2"/>
            <a:r>
              <a:rPr lang="en-US" b="1" dirty="0" smtClean="0">
                <a:solidFill>
                  <a:schemeClr val="accent2"/>
                </a:solidFill>
              </a:rPr>
              <a:t>C. Paragraphs </a:t>
            </a:r>
            <a:r>
              <a:rPr lang="en-US" dirty="0" smtClean="0"/>
              <a:t>cluster sentences into complete thoughts.</a:t>
            </a:r>
          </a:p>
          <a:p>
            <a:pPr lvl="2"/>
            <a:r>
              <a:rPr lang="en-US" b="1" dirty="0" smtClean="0">
                <a:solidFill>
                  <a:schemeClr val="accent1"/>
                </a:solidFill>
              </a:rPr>
              <a:t>D. Bullets </a:t>
            </a:r>
            <a:r>
              <a:rPr lang="en-US" dirty="0" smtClean="0"/>
              <a:t>use full sentences and a parallel structure.</a:t>
            </a:r>
          </a:p>
          <a:p>
            <a:pPr lvl="2"/>
            <a:r>
              <a:rPr lang="en-US" b="1" dirty="0" smtClean="0">
                <a:solidFill>
                  <a:schemeClr val="accent3"/>
                </a:solidFill>
              </a:rPr>
              <a:t>E. Pull-quotes </a:t>
            </a:r>
            <a:r>
              <a:rPr lang="en-US" dirty="0" smtClean="0"/>
              <a:t>are used for emphasis and help important content stand out either in line or repeated in a box.</a:t>
            </a:r>
          </a:p>
          <a:p>
            <a:pPr lvl="2"/>
            <a:r>
              <a:rPr lang="en-US" dirty="0" smtClean="0"/>
              <a:t>In the following pages, we’ll discuss how to turn text into something that grabs </a:t>
            </a:r>
            <a:br>
              <a:rPr lang="en-US" dirty="0" smtClean="0"/>
            </a:br>
            <a:r>
              <a:rPr lang="en-US" dirty="0" smtClean="0"/>
              <a:t>your audience and effectively conveys your idea.</a:t>
            </a:r>
            <a:endParaRPr lang="en" dirty="0" smtClean="0"/>
          </a:p>
        </p:txBody>
      </p:sp>
      <p:grpSp>
        <p:nvGrpSpPr>
          <p:cNvPr id="16" name="Group 15"/>
          <p:cNvGrpSpPr/>
          <p:nvPr/>
        </p:nvGrpSpPr>
        <p:grpSpPr bwMode="gray">
          <a:xfrm>
            <a:off x="6067705" y="1732649"/>
            <a:ext cx="2602523" cy="3428198"/>
            <a:chOff x="6149591" y="2712104"/>
            <a:chExt cx="2602523" cy="3428198"/>
          </a:xfrm>
        </p:grpSpPr>
        <p:grpSp>
          <p:nvGrpSpPr>
            <p:cNvPr id="17" name="Group 16"/>
            <p:cNvGrpSpPr/>
            <p:nvPr/>
          </p:nvGrpSpPr>
          <p:grpSpPr bwMode="gray">
            <a:xfrm>
              <a:off x="6149591" y="3461246"/>
              <a:ext cx="2602523" cy="1957837"/>
              <a:chOff x="4261818" y="1027785"/>
              <a:chExt cx="3265900" cy="2414319"/>
            </a:xfrm>
          </p:grpSpPr>
          <p:sp>
            <p:nvSpPr>
              <p:cNvPr id="33" name="Freeform 130"/>
              <p:cNvSpPr>
                <a:spLocks/>
              </p:cNvSpPr>
              <p:nvPr/>
            </p:nvSpPr>
            <p:spPr bwMode="gray">
              <a:xfrm rot="5400000" flipH="1">
                <a:off x="4687608" y="601995"/>
                <a:ext cx="2414319" cy="3265900"/>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3"/>
              <p:cNvSpPr/>
              <p:nvPr/>
            </p:nvSpPr>
            <p:spPr bwMode="gray">
              <a:xfrm>
                <a:off x="4399181" y="1165562"/>
                <a:ext cx="2991173" cy="2138766"/>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132"/>
              <p:cNvSpPr>
                <a:spLocks noChangeArrowheads="1"/>
              </p:cNvSpPr>
              <p:nvPr/>
            </p:nvSpPr>
            <p:spPr bwMode="gray">
              <a:xfrm>
                <a:off x="4527163" y="1367028"/>
                <a:ext cx="2654986" cy="186759"/>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73"/>
              <p:cNvSpPr>
                <a:spLocks/>
              </p:cNvSpPr>
              <p:nvPr/>
            </p:nvSpPr>
            <p:spPr bwMode="gray">
              <a:xfrm>
                <a:off x="4524389" y="1624359"/>
                <a:ext cx="2028527" cy="118006"/>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73"/>
              <p:cNvSpPr>
                <a:spLocks/>
              </p:cNvSpPr>
              <p:nvPr/>
            </p:nvSpPr>
            <p:spPr bwMode="gray">
              <a:xfrm>
                <a:off x="4524389" y="1937563"/>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3"/>
              <p:cNvSpPr>
                <a:spLocks/>
              </p:cNvSpPr>
              <p:nvPr/>
            </p:nvSpPr>
            <p:spPr bwMode="gray">
              <a:xfrm>
                <a:off x="4524389" y="2055059"/>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73"/>
              <p:cNvSpPr>
                <a:spLocks/>
              </p:cNvSpPr>
              <p:nvPr/>
            </p:nvSpPr>
            <p:spPr bwMode="gray">
              <a:xfrm>
                <a:off x="4524389" y="2178908"/>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73"/>
              <p:cNvSpPr>
                <a:spLocks/>
              </p:cNvSpPr>
              <p:nvPr/>
            </p:nvSpPr>
            <p:spPr bwMode="gray">
              <a:xfrm>
                <a:off x="4524389" y="2305806"/>
                <a:ext cx="87824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73"/>
              <p:cNvSpPr>
                <a:spLocks/>
              </p:cNvSpPr>
              <p:nvPr/>
            </p:nvSpPr>
            <p:spPr bwMode="gray">
              <a:xfrm>
                <a:off x="5980679" y="1937563"/>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3"/>
              <p:cNvSpPr>
                <a:spLocks/>
              </p:cNvSpPr>
              <p:nvPr/>
            </p:nvSpPr>
            <p:spPr bwMode="gray">
              <a:xfrm>
                <a:off x="5980679" y="2055059"/>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3"/>
              <p:cNvSpPr>
                <a:spLocks/>
              </p:cNvSpPr>
              <p:nvPr/>
            </p:nvSpPr>
            <p:spPr bwMode="gray">
              <a:xfrm>
                <a:off x="5980679" y="2178908"/>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3"/>
              <p:cNvSpPr>
                <a:spLocks/>
              </p:cNvSpPr>
              <p:nvPr/>
            </p:nvSpPr>
            <p:spPr bwMode="gray">
              <a:xfrm>
                <a:off x="5980679" y="2403823"/>
                <a:ext cx="71402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3"/>
              <p:cNvSpPr>
                <a:spLocks/>
              </p:cNvSpPr>
              <p:nvPr/>
            </p:nvSpPr>
            <p:spPr bwMode="gray">
              <a:xfrm>
                <a:off x="5980679" y="2293306"/>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73"/>
              <p:cNvSpPr>
                <a:spLocks/>
              </p:cNvSpPr>
              <p:nvPr/>
            </p:nvSpPr>
            <p:spPr bwMode="gray">
              <a:xfrm>
                <a:off x="5980679" y="2904267"/>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73"/>
              <p:cNvSpPr>
                <a:spLocks/>
              </p:cNvSpPr>
              <p:nvPr/>
            </p:nvSpPr>
            <p:spPr bwMode="gray">
              <a:xfrm>
                <a:off x="5980679" y="3028116"/>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73"/>
              <p:cNvSpPr>
                <a:spLocks/>
              </p:cNvSpPr>
              <p:nvPr/>
            </p:nvSpPr>
            <p:spPr bwMode="gray">
              <a:xfrm>
                <a:off x="5980679" y="3142514"/>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49" name="Group 48"/>
              <p:cNvGrpSpPr/>
              <p:nvPr/>
            </p:nvGrpSpPr>
            <p:grpSpPr bwMode="gray">
              <a:xfrm>
                <a:off x="4627243" y="2496344"/>
                <a:ext cx="1164947" cy="704747"/>
                <a:chOff x="5332022" y="2518338"/>
                <a:chExt cx="999039" cy="604380"/>
              </a:xfrm>
            </p:grpSpPr>
            <p:sp>
              <p:nvSpPr>
                <p:cNvPr id="61" name="Freeform 173"/>
                <p:cNvSpPr>
                  <a:spLocks/>
                </p:cNvSpPr>
                <p:nvPr/>
              </p:nvSpPr>
              <p:spPr bwMode="gray">
                <a:xfrm>
                  <a:off x="5332022" y="2518338"/>
                  <a:ext cx="999039"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73"/>
                <p:cNvSpPr>
                  <a:spLocks/>
                </p:cNvSpPr>
                <p:nvPr/>
              </p:nvSpPr>
              <p:spPr bwMode="gray">
                <a:xfrm>
                  <a:off x="5332022" y="2658003"/>
                  <a:ext cx="964272"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73"/>
                <p:cNvSpPr>
                  <a:spLocks/>
                </p:cNvSpPr>
                <p:nvPr/>
              </p:nvSpPr>
              <p:spPr bwMode="gray">
                <a:xfrm>
                  <a:off x="5332022" y="2797668"/>
                  <a:ext cx="908635"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73"/>
                <p:cNvSpPr>
                  <a:spLocks/>
                </p:cNvSpPr>
                <p:nvPr/>
              </p:nvSpPr>
              <p:spPr bwMode="gray">
                <a:xfrm>
                  <a:off x="5332022" y="2937333"/>
                  <a:ext cx="962191"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73"/>
                <p:cNvSpPr>
                  <a:spLocks/>
                </p:cNvSpPr>
                <p:nvPr/>
              </p:nvSpPr>
              <p:spPr bwMode="gray">
                <a:xfrm>
                  <a:off x="5332022" y="3076999"/>
                  <a:ext cx="962191"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50" name="Oval 49"/>
              <p:cNvSpPr>
                <a:spLocks noChangeAspect="1"/>
              </p:cNvSpPr>
              <p:nvPr/>
            </p:nvSpPr>
            <p:spPr bwMode="gray">
              <a:xfrm>
                <a:off x="4522549" y="2495334"/>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Oval 50"/>
              <p:cNvSpPr>
                <a:spLocks noChangeAspect="1"/>
              </p:cNvSpPr>
              <p:nvPr/>
            </p:nvSpPr>
            <p:spPr bwMode="gray">
              <a:xfrm>
                <a:off x="4522549" y="3153350"/>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Oval 51"/>
              <p:cNvSpPr>
                <a:spLocks noChangeAspect="1"/>
              </p:cNvSpPr>
              <p:nvPr/>
            </p:nvSpPr>
            <p:spPr bwMode="gray">
              <a:xfrm>
                <a:off x="4522549" y="2988846"/>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Oval 52"/>
              <p:cNvSpPr>
                <a:spLocks noChangeAspect="1"/>
              </p:cNvSpPr>
              <p:nvPr/>
            </p:nvSpPr>
            <p:spPr bwMode="gray">
              <a:xfrm>
                <a:off x="4522549" y="2824342"/>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Oval 53"/>
              <p:cNvSpPr>
                <a:spLocks noChangeAspect="1"/>
              </p:cNvSpPr>
              <p:nvPr/>
            </p:nvSpPr>
            <p:spPr bwMode="gray">
              <a:xfrm>
                <a:off x="4522549" y="2659838"/>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Freeform 173"/>
              <p:cNvSpPr>
                <a:spLocks/>
              </p:cNvSpPr>
              <p:nvPr/>
            </p:nvSpPr>
            <p:spPr bwMode="gray">
              <a:xfrm>
                <a:off x="6089232" y="2566766"/>
                <a:ext cx="1185674" cy="8225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73"/>
              <p:cNvSpPr>
                <a:spLocks/>
              </p:cNvSpPr>
              <p:nvPr/>
            </p:nvSpPr>
            <p:spPr bwMode="gray">
              <a:xfrm>
                <a:off x="6089232" y="2709815"/>
                <a:ext cx="1018248" cy="8225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lowchart: Data 56"/>
              <p:cNvSpPr/>
              <p:nvPr/>
            </p:nvSpPr>
            <p:spPr bwMode="gray">
              <a:xfrm>
                <a:off x="5998901" y="2566757"/>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lowchart: Data 57"/>
              <p:cNvSpPr/>
              <p:nvPr/>
            </p:nvSpPr>
            <p:spPr bwMode="gray">
              <a:xfrm>
                <a:off x="6030492" y="2566757"/>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lowchart: Data 58"/>
              <p:cNvSpPr/>
              <p:nvPr/>
            </p:nvSpPr>
            <p:spPr bwMode="gray">
              <a:xfrm flipH="1">
                <a:off x="7167482" y="2709816"/>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lowchart: Data 59"/>
              <p:cNvSpPr/>
              <p:nvPr/>
            </p:nvSpPr>
            <p:spPr bwMode="gray">
              <a:xfrm flipH="1">
                <a:off x="7135891" y="2709816"/>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bwMode="gray">
            <a:xfrm>
              <a:off x="6560603" y="2712104"/>
              <a:ext cx="472748" cy="1099968"/>
              <a:chOff x="6563235" y="2712104"/>
              <a:chExt cx="472748" cy="1099968"/>
            </a:xfrm>
          </p:grpSpPr>
          <p:cxnSp>
            <p:nvCxnSpPr>
              <p:cNvPr id="31" name="Straight Arrow Connector 30"/>
              <p:cNvCxnSpPr/>
              <p:nvPr/>
            </p:nvCxnSpPr>
            <p:spPr bwMode="gray">
              <a:xfrm flipV="1">
                <a:off x="6799609" y="3074254"/>
                <a:ext cx="0" cy="737818"/>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bwMode="gray">
              <a:xfrm>
                <a:off x="6563235"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4"/>
                    </a:solidFill>
                    <a:latin typeface="Georgia" pitchFamily="18" charset="0"/>
                    <a:sym typeface="Arial"/>
                  </a:rPr>
                  <a:t>a</a:t>
                </a:r>
                <a:endParaRPr lang="en-US" sz="1400" i="1" dirty="0">
                  <a:solidFill>
                    <a:schemeClr val="accent4"/>
                  </a:solidFill>
                  <a:latin typeface="Georgia" pitchFamily="18" charset="0"/>
                  <a:sym typeface="Arial"/>
                </a:endParaRPr>
              </a:p>
            </p:txBody>
          </p:sp>
        </p:grpSp>
        <p:grpSp>
          <p:nvGrpSpPr>
            <p:cNvPr id="19" name="Group 18"/>
            <p:cNvGrpSpPr/>
            <p:nvPr/>
          </p:nvGrpSpPr>
          <p:grpSpPr bwMode="gray">
            <a:xfrm>
              <a:off x="7201231" y="2712104"/>
              <a:ext cx="472748" cy="1280768"/>
              <a:chOff x="7237067" y="2712104"/>
              <a:chExt cx="472748" cy="1280768"/>
            </a:xfrm>
          </p:grpSpPr>
          <p:cxnSp>
            <p:nvCxnSpPr>
              <p:cNvPr id="29" name="Straight Arrow Connector 28"/>
              <p:cNvCxnSpPr/>
              <p:nvPr/>
            </p:nvCxnSpPr>
            <p:spPr bwMode="gray">
              <a:xfrm flipV="1">
                <a:off x="7473173" y="3074254"/>
                <a:ext cx="0" cy="918618"/>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bwMode="gray">
              <a:xfrm>
                <a:off x="7237067"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5"/>
                    </a:solidFill>
                    <a:latin typeface="Georgia" pitchFamily="18" charset="0"/>
                    <a:sym typeface="Arial"/>
                  </a:rPr>
                  <a:t>b</a:t>
                </a:r>
                <a:endParaRPr lang="en-US" sz="1400" i="1" dirty="0">
                  <a:solidFill>
                    <a:schemeClr val="accent5"/>
                  </a:solidFill>
                  <a:latin typeface="Georgia" pitchFamily="18" charset="0"/>
                  <a:sym typeface="Arial"/>
                </a:endParaRPr>
              </a:p>
            </p:txBody>
          </p:sp>
        </p:grpSp>
        <p:grpSp>
          <p:nvGrpSpPr>
            <p:cNvPr id="20" name="Group 19"/>
            <p:cNvGrpSpPr/>
            <p:nvPr/>
          </p:nvGrpSpPr>
          <p:grpSpPr bwMode="gray">
            <a:xfrm>
              <a:off x="7841860" y="2712104"/>
              <a:ext cx="472748" cy="1603803"/>
              <a:chOff x="7841860" y="2712104"/>
              <a:chExt cx="472748" cy="1603803"/>
            </a:xfrm>
          </p:grpSpPr>
          <p:cxnSp>
            <p:nvCxnSpPr>
              <p:cNvPr id="27" name="Straight Arrow Connector 26"/>
              <p:cNvCxnSpPr/>
              <p:nvPr/>
            </p:nvCxnSpPr>
            <p:spPr bwMode="gray">
              <a:xfrm flipV="1">
                <a:off x="8078235" y="3074254"/>
                <a:ext cx="0" cy="1241653"/>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bwMode="gray">
              <a:xfrm>
                <a:off x="7841860"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2"/>
                    </a:solidFill>
                    <a:latin typeface="Georgia" pitchFamily="18" charset="0"/>
                    <a:sym typeface="Arial"/>
                  </a:rPr>
                  <a:t>c</a:t>
                </a:r>
                <a:endParaRPr lang="en-US" sz="1400" i="1" dirty="0">
                  <a:solidFill>
                    <a:schemeClr val="accent2"/>
                  </a:solidFill>
                  <a:latin typeface="Georgia" pitchFamily="18" charset="0"/>
                  <a:sym typeface="Arial"/>
                </a:endParaRPr>
              </a:p>
            </p:txBody>
          </p:sp>
        </p:grpSp>
        <p:grpSp>
          <p:nvGrpSpPr>
            <p:cNvPr id="21" name="Group 20"/>
            <p:cNvGrpSpPr/>
            <p:nvPr/>
          </p:nvGrpSpPr>
          <p:grpSpPr bwMode="gray">
            <a:xfrm>
              <a:off x="6472219" y="4858604"/>
              <a:ext cx="1957267" cy="1281698"/>
              <a:chOff x="6636378" y="4858604"/>
              <a:chExt cx="1957267" cy="1281698"/>
            </a:xfrm>
          </p:grpSpPr>
          <p:sp>
            <p:nvSpPr>
              <p:cNvPr id="22" name="TextBox 21"/>
              <p:cNvSpPr txBox="1"/>
              <p:nvPr/>
            </p:nvSpPr>
            <p:spPr bwMode="gray">
              <a:xfrm>
                <a:off x="6636378" y="5832525"/>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1"/>
                    </a:solidFill>
                    <a:latin typeface="Georgia" pitchFamily="18" charset="0"/>
                    <a:sym typeface="Arial"/>
                  </a:rPr>
                  <a:t>d</a:t>
                </a:r>
                <a:endParaRPr lang="en-US" sz="1400" i="1" dirty="0">
                  <a:solidFill>
                    <a:schemeClr val="accent1"/>
                  </a:solidFill>
                  <a:latin typeface="Georgia" pitchFamily="18" charset="0"/>
                  <a:sym typeface="Arial"/>
                </a:endParaRPr>
              </a:p>
            </p:txBody>
          </p:sp>
          <p:grpSp>
            <p:nvGrpSpPr>
              <p:cNvPr id="23" name="Group 22"/>
              <p:cNvGrpSpPr/>
              <p:nvPr/>
            </p:nvGrpSpPr>
            <p:grpSpPr bwMode="gray">
              <a:xfrm>
                <a:off x="6874540" y="4858604"/>
                <a:ext cx="1479412" cy="943347"/>
                <a:chOff x="6874540" y="4858604"/>
                <a:chExt cx="1479412" cy="998937"/>
              </a:xfrm>
            </p:grpSpPr>
            <p:cxnSp>
              <p:nvCxnSpPr>
                <p:cNvPr id="25" name="Straight Arrow Connector 24"/>
                <p:cNvCxnSpPr/>
                <p:nvPr/>
              </p:nvCxnSpPr>
              <p:spPr bwMode="gray">
                <a:xfrm flipV="1">
                  <a:off x="6874540" y="5081551"/>
                  <a:ext cx="0" cy="775990"/>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gray">
                <a:xfrm flipV="1">
                  <a:off x="8353952" y="4858604"/>
                  <a:ext cx="0" cy="998937"/>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bwMode="gray">
              <a:xfrm>
                <a:off x="8120897" y="5832525"/>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3"/>
                    </a:solidFill>
                    <a:latin typeface="Georgia" pitchFamily="18" charset="0"/>
                    <a:sym typeface="Arial"/>
                  </a:rPr>
                  <a:t>e</a:t>
                </a:r>
                <a:endParaRPr lang="en-US" sz="1400" i="1" dirty="0">
                  <a:solidFill>
                    <a:schemeClr val="accent3"/>
                  </a:solidFill>
                  <a:latin typeface="Georgia" pitchFamily="18" charset="0"/>
                  <a:sym typeface="Arial"/>
                </a:endParaRPr>
              </a:p>
            </p:txBody>
          </p:sp>
        </p:grpSp>
      </p:grpSp>
    </p:spTree>
    <p:extLst>
      <p:ext uri="{BB962C8B-B14F-4D97-AF65-F5344CB8AC3E}">
        <p14:creationId xmlns:p14="http://schemas.microsoft.com/office/powerpoint/2010/main" val="40088139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Concision pays off</a:t>
            </a:r>
            <a:endParaRPr lang="en-US" dirty="0"/>
          </a:p>
        </p:txBody>
      </p:sp>
      <p:sp>
        <p:nvSpPr>
          <p:cNvPr id="3" name="Content Placeholder 2"/>
          <p:cNvSpPr>
            <a:spLocks noGrp="1"/>
          </p:cNvSpPr>
          <p:nvPr>
            <p:ph idx="1"/>
          </p:nvPr>
        </p:nvSpPr>
        <p:spPr>
          <a:xfrm>
            <a:off x="457732" y="4262122"/>
            <a:ext cx="2640628" cy="2213291"/>
          </a:xfrm>
        </p:spPr>
        <p:txBody>
          <a:bodyPr/>
          <a:lstStyle/>
          <a:p>
            <a:pPr lvl="0"/>
            <a:r>
              <a:rPr lang="en-US" dirty="0">
                <a:solidFill>
                  <a:srgbClr val="00AFBB"/>
                </a:solidFill>
              </a:rPr>
              <a:t>Constraint requires more thought and effort, but it’s worth it because it will keep your audience reading</a:t>
            </a:r>
            <a:r>
              <a:rPr lang="en-US" dirty="0" smtClean="0">
                <a:solidFill>
                  <a:srgbClr val="00AFBB"/>
                </a:solidFill>
              </a:rPr>
              <a:t>.</a:t>
            </a:r>
            <a:endParaRPr lang="en-US" dirty="0">
              <a:solidFill>
                <a:srgbClr val="00AFBB"/>
              </a:solidFill>
            </a:endParaRPr>
          </a:p>
        </p:txBody>
      </p:sp>
      <p:sp>
        <p:nvSpPr>
          <p:cNvPr id="5" name="Content Placeholder 4"/>
          <p:cNvSpPr>
            <a:spLocks noGrp="1"/>
          </p:cNvSpPr>
          <p:nvPr>
            <p:ph idx="11"/>
          </p:nvPr>
        </p:nvSpPr>
        <p:spPr>
          <a:xfrm>
            <a:off x="3256668" y="4262122"/>
            <a:ext cx="2640628" cy="2213291"/>
          </a:xfrm>
        </p:spPr>
        <p:txBody>
          <a:bodyPr/>
          <a:lstStyle/>
          <a:p>
            <a:pPr lvl="2"/>
            <a:r>
              <a:rPr lang="en-US" dirty="0"/>
              <a:t>Information seekers thrive on </a:t>
            </a:r>
            <a:r>
              <a:rPr lang="en-US" u="sng" dirty="0">
                <a:hlinkClick r:id="rId3"/>
              </a:rPr>
              <a:t>concision</a:t>
            </a:r>
            <a:r>
              <a:rPr lang="en-US" dirty="0"/>
              <a:t>. </a:t>
            </a:r>
            <a:r>
              <a:rPr lang="en-US" dirty="0" smtClean="0"/>
              <a:t/>
            </a:r>
            <a:br>
              <a:rPr lang="en-US" dirty="0" smtClean="0"/>
            </a:br>
            <a:r>
              <a:rPr lang="en-US" dirty="0" smtClean="0"/>
              <a:t>If </a:t>
            </a:r>
            <a:r>
              <a:rPr lang="en-US" dirty="0"/>
              <a:t>our tendency to read tweets and text messages over long-form articles isn’t enough to convince you of this fact, consider this: As much as </a:t>
            </a:r>
            <a:r>
              <a:rPr lang="en-US" u="sng" dirty="0">
                <a:hlinkClick r:id="rId4"/>
              </a:rPr>
              <a:t>50 percent</a:t>
            </a:r>
            <a:r>
              <a:rPr lang="en-US" dirty="0"/>
              <a:t> of daily cognition is spent daydreaming.</a:t>
            </a:r>
          </a:p>
          <a:p>
            <a:pPr lvl="2"/>
            <a:r>
              <a:rPr lang="en-US" dirty="0"/>
              <a:t>This means you don’t have a lot of time </a:t>
            </a:r>
            <a:br>
              <a:rPr lang="en-US" dirty="0"/>
            </a:br>
            <a:r>
              <a:rPr lang="en-US" dirty="0"/>
              <a:t>to say what you want to say, so get to </a:t>
            </a:r>
            <a:br>
              <a:rPr lang="en-US" dirty="0"/>
            </a:br>
            <a:r>
              <a:rPr lang="en-US" dirty="0"/>
              <a:t>the point. Clarity and concision </a:t>
            </a:r>
            <a:r>
              <a:rPr lang="en-US" dirty="0" smtClean="0"/>
              <a:t>should</a:t>
            </a:r>
            <a:endParaRPr lang="en-US" dirty="0"/>
          </a:p>
        </p:txBody>
      </p:sp>
      <p:sp>
        <p:nvSpPr>
          <p:cNvPr id="6" name="Content Placeholder 5"/>
          <p:cNvSpPr>
            <a:spLocks noGrp="1"/>
          </p:cNvSpPr>
          <p:nvPr>
            <p:ph idx="12"/>
          </p:nvPr>
        </p:nvSpPr>
        <p:spPr>
          <a:xfrm>
            <a:off x="6043787" y="4262122"/>
            <a:ext cx="2640628" cy="2213291"/>
          </a:xfrm>
        </p:spPr>
        <p:txBody>
          <a:bodyPr/>
          <a:lstStyle/>
          <a:p>
            <a:pPr lvl="2"/>
            <a:r>
              <a:rPr lang="en-US" dirty="0"/>
              <a:t>always be your guide when communicating a message, especially when writing your slidedoc copy.</a:t>
            </a:r>
          </a:p>
          <a:p>
            <a:pPr lvl="2"/>
            <a:r>
              <a:rPr lang="en-US" dirty="0" smtClean="0"/>
              <a:t>We’ve found that 100 words per pages is concise. This book you’re reading is considered dense with up to 250 words per page. Any more than that, and you should create a document.</a:t>
            </a:r>
          </a:p>
        </p:txBody>
      </p:sp>
      <p:sp>
        <p:nvSpPr>
          <p:cNvPr id="10" name="Freeform 6"/>
          <p:cNvSpPr>
            <a:spLocks/>
          </p:cNvSpPr>
          <p:nvPr/>
        </p:nvSpPr>
        <p:spPr bwMode="gray">
          <a:xfrm>
            <a:off x="3256668" y="1422036"/>
            <a:ext cx="1660133" cy="2616229"/>
          </a:xfrm>
          <a:custGeom>
            <a:avLst/>
            <a:gdLst>
              <a:gd name="T0" fmla="*/ 560 w 566"/>
              <a:gd name="T1" fmla="*/ 159 h 892"/>
              <a:gd name="T2" fmla="*/ 289 w 566"/>
              <a:gd name="T3" fmla="*/ 2 h 892"/>
              <a:gd name="T4" fmla="*/ 277 w 566"/>
              <a:gd name="T5" fmla="*/ 2 h 892"/>
              <a:gd name="T6" fmla="*/ 6 w 566"/>
              <a:gd name="T7" fmla="*/ 159 h 892"/>
              <a:gd name="T8" fmla="*/ 0 w 566"/>
              <a:gd name="T9" fmla="*/ 169 h 892"/>
              <a:gd name="T10" fmla="*/ 0 w 566"/>
              <a:gd name="T11" fmla="*/ 882 h 892"/>
              <a:gd name="T12" fmla="*/ 6 w 566"/>
              <a:gd name="T13" fmla="*/ 892 h 892"/>
              <a:gd name="T14" fmla="*/ 560 w 566"/>
              <a:gd name="T15" fmla="*/ 892 h 892"/>
              <a:gd name="T16" fmla="*/ 566 w 566"/>
              <a:gd name="T17" fmla="*/ 882 h 892"/>
              <a:gd name="T18" fmla="*/ 566 w 566"/>
              <a:gd name="T19" fmla="*/ 169 h 892"/>
              <a:gd name="T20" fmla="*/ 560 w 566"/>
              <a:gd name="T21" fmla="*/ 15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892">
                <a:moveTo>
                  <a:pt x="560" y="159"/>
                </a:moveTo>
                <a:cubicBezTo>
                  <a:pt x="289" y="2"/>
                  <a:pt x="289" y="2"/>
                  <a:pt x="289" y="2"/>
                </a:cubicBezTo>
                <a:cubicBezTo>
                  <a:pt x="286" y="0"/>
                  <a:pt x="281" y="0"/>
                  <a:pt x="277" y="2"/>
                </a:cubicBezTo>
                <a:cubicBezTo>
                  <a:pt x="6" y="159"/>
                  <a:pt x="6" y="159"/>
                  <a:pt x="6" y="159"/>
                </a:cubicBezTo>
                <a:cubicBezTo>
                  <a:pt x="2" y="161"/>
                  <a:pt x="0" y="165"/>
                  <a:pt x="0" y="169"/>
                </a:cubicBezTo>
                <a:cubicBezTo>
                  <a:pt x="0" y="882"/>
                  <a:pt x="0" y="882"/>
                  <a:pt x="0" y="882"/>
                </a:cubicBezTo>
                <a:cubicBezTo>
                  <a:pt x="0" y="886"/>
                  <a:pt x="3" y="890"/>
                  <a:pt x="6" y="892"/>
                </a:cubicBezTo>
                <a:cubicBezTo>
                  <a:pt x="560" y="892"/>
                  <a:pt x="560" y="892"/>
                  <a:pt x="560" y="892"/>
                </a:cubicBezTo>
                <a:cubicBezTo>
                  <a:pt x="564" y="890"/>
                  <a:pt x="566" y="886"/>
                  <a:pt x="566" y="882"/>
                </a:cubicBezTo>
                <a:cubicBezTo>
                  <a:pt x="566" y="169"/>
                  <a:pt x="566" y="169"/>
                  <a:pt x="566" y="169"/>
                </a:cubicBezTo>
                <a:cubicBezTo>
                  <a:pt x="566" y="165"/>
                  <a:pt x="564" y="161"/>
                  <a:pt x="560" y="159"/>
                </a:cubicBezTo>
                <a:close/>
              </a:path>
            </a:pathLst>
          </a:custGeom>
          <a:solidFill>
            <a:schemeClr val="accent3"/>
          </a:solidFill>
          <a:ln>
            <a:noFill/>
          </a:ln>
          <a:effectLst/>
        </p:spPr>
        <p:txBody>
          <a:bodyPr vert="horz" wrap="square" lIns="182880" tIns="640080" rIns="182880" bIns="45720" numCol="1" anchor="t" anchorCtr="0" compatLnSpc="1">
            <a:prstTxWarp prst="textNoShape">
              <a:avLst/>
            </a:prstTxWarp>
          </a:bodyPr>
          <a:lstStyle/>
          <a:p>
            <a:pPr marL="0" lvl="2" algn="ctr"/>
            <a:r>
              <a:rPr lang="en-US" sz="1100" spc="40" dirty="0">
                <a:solidFill>
                  <a:schemeClr val="bg1"/>
                </a:solidFill>
                <a:latin typeface="+mj-lt"/>
              </a:rPr>
              <a:t> It keeps you from exhausting your audience</a:t>
            </a:r>
            <a:r>
              <a:rPr lang="en-US" sz="1100" spc="40" dirty="0" smtClean="0">
                <a:solidFill>
                  <a:schemeClr val="bg1"/>
                </a:solidFill>
                <a:latin typeface="+mj-lt"/>
              </a:rPr>
              <a:t>. </a:t>
            </a:r>
            <a:endParaRPr lang="en-US" sz="1100" spc="40" dirty="0">
              <a:solidFill>
                <a:schemeClr val="bg1"/>
              </a:solidFill>
              <a:latin typeface="+mj-lt"/>
            </a:endParaRPr>
          </a:p>
        </p:txBody>
      </p:sp>
      <p:sp>
        <p:nvSpPr>
          <p:cNvPr id="11" name="Freeform 11"/>
          <p:cNvSpPr>
            <a:spLocks/>
          </p:cNvSpPr>
          <p:nvPr/>
        </p:nvSpPr>
        <p:spPr bwMode="gray">
          <a:xfrm>
            <a:off x="5138438" y="916694"/>
            <a:ext cx="1664208" cy="3121571"/>
          </a:xfrm>
          <a:custGeom>
            <a:avLst/>
            <a:gdLst>
              <a:gd name="T0" fmla="*/ 560 w 567"/>
              <a:gd name="T1" fmla="*/ 159 h 1070"/>
              <a:gd name="T2" fmla="*/ 289 w 567"/>
              <a:gd name="T3" fmla="*/ 3 h 1070"/>
              <a:gd name="T4" fmla="*/ 277 w 567"/>
              <a:gd name="T5" fmla="*/ 3 h 1070"/>
              <a:gd name="T6" fmla="*/ 6 w 567"/>
              <a:gd name="T7" fmla="*/ 159 h 1070"/>
              <a:gd name="T8" fmla="*/ 0 w 567"/>
              <a:gd name="T9" fmla="*/ 170 h 1070"/>
              <a:gd name="T10" fmla="*/ 0 w 567"/>
              <a:gd name="T11" fmla="*/ 1060 h 1070"/>
              <a:gd name="T12" fmla="*/ 6 w 567"/>
              <a:gd name="T13" fmla="*/ 1070 h 1070"/>
              <a:gd name="T14" fmla="*/ 560 w 567"/>
              <a:gd name="T15" fmla="*/ 1070 h 1070"/>
              <a:gd name="T16" fmla="*/ 567 w 567"/>
              <a:gd name="T17" fmla="*/ 1059 h 1070"/>
              <a:gd name="T18" fmla="*/ 566 w 567"/>
              <a:gd name="T19" fmla="*/ 170 h 1070"/>
              <a:gd name="T20" fmla="*/ 560 w 567"/>
              <a:gd name="T21" fmla="*/ 159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1070">
                <a:moveTo>
                  <a:pt x="560" y="159"/>
                </a:moveTo>
                <a:cubicBezTo>
                  <a:pt x="289" y="3"/>
                  <a:pt x="289" y="3"/>
                  <a:pt x="289" y="3"/>
                </a:cubicBezTo>
                <a:cubicBezTo>
                  <a:pt x="286" y="0"/>
                  <a:pt x="281" y="0"/>
                  <a:pt x="277" y="3"/>
                </a:cubicBezTo>
                <a:cubicBezTo>
                  <a:pt x="6" y="159"/>
                  <a:pt x="6" y="159"/>
                  <a:pt x="6" y="159"/>
                </a:cubicBezTo>
                <a:cubicBezTo>
                  <a:pt x="3" y="161"/>
                  <a:pt x="0" y="165"/>
                  <a:pt x="0" y="170"/>
                </a:cubicBezTo>
                <a:cubicBezTo>
                  <a:pt x="0" y="1060"/>
                  <a:pt x="0" y="1060"/>
                  <a:pt x="0" y="1060"/>
                </a:cubicBezTo>
                <a:cubicBezTo>
                  <a:pt x="0" y="1064"/>
                  <a:pt x="3" y="1068"/>
                  <a:pt x="6" y="1070"/>
                </a:cubicBezTo>
                <a:cubicBezTo>
                  <a:pt x="560" y="1070"/>
                  <a:pt x="560" y="1070"/>
                  <a:pt x="560" y="1070"/>
                </a:cubicBezTo>
                <a:cubicBezTo>
                  <a:pt x="564" y="1068"/>
                  <a:pt x="567" y="1064"/>
                  <a:pt x="567" y="1059"/>
                </a:cubicBezTo>
                <a:cubicBezTo>
                  <a:pt x="566" y="170"/>
                  <a:pt x="566" y="170"/>
                  <a:pt x="566" y="170"/>
                </a:cubicBezTo>
                <a:cubicBezTo>
                  <a:pt x="566" y="165"/>
                  <a:pt x="564" y="161"/>
                  <a:pt x="560" y="159"/>
                </a:cubicBezTo>
                <a:close/>
              </a:path>
            </a:pathLst>
          </a:custGeom>
          <a:solidFill>
            <a:schemeClr val="accent2"/>
          </a:solidFill>
          <a:ln>
            <a:noFill/>
          </a:ln>
          <a:effectLst/>
        </p:spPr>
        <p:txBody>
          <a:bodyPr vert="horz" wrap="square" lIns="182880" tIns="640080" rIns="182880" bIns="45720" numCol="1" anchor="t" anchorCtr="0" compatLnSpc="1">
            <a:prstTxWarp prst="textNoShape">
              <a:avLst/>
            </a:prstTxWarp>
          </a:bodyPr>
          <a:lstStyle/>
          <a:p>
            <a:pPr algn="ctr"/>
            <a:r>
              <a:rPr lang="en-US" sz="1100" spc="40" dirty="0" smtClean="0">
                <a:solidFill>
                  <a:schemeClr val="bg1"/>
                </a:solidFill>
                <a:latin typeface="+mj-lt"/>
              </a:rPr>
              <a:t>It makes it easier to stay focused on a single subject.</a:t>
            </a:r>
            <a:endParaRPr lang="en-US" sz="1100" spc="40" dirty="0">
              <a:solidFill>
                <a:schemeClr val="bg1"/>
              </a:solidFill>
              <a:latin typeface="+mj-lt"/>
            </a:endParaRPr>
          </a:p>
        </p:txBody>
      </p:sp>
      <p:sp>
        <p:nvSpPr>
          <p:cNvPr id="12" name="Freeform 6"/>
          <p:cNvSpPr>
            <a:spLocks/>
          </p:cNvSpPr>
          <p:nvPr/>
        </p:nvSpPr>
        <p:spPr bwMode="gray">
          <a:xfrm>
            <a:off x="7024282" y="1422036"/>
            <a:ext cx="1660133" cy="2616229"/>
          </a:xfrm>
          <a:custGeom>
            <a:avLst/>
            <a:gdLst>
              <a:gd name="T0" fmla="*/ 560 w 566"/>
              <a:gd name="T1" fmla="*/ 159 h 892"/>
              <a:gd name="T2" fmla="*/ 289 w 566"/>
              <a:gd name="T3" fmla="*/ 2 h 892"/>
              <a:gd name="T4" fmla="*/ 277 w 566"/>
              <a:gd name="T5" fmla="*/ 2 h 892"/>
              <a:gd name="T6" fmla="*/ 6 w 566"/>
              <a:gd name="T7" fmla="*/ 159 h 892"/>
              <a:gd name="T8" fmla="*/ 0 w 566"/>
              <a:gd name="T9" fmla="*/ 169 h 892"/>
              <a:gd name="T10" fmla="*/ 0 w 566"/>
              <a:gd name="T11" fmla="*/ 882 h 892"/>
              <a:gd name="T12" fmla="*/ 6 w 566"/>
              <a:gd name="T13" fmla="*/ 892 h 892"/>
              <a:gd name="T14" fmla="*/ 560 w 566"/>
              <a:gd name="T15" fmla="*/ 892 h 892"/>
              <a:gd name="T16" fmla="*/ 566 w 566"/>
              <a:gd name="T17" fmla="*/ 882 h 892"/>
              <a:gd name="T18" fmla="*/ 566 w 566"/>
              <a:gd name="T19" fmla="*/ 169 h 892"/>
              <a:gd name="T20" fmla="*/ 560 w 566"/>
              <a:gd name="T21" fmla="*/ 15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892">
                <a:moveTo>
                  <a:pt x="560" y="159"/>
                </a:moveTo>
                <a:cubicBezTo>
                  <a:pt x="289" y="2"/>
                  <a:pt x="289" y="2"/>
                  <a:pt x="289" y="2"/>
                </a:cubicBezTo>
                <a:cubicBezTo>
                  <a:pt x="286" y="0"/>
                  <a:pt x="281" y="0"/>
                  <a:pt x="277" y="2"/>
                </a:cubicBezTo>
                <a:cubicBezTo>
                  <a:pt x="6" y="159"/>
                  <a:pt x="6" y="159"/>
                  <a:pt x="6" y="159"/>
                </a:cubicBezTo>
                <a:cubicBezTo>
                  <a:pt x="2" y="161"/>
                  <a:pt x="0" y="165"/>
                  <a:pt x="0" y="169"/>
                </a:cubicBezTo>
                <a:cubicBezTo>
                  <a:pt x="0" y="882"/>
                  <a:pt x="0" y="882"/>
                  <a:pt x="0" y="882"/>
                </a:cubicBezTo>
                <a:cubicBezTo>
                  <a:pt x="0" y="886"/>
                  <a:pt x="3" y="890"/>
                  <a:pt x="6" y="892"/>
                </a:cubicBezTo>
                <a:cubicBezTo>
                  <a:pt x="560" y="892"/>
                  <a:pt x="560" y="892"/>
                  <a:pt x="560" y="892"/>
                </a:cubicBezTo>
                <a:cubicBezTo>
                  <a:pt x="564" y="890"/>
                  <a:pt x="566" y="886"/>
                  <a:pt x="566" y="882"/>
                </a:cubicBezTo>
                <a:cubicBezTo>
                  <a:pt x="566" y="169"/>
                  <a:pt x="566" y="169"/>
                  <a:pt x="566" y="169"/>
                </a:cubicBezTo>
                <a:cubicBezTo>
                  <a:pt x="566" y="165"/>
                  <a:pt x="564" y="161"/>
                  <a:pt x="560" y="159"/>
                </a:cubicBezTo>
                <a:close/>
              </a:path>
            </a:pathLst>
          </a:custGeom>
          <a:solidFill>
            <a:schemeClr val="accent1"/>
          </a:solidFill>
          <a:ln>
            <a:noFill/>
          </a:ln>
          <a:effectLst/>
        </p:spPr>
        <p:txBody>
          <a:bodyPr vert="horz" wrap="square" lIns="182880" tIns="640080" rIns="182880" bIns="45720" numCol="1" anchor="t" anchorCtr="0" compatLnSpc="1">
            <a:prstTxWarp prst="textNoShape">
              <a:avLst/>
            </a:prstTxWarp>
          </a:bodyPr>
          <a:lstStyle/>
          <a:p>
            <a:pPr algn="ctr"/>
            <a:r>
              <a:rPr lang="en-US" sz="1100" spc="40" dirty="0" smtClean="0">
                <a:solidFill>
                  <a:schemeClr val="bg1"/>
                </a:solidFill>
                <a:latin typeface="+mj-lt"/>
              </a:rPr>
              <a:t>It provides room </a:t>
            </a:r>
            <a:r>
              <a:rPr lang="en-US" sz="1100" spc="40" dirty="0">
                <a:solidFill>
                  <a:schemeClr val="bg1"/>
                </a:solidFill>
                <a:latin typeface="+mj-lt"/>
              </a:rPr>
              <a:t/>
            </a:r>
            <a:br>
              <a:rPr lang="en-US" sz="1100" spc="40" dirty="0">
                <a:solidFill>
                  <a:schemeClr val="bg1"/>
                </a:solidFill>
                <a:latin typeface="+mj-lt"/>
              </a:rPr>
            </a:br>
            <a:r>
              <a:rPr lang="en-US" sz="1100" spc="40" dirty="0" smtClean="0">
                <a:solidFill>
                  <a:schemeClr val="bg1"/>
                </a:solidFill>
                <a:latin typeface="+mj-lt"/>
              </a:rPr>
              <a:t>for visuals.</a:t>
            </a:r>
          </a:p>
        </p:txBody>
      </p:sp>
      <p:sp>
        <p:nvSpPr>
          <p:cNvPr id="13" name="TextBox 12"/>
          <p:cNvSpPr txBox="1"/>
          <p:nvPr/>
        </p:nvSpPr>
        <p:spPr bwMode="white">
          <a:xfrm>
            <a:off x="3500139" y="3245633"/>
            <a:ext cx="1173191" cy="776377"/>
          </a:xfrm>
          <a:prstGeom prst="rect">
            <a:avLst/>
          </a:prstGeom>
        </p:spPr>
        <p:txBody>
          <a:bodyPr vert="horz" wrap="square" lIns="0" tIns="0" rIns="0" bIns="0" numCol="1" spcCol="228600" rtlCol="0">
            <a:noAutofit/>
          </a:bodyPr>
          <a:lstStyle/>
          <a:p>
            <a:pPr algn="ctr"/>
            <a:r>
              <a:rPr lang="en-US" sz="5000" dirty="0" smtClean="0">
                <a:solidFill>
                  <a:schemeClr val="bg1"/>
                </a:solidFill>
                <a:latin typeface="+mj-lt"/>
              </a:rPr>
              <a:t>1</a:t>
            </a:r>
            <a:endParaRPr lang="en-US" sz="5000" dirty="0">
              <a:solidFill>
                <a:schemeClr val="bg1"/>
              </a:solidFill>
              <a:latin typeface="+mj-lt"/>
            </a:endParaRPr>
          </a:p>
        </p:txBody>
      </p:sp>
      <p:sp>
        <p:nvSpPr>
          <p:cNvPr id="14" name="TextBox 13"/>
          <p:cNvSpPr txBox="1"/>
          <p:nvPr/>
        </p:nvSpPr>
        <p:spPr bwMode="white">
          <a:xfrm>
            <a:off x="5383947" y="3245633"/>
            <a:ext cx="1173191" cy="776377"/>
          </a:xfrm>
          <a:prstGeom prst="rect">
            <a:avLst/>
          </a:prstGeom>
        </p:spPr>
        <p:txBody>
          <a:bodyPr vert="horz" wrap="square" lIns="0" tIns="0" rIns="0" bIns="0" numCol="1" spcCol="228600" rtlCol="0">
            <a:noAutofit/>
          </a:bodyPr>
          <a:lstStyle/>
          <a:p>
            <a:pPr algn="ctr"/>
            <a:r>
              <a:rPr lang="en-US" sz="5000" dirty="0" smtClean="0">
                <a:solidFill>
                  <a:schemeClr val="bg1"/>
                </a:solidFill>
                <a:latin typeface="+mj-lt"/>
              </a:rPr>
              <a:t>2</a:t>
            </a:r>
            <a:endParaRPr lang="en-US" sz="5000" dirty="0">
              <a:solidFill>
                <a:schemeClr val="bg1"/>
              </a:solidFill>
              <a:latin typeface="+mj-lt"/>
            </a:endParaRPr>
          </a:p>
        </p:txBody>
      </p:sp>
      <p:sp>
        <p:nvSpPr>
          <p:cNvPr id="15" name="TextBox 14"/>
          <p:cNvSpPr txBox="1"/>
          <p:nvPr/>
        </p:nvSpPr>
        <p:spPr bwMode="white">
          <a:xfrm>
            <a:off x="7267753" y="3245633"/>
            <a:ext cx="1173191" cy="776377"/>
          </a:xfrm>
          <a:prstGeom prst="rect">
            <a:avLst/>
          </a:prstGeom>
        </p:spPr>
        <p:txBody>
          <a:bodyPr vert="horz" wrap="square" lIns="0" tIns="0" rIns="0" bIns="0" numCol="1" spcCol="228600" rtlCol="0">
            <a:noAutofit/>
          </a:bodyPr>
          <a:lstStyle/>
          <a:p>
            <a:pPr algn="ctr"/>
            <a:r>
              <a:rPr lang="en-US" sz="5000" dirty="0" smtClean="0">
                <a:solidFill>
                  <a:schemeClr val="bg1"/>
                </a:solidFill>
                <a:latin typeface="+mj-lt"/>
              </a:rPr>
              <a:t>3</a:t>
            </a:r>
            <a:endParaRPr lang="en-US" sz="5000" dirty="0">
              <a:solidFill>
                <a:schemeClr val="bg1"/>
              </a:solidFill>
              <a:latin typeface="+mj-lt"/>
            </a:endParaRPr>
          </a:p>
        </p:txBody>
      </p:sp>
      <p:grpSp>
        <p:nvGrpSpPr>
          <p:cNvPr id="62" name="Group 61"/>
          <p:cNvGrpSpPr/>
          <p:nvPr/>
        </p:nvGrpSpPr>
        <p:grpSpPr>
          <a:xfrm>
            <a:off x="1310640" y="3394005"/>
            <a:ext cx="1787720" cy="635495"/>
            <a:chOff x="-5002935" y="5763716"/>
            <a:chExt cx="1787720" cy="635495"/>
          </a:xfrm>
        </p:grpSpPr>
        <p:sp>
          <p:nvSpPr>
            <p:cNvPr id="63" name="TextBox 62"/>
            <p:cNvSpPr txBox="1"/>
            <p:nvPr/>
          </p:nvSpPr>
          <p:spPr>
            <a:xfrm>
              <a:off x="-5002935" y="5763716"/>
              <a:ext cx="1787720" cy="635495"/>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Putting a word count in place offers three benefits: </a:t>
              </a:r>
            </a:p>
          </p:txBody>
        </p:sp>
        <p:cxnSp>
          <p:nvCxnSpPr>
            <p:cNvPr id="64" name="Straight Connector 6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4863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16" t="1370" r="1080" b="1601"/>
          <a:stretch/>
        </p:blipFill>
        <p:spPr bwMode="auto">
          <a:xfrm>
            <a:off x="464655" y="1840714"/>
            <a:ext cx="2527927" cy="188108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0" name="Title 9"/>
          <p:cNvSpPr>
            <a:spLocks noGrp="1"/>
          </p:cNvSpPr>
          <p:nvPr>
            <p:ph type="title"/>
          </p:nvPr>
        </p:nvSpPr>
        <p:spPr/>
        <p:txBody>
          <a:bodyPr/>
          <a:lstStyle/>
          <a:p>
            <a:r>
              <a:rPr lang="en-US" dirty="0" smtClean="0"/>
              <a:t>USERS NEED A BETTER WAY</a:t>
            </a:r>
            <a:endParaRPr lang="en-US" dirty="0"/>
          </a:p>
        </p:txBody>
      </p:sp>
      <p:sp>
        <p:nvSpPr>
          <p:cNvPr id="5" name="Content Placeholder 4"/>
          <p:cNvSpPr>
            <a:spLocks noGrp="1"/>
          </p:cNvSpPr>
          <p:nvPr>
            <p:ph idx="11"/>
          </p:nvPr>
        </p:nvSpPr>
        <p:spPr/>
        <p:txBody>
          <a:bodyPr/>
          <a:lstStyle/>
          <a:p>
            <a:pPr lvl="2"/>
            <a:r>
              <a:rPr lang="en-US" dirty="0" smtClean="0"/>
              <a:t>We’ve all seen the slide to the left. Worse yet, we’ve all had this slide presented to us at one time.</a:t>
            </a:r>
          </a:p>
          <a:p>
            <a:pPr lvl="2"/>
            <a:r>
              <a:rPr lang="en-US" dirty="0" smtClean="0"/>
              <a:t>These odd, projected </a:t>
            </a:r>
            <a:r>
              <a:rPr lang="en-US" u="sng" dirty="0" smtClean="0">
                <a:hlinkClick r:id="rId3"/>
              </a:rPr>
              <a:t>misdeeds</a:t>
            </a:r>
            <a:r>
              <a:rPr lang="en-US" dirty="0" smtClean="0"/>
              <a:t> are probably one of the most hated digital artifacts in business today. They’re hated because they fail to accomplish their purpose, which is to communicate ideas clearly and effectively.</a:t>
            </a:r>
          </a:p>
          <a:p>
            <a:pPr lvl="2"/>
            <a:r>
              <a:rPr lang="en-US" dirty="0" smtClean="0"/>
              <a:t>But there’s a reason behind why people make these slides. First, the default templates in PowerPoint</a:t>
            </a:r>
            <a:r>
              <a:rPr lang="en-US" baseline="30000" dirty="0" smtClean="0"/>
              <a:t>®</a:t>
            </a:r>
            <a:r>
              <a:rPr lang="en-US" dirty="0" smtClean="0"/>
              <a:t> encourage</a:t>
            </a:r>
            <a:br>
              <a:rPr lang="en-US" dirty="0" smtClean="0"/>
            </a:br>
            <a:r>
              <a:rPr lang="en-US" dirty="0" smtClean="0"/>
              <a:t>their creation.</a:t>
            </a:r>
          </a:p>
          <a:p>
            <a:pPr lvl="2"/>
            <a:r>
              <a:rPr lang="en-US" dirty="0" smtClean="0"/>
              <a:t>Second, presentation software is the easiest way to combine text and visuals, so it has become the default visual communication platform. </a:t>
            </a:r>
          </a:p>
          <a:p>
            <a:pPr lvl="2"/>
            <a:r>
              <a:rPr lang="en-US" dirty="0" smtClean="0"/>
              <a:t>Third, people need their ideas to be understood on their own without the help of a presenter.</a:t>
            </a:r>
          </a:p>
        </p:txBody>
      </p:sp>
      <p:sp>
        <p:nvSpPr>
          <p:cNvPr id="6" name="Content Placeholder 5"/>
          <p:cNvSpPr>
            <a:spLocks noGrp="1"/>
          </p:cNvSpPr>
          <p:nvPr>
            <p:ph idx="12"/>
          </p:nvPr>
        </p:nvSpPr>
        <p:spPr/>
        <p:txBody>
          <a:bodyPr/>
          <a:lstStyle/>
          <a:p>
            <a:r>
              <a:rPr lang="en-US" dirty="0" smtClean="0"/>
              <a:t>Programs like PowerPoint</a:t>
            </a:r>
            <a:r>
              <a:rPr lang="en-US" baseline="30000" dirty="0" smtClean="0"/>
              <a:t>®</a:t>
            </a:r>
            <a:r>
              <a:rPr lang="en-US" dirty="0" smtClean="0"/>
              <a:t> were created to make slide presentations, so users feel they need to project what they create. Many files should not be projected, but read instead.</a:t>
            </a:r>
          </a:p>
          <a:p>
            <a:pPr lvl="2"/>
            <a:r>
              <a:rPr lang="en-US" dirty="0" smtClean="0"/>
              <a:t>Lovely sparse slides are perfect as a visual aid when presenting. However, in many cases, your audience would be best served by creating a document—but not just any document.</a:t>
            </a:r>
            <a:endParaRPr lang="en-US" dirty="0"/>
          </a:p>
        </p:txBody>
      </p:sp>
      <p:sp>
        <p:nvSpPr>
          <p:cNvPr id="18" name="Text Placeholder 17"/>
          <p:cNvSpPr>
            <a:spLocks noGrp="1"/>
          </p:cNvSpPr>
          <p:nvPr>
            <p:ph type="body" sz="quarter" idx="14"/>
          </p:nvPr>
        </p:nvSpPr>
        <p:spPr/>
        <p:txBody>
          <a:bodyPr/>
          <a:lstStyle/>
          <a:p>
            <a:r>
              <a:rPr lang="en-US" dirty="0"/>
              <a:t>PowerPoint</a:t>
            </a:r>
            <a:r>
              <a:rPr lang="en-US" baseline="30000" dirty="0"/>
              <a:t>®</a:t>
            </a:r>
            <a:r>
              <a:rPr lang="en-US" dirty="0"/>
              <a:t> is a registered trademark of Microsoft Corporation. All rights reserved</a:t>
            </a:r>
            <a:r>
              <a:rPr lang="en-US" dirty="0" smtClean="0"/>
              <a:t>.</a:t>
            </a:r>
            <a:endParaRPr lang="en-US" dirty="0"/>
          </a:p>
        </p:txBody>
      </p:sp>
    </p:spTree>
    <p:extLst>
      <p:ext uri="{BB962C8B-B14F-4D97-AF65-F5344CB8AC3E}">
        <p14:creationId xmlns:p14="http://schemas.microsoft.com/office/powerpoint/2010/main" val="6001666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Titles With Meaning</a:t>
            </a:r>
            <a:endParaRPr lang="en-US" dirty="0"/>
          </a:p>
        </p:txBody>
      </p:sp>
      <p:sp>
        <p:nvSpPr>
          <p:cNvPr id="8" name="Content Placeholder 7"/>
          <p:cNvSpPr>
            <a:spLocks noGrp="1"/>
          </p:cNvSpPr>
          <p:nvPr>
            <p:ph idx="1"/>
          </p:nvPr>
        </p:nvSpPr>
        <p:spPr>
          <a:xfrm>
            <a:off x="457732" y="3435350"/>
            <a:ext cx="2640628" cy="2963861"/>
          </a:xfrm>
        </p:spPr>
        <p:txBody>
          <a:bodyPr/>
          <a:lstStyle/>
          <a:p>
            <a:pPr lvl="2"/>
            <a:r>
              <a:rPr lang="en-US" dirty="0" smtClean="0"/>
              <a:t>For example, you could have a title read “Network Router Options.” But what about the options? And what does it mean to your audience? Instead, you could say, “Fast Network Routers Speed Time to Market</a:t>
            </a:r>
            <a:r>
              <a:rPr lang="en-US" dirty="0" smtClean="0">
                <a:sym typeface="Wingdings" pitchFamily="2" charset="2"/>
              </a:rPr>
              <a:t>.”</a:t>
            </a:r>
          </a:p>
          <a:p>
            <a:pPr lvl="2"/>
            <a:r>
              <a:rPr lang="en-US" dirty="0" smtClean="0">
                <a:sym typeface="Wingdings" pitchFamily="2" charset="2"/>
              </a:rPr>
              <a:t>Instead of informing your readers that you’re about to tell them about routers, by changing the title you’ve introduced two more ideas: 1) It’s a fast router. 2) It will help your audience accomplish a goal. That’s not a bad trade for five more words.</a:t>
            </a:r>
            <a:endParaRPr lang="en-US" dirty="0" smtClean="0"/>
          </a:p>
        </p:txBody>
      </p:sp>
      <p:sp>
        <p:nvSpPr>
          <p:cNvPr id="9" name="Text Placeholder 8"/>
          <p:cNvSpPr>
            <a:spLocks noGrp="1"/>
          </p:cNvSpPr>
          <p:nvPr>
            <p:ph type="body" idx="10"/>
          </p:nvPr>
        </p:nvSpPr>
        <p:spPr/>
        <p:txBody>
          <a:bodyPr/>
          <a:lstStyle/>
          <a:p>
            <a:pPr lvl="0"/>
            <a:r>
              <a:rPr lang="en-US" dirty="0" smtClean="0"/>
              <a:t>Strong titles are important. They introduce your overall topic </a:t>
            </a:r>
            <a:br>
              <a:rPr lang="en-US" dirty="0" smtClean="0"/>
            </a:br>
            <a:r>
              <a:rPr lang="en-US" dirty="0" smtClean="0"/>
              <a:t>and your point of view on that topic.</a:t>
            </a:r>
          </a:p>
        </p:txBody>
      </p:sp>
      <p:sp>
        <p:nvSpPr>
          <p:cNvPr id="10" name="Content Placeholder 9"/>
          <p:cNvSpPr>
            <a:spLocks noGrp="1"/>
          </p:cNvSpPr>
          <p:nvPr>
            <p:ph idx="11"/>
          </p:nvPr>
        </p:nvSpPr>
        <p:spPr>
          <a:xfrm>
            <a:off x="3256668" y="3435350"/>
            <a:ext cx="2640628" cy="2963861"/>
          </a:xfrm>
        </p:spPr>
        <p:txBody>
          <a:bodyPr/>
          <a:lstStyle/>
          <a:p>
            <a:pPr lvl="2"/>
            <a:r>
              <a:rPr lang="en-US" dirty="0" smtClean="0"/>
              <a:t>Review the title after you write the body copy and ask yourself three questions. First, does the copy support the title? If not, you might need to change the title or change the content to support the title. Second, does the title fit within and support the greater slidedoc message? If not, then you might not need the slide at all. Third, is the title concise? If your title is longer than two lines, tighten it by cutting out the fluff.</a:t>
            </a:r>
            <a:endParaRPr lang="en-US" dirty="0"/>
          </a:p>
        </p:txBody>
      </p:sp>
      <p:pic>
        <p:nvPicPr>
          <p:cNvPr id="29" name="Content Placeholder 28"/>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bwMode="gray">
          <a:xfrm>
            <a:off x="6043613" y="1827232"/>
            <a:ext cx="2640012" cy="4560848"/>
          </a:xfrm>
        </p:spPr>
      </p:pic>
    </p:spTree>
    <p:extLst>
      <p:ext uri="{BB962C8B-B14F-4D97-AF65-F5344CB8AC3E}">
        <p14:creationId xmlns:p14="http://schemas.microsoft.com/office/powerpoint/2010/main" val="24064618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Opportunity for strong </a:t>
            </a:r>
            <a:br>
              <a:rPr lang="en-US" dirty="0" smtClean="0"/>
            </a:br>
            <a:r>
              <a:rPr lang="en-US" dirty="0" smtClean="0"/>
              <a:t>topical structure</a:t>
            </a:r>
            <a:endParaRPr lang="en-US" dirty="0"/>
          </a:p>
        </p:txBody>
      </p:sp>
      <p:sp>
        <p:nvSpPr>
          <p:cNvPr id="8" name="Content Placeholder 7"/>
          <p:cNvSpPr>
            <a:spLocks noGrp="1"/>
          </p:cNvSpPr>
          <p:nvPr>
            <p:ph idx="1"/>
          </p:nvPr>
        </p:nvSpPr>
        <p:spPr/>
        <p:txBody>
          <a:bodyPr/>
          <a:lstStyle/>
          <a:p>
            <a:pPr lvl="2"/>
            <a:r>
              <a:rPr lang="en-US" dirty="0" smtClean="0"/>
              <a:t>Viewing your slidedoc in outline view gives you an opportunity to audit your story flow. Presentation software’s default display is the left panel highlight slide view. To view slide titles only, simply click the tab for outline view and read through your slide titles in order. Each title should give you a good understanding of what that page is about. When you read them sequentially, if they are written well, the page titles should make a logical case or </a:t>
            </a:r>
            <a:br>
              <a:rPr lang="en-US" dirty="0" smtClean="0"/>
            </a:br>
            <a:r>
              <a:rPr lang="en-US" dirty="0" smtClean="0"/>
              <a:t>persuasive arc.</a:t>
            </a:r>
          </a:p>
          <a:p>
            <a:pPr lvl="2"/>
            <a:r>
              <a:rPr lang="en-US" dirty="0" smtClean="0"/>
              <a:t>Many people write fragmented slide titles that state the category, instead of the point, of the information. Writing clear headlines on every page will help the reader guess the content that will follow.</a:t>
            </a:r>
          </a:p>
        </p:txBody>
      </p:sp>
      <p:sp>
        <p:nvSpPr>
          <p:cNvPr id="10" name="Content Placeholder 9"/>
          <p:cNvSpPr>
            <a:spLocks noGrp="1"/>
          </p:cNvSpPr>
          <p:nvPr>
            <p:ph idx="11"/>
          </p:nvPr>
        </p:nvSpPr>
        <p:spPr/>
        <p:txBody>
          <a:bodyPr/>
          <a:lstStyle/>
          <a:p>
            <a:pPr lvl="2"/>
            <a:r>
              <a:rPr lang="en-US" dirty="0" smtClean="0"/>
              <a:t>Having the titles flow into each other not only helps your readers, but it can also assist you during the creation and refinement processes. As you read your titles in outline view, check to make sure they form a complete arc. Ask yourself if the thematic intent is clear. Does each topic build naturally onto the next? </a:t>
            </a:r>
            <a:br>
              <a:rPr lang="en-US" dirty="0" smtClean="0"/>
            </a:br>
            <a:r>
              <a:rPr lang="en-US" dirty="0" smtClean="0"/>
              <a:t>Are there subordinate ideas that don’t need their own slide? Viewing your </a:t>
            </a:r>
            <a:br>
              <a:rPr lang="en-US" dirty="0" smtClean="0"/>
            </a:br>
            <a:r>
              <a:rPr lang="en-US" dirty="0" smtClean="0"/>
              <a:t>slides in this context will make your content stronger.</a:t>
            </a:r>
          </a:p>
        </p:txBody>
      </p:sp>
      <p:grpSp>
        <p:nvGrpSpPr>
          <p:cNvPr id="29" name="Group 28"/>
          <p:cNvGrpSpPr/>
          <p:nvPr/>
        </p:nvGrpSpPr>
        <p:grpSpPr>
          <a:xfrm>
            <a:off x="4109576" y="4662281"/>
            <a:ext cx="1787720" cy="1380314"/>
            <a:chOff x="-5002935" y="5018897"/>
            <a:chExt cx="1787720" cy="1380314"/>
          </a:xfrm>
        </p:grpSpPr>
        <p:sp>
          <p:nvSpPr>
            <p:cNvPr id="30" name="TextBox 29"/>
            <p:cNvSpPr txBox="1"/>
            <p:nvPr/>
          </p:nvSpPr>
          <p:spPr>
            <a:xfrm>
              <a:off x="-5002935" y="5018897"/>
              <a:ext cx="1787720" cy="1380314"/>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This is the actual screen</a:t>
              </a:r>
              <a:br>
                <a:rPr lang="en-US" sz="1100" i="1" dirty="0">
                  <a:solidFill>
                    <a:schemeClr val="accent2"/>
                  </a:solidFill>
                </a:rPr>
              </a:br>
              <a:r>
                <a:rPr lang="en-US" sz="1100" i="1" dirty="0">
                  <a:solidFill>
                    <a:schemeClr val="accent2"/>
                  </a:solidFill>
                </a:rPr>
                <a:t>shot of outline view for this book. Note how the titles create a sense of what you’ll learn and hang together to create structure.</a:t>
              </a:r>
            </a:p>
          </p:txBody>
        </p:sp>
        <p:cxnSp>
          <p:nvCxnSpPr>
            <p:cNvPr id="31" name="Straight Connector 3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27833" y="1816100"/>
            <a:ext cx="2148202" cy="42426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228207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 dirty="0" smtClean="0"/>
              <a:t>topical structure is stronger</a:t>
            </a:r>
            <a:br>
              <a:rPr lang="en" dirty="0" smtClean="0"/>
            </a:br>
            <a:r>
              <a:rPr lang="en" dirty="0" smtClean="0"/>
              <a:t>than outlining categories</a:t>
            </a:r>
            <a:endParaRPr lang="en-US" dirty="0"/>
          </a:p>
        </p:txBody>
      </p:sp>
      <p:sp>
        <p:nvSpPr>
          <p:cNvPr id="27" name="Content Placeholder 26"/>
          <p:cNvSpPr>
            <a:spLocks noGrp="1"/>
          </p:cNvSpPr>
          <p:nvPr>
            <p:ph idx="1"/>
          </p:nvPr>
        </p:nvSpPr>
        <p:spPr>
          <a:xfrm>
            <a:off x="457732" y="1467892"/>
            <a:ext cx="4037143" cy="5264613"/>
          </a:xfrm>
        </p:spPr>
        <p:txBody>
          <a:bodyPr/>
          <a:lstStyle/>
          <a:p>
            <a:pPr lvl="1"/>
            <a:r>
              <a:rPr lang="en-US" dirty="0" smtClean="0"/>
              <a:t>Traditional outline reads like a list:</a:t>
            </a:r>
            <a:endParaRPr lang="en-US" dirty="0"/>
          </a:p>
        </p:txBody>
      </p:sp>
      <p:sp>
        <p:nvSpPr>
          <p:cNvPr id="30" name="Content Placeholder 29"/>
          <p:cNvSpPr>
            <a:spLocks noGrp="1"/>
          </p:cNvSpPr>
          <p:nvPr>
            <p:ph idx="12"/>
          </p:nvPr>
        </p:nvSpPr>
        <p:spPr>
          <a:xfrm>
            <a:off x="4647276" y="1467892"/>
            <a:ext cx="4037143" cy="5264613"/>
          </a:xfrm>
          <a:ln>
            <a:noFill/>
          </a:ln>
        </p:spPr>
        <p:txBody>
          <a:bodyPr/>
          <a:lstStyle/>
          <a:p>
            <a:pPr lvl="1"/>
            <a:r>
              <a:rPr lang="en-US" dirty="0" smtClean="0"/>
              <a:t>Topical outline creates meaning:</a:t>
            </a:r>
            <a:endParaRPr lang="en-US" dirty="0"/>
          </a:p>
        </p:txBody>
      </p:sp>
      <p:sp>
        <p:nvSpPr>
          <p:cNvPr id="11" name="TextBox 10"/>
          <p:cNvSpPr txBox="1"/>
          <p:nvPr/>
        </p:nvSpPr>
        <p:spPr>
          <a:xfrm>
            <a:off x="454034" y="6340250"/>
            <a:ext cx="8180966" cy="253916"/>
          </a:xfrm>
          <a:prstGeom prst="rect">
            <a:avLst/>
          </a:prstGeom>
          <a:noFill/>
        </p:spPr>
        <p:txBody>
          <a:bodyPr wrap="square" rtlCol="0">
            <a:spAutoFit/>
          </a:bodyPr>
          <a:lstStyle/>
          <a:p>
            <a:pPr marR="0" lvl="0" indent="0" fontAlgn="auto">
              <a:lnSpc>
                <a:spcPct val="150000"/>
              </a:lnSpc>
              <a:spcBef>
                <a:spcPts val="0"/>
              </a:spcBef>
              <a:spcAft>
                <a:spcPts val="0"/>
              </a:spcAft>
              <a:buClrTx/>
              <a:buSzTx/>
              <a:buFontTx/>
              <a:buNone/>
              <a:tabLst/>
              <a:defRPr/>
            </a:pPr>
            <a:r>
              <a:rPr lang="en-US" sz="700" spc="50" dirty="0">
                <a:solidFill>
                  <a:schemeClr val="tx2"/>
                </a:solidFill>
                <a:latin typeface="+mj-lt"/>
              </a:rPr>
              <a:t>S</a:t>
            </a:r>
            <a:r>
              <a:rPr lang="en-US" sz="700" spc="50" dirty="0" smtClean="0">
                <a:solidFill>
                  <a:schemeClr val="tx2"/>
                </a:solidFill>
                <a:latin typeface="+mj-lt"/>
              </a:rPr>
              <a:t>ource: </a:t>
            </a:r>
            <a:r>
              <a:rPr lang="en-US" sz="800" dirty="0">
                <a:solidFill>
                  <a:schemeClr val="tx1">
                    <a:lumMod val="50000"/>
                    <a:lumOff val="50000"/>
                  </a:schemeClr>
                </a:solidFill>
                <a:latin typeface="+mj-lt"/>
                <a:hlinkClick r:id="rId3"/>
              </a:rPr>
              <a:t>http://www.swpc.noaa.gov/Curric_7-12/Chapter_1.pdf </a:t>
            </a:r>
            <a:endParaRPr lang="en-US" sz="800" dirty="0">
              <a:solidFill>
                <a:schemeClr val="tx1">
                  <a:lumMod val="50000"/>
                  <a:lumOff val="50000"/>
                </a:schemeClr>
              </a:solidFill>
              <a:latin typeface="+mj-lt"/>
            </a:endParaRPr>
          </a:p>
        </p:txBody>
      </p:sp>
      <p:sp>
        <p:nvSpPr>
          <p:cNvPr id="31" name="Text Placeholder 3"/>
          <p:cNvSpPr txBox="1">
            <a:spLocks/>
          </p:cNvSpPr>
          <p:nvPr/>
        </p:nvSpPr>
        <p:spPr>
          <a:xfrm>
            <a:off x="457732" y="2003283"/>
            <a:ext cx="4037010" cy="4127353"/>
          </a:xfrm>
          <a:prstGeom prst="rect">
            <a:avLst/>
          </a:prstGeom>
        </p:spPr>
        <p:txBody>
          <a:bodyPr lIns="0" tIns="0" rIns="0" bIns="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100"/>
              </a:lnSpc>
              <a:spcAft>
                <a:spcPts val="500"/>
              </a:spcAft>
              <a:buFont typeface="Calibri" panose="020F0502020204030204" pitchFamily="34" charset="0"/>
              <a:buNone/>
              <a:defRPr/>
            </a:pPr>
            <a:r>
              <a:rPr lang="en-US" sz="1100" b="1" i="0" dirty="0" smtClean="0">
                <a:solidFill>
                  <a:srgbClr val="7F7F7F"/>
                </a:solidFill>
                <a:latin typeface="+mj-lt"/>
                <a:sym typeface="Arial"/>
              </a:rPr>
              <a:t>Solar Evolution</a:t>
            </a:r>
            <a:endParaRPr lang="en-PH" sz="1100" b="1" i="0" dirty="0" smtClean="0">
              <a:solidFill>
                <a:srgbClr val="7F7F7F"/>
              </a:solidFill>
              <a:latin typeface="+mj-lt"/>
            </a:endParaRPr>
          </a:p>
          <a:p>
            <a:pPr marL="285750" indent="-285750">
              <a:lnSpc>
                <a:spcPts val="1100"/>
              </a:lnSpc>
              <a:spcAft>
                <a:spcPts val="500"/>
              </a:spcAft>
              <a:buFont typeface="+mj-lt"/>
              <a:buAutoNum type="romanUcPeriod"/>
              <a:defRPr/>
            </a:pPr>
            <a:r>
              <a:rPr lang="en-PH" sz="1100" b="1" i="0" dirty="0" smtClean="0">
                <a:latin typeface="+mj-lt"/>
              </a:rPr>
              <a:t>Introduction</a:t>
            </a:r>
          </a:p>
          <a:p>
            <a:pPr marL="403225" lvl="1" indent="-174625">
              <a:lnSpc>
                <a:spcPts val="1100"/>
              </a:lnSpc>
              <a:spcAft>
                <a:spcPts val="500"/>
              </a:spcAft>
              <a:buClr>
                <a:srgbClr val="7F7F7F"/>
              </a:buClr>
              <a:buFont typeface="Arial" panose="020B0604020202020204" pitchFamily="34" charset="0"/>
              <a:buChar char="•"/>
              <a:defRPr/>
            </a:pPr>
            <a:r>
              <a:rPr lang="en-PH" sz="1100" dirty="0" smtClean="0">
                <a:latin typeface="+mj-lt"/>
              </a:rPr>
              <a:t>Summary</a:t>
            </a:r>
          </a:p>
          <a:p>
            <a:pPr marL="403225" lvl="1" indent="-174625">
              <a:lnSpc>
                <a:spcPts val="1100"/>
              </a:lnSpc>
              <a:spcAft>
                <a:spcPts val="500"/>
              </a:spcAft>
              <a:buClr>
                <a:srgbClr val="7F7F7F"/>
              </a:buClr>
              <a:buFont typeface="Arial" panose="020B0604020202020204" pitchFamily="34" charset="0"/>
              <a:buChar char="•"/>
              <a:defRPr/>
            </a:pPr>
            <a:r>
              <a:rPr lang="en-PH" sz="1100" dirty="0" smtClean="0">
                <a:latin typeface="+mj-lt"/>
              </a:rPr>
              <a:t>Our Galaxy</a:t>
            </a:r>
          </a:p>
          <a:p>
            <a:pPr marL="403225" lvl="1" indent="-174625">
              <a:lnSpc>
                <a:spcPts val="1100"/>
              </a:lnSpc>
              <a:spcAft>
                <a:spcPts val="500"/>
              </a:spcAft>
              <a:buClr>
                <a:srgbClr val="7F7F7F"/>
              </a:buClr>
              <a:buFont typeface="Arial" panose="020B0604020202020204" pitchFamily="34" charset="0"/>
              <a:buChar char="•"/>
              <a:defRPr/>
            </a:pPr>
            <a:r>
              <a:rPr lang="en-PH" sz="1100" dirty="0" smtClean="0">
                <a:latin typeface="+mj-lt"/>
              </a:rPr>
              <a:t>Our Sun</a:t>
            </a:r>
            <a:endParaRPr lang="en-PH" sz="1100" b="1" dirty="0" smtClean="0">
              <a:latin typeface="+mj-lt"/>
            </a:endParaRPr>
          </a:p>
          <a:p>
            <a:pPr marL="285750" indent="-285750">
              <a:lnSpc>
                <a:spcPts val="1100"/>
              </a:lnSpc>
              <a:spcAft>
                <a:spcPts val="500"/>
              </a:spcAft>
              <a:buFont typeface="+mj-lt"/>
              <a:buAutoNum type="romanUcPeriod"/>
              <a:defRPr/>
            </a:pPr>
            <a:r>
              <a:rPr lang="en-PH" sz="1100" b="1" i="0" dirty="0" smtClean="0">
                <a:solidFill>
                  <a:srgbClr val="00AFBB"/>
                </a:solidFill>
                <a:latin typeface="+mj-lt"/>
              </a:rPr>
              <a:t>The Protostar</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The Solar System</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Binary Star Systems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Other Planetary Systems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Supporting Facts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Definition of a Protostar</a:t>
            </a:r>
          </a:p>
          <a:p>
            <a:pPr marL="285750" indent="-285750">
              <a:lnSpc>
                <a:spcPts val="1100"/>
              </a:lnSpc>
              <a:spcAft>
                <a:spcPts val="500"/>
              </a:spcAft>
              <a:buFont typeface="+mj-lt"/>
              <a:buAutoNum type="romanUcPeriod"/>
              <a:defRPr/>
            </a:pPr>
            <a:r>
              <a:rPr lang="en-PH" sz="1100" b="1" i="0" dirty="0" smtClean="0">
                <a:solidFill>
                  <a:srgbClr val="00AFBB"/>
                </a:solidFill>
                <a:latin typeface="+mj-lt"/>
              </a:rPr>
              <a:t>The Hydrogen Burning Stage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Birth to 4.5 Billion Years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Luminosity Over Time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Hurtzprung-Russell Diagram</a:t>
            </a:r>
          </a:p>
          <a:p>
            <a:pPr marL="285750" indent="-285750">
              <a:lnSpc>
                <a:spcPts val="1100"/>
              </a:lnSpc>
              <a:spcAft>
                <a:spcPts val="500"/>
              </a:spcAft>
              <a:buFont typeface="+mj-lt"/>
              <a:buAutoNum type="romanUcPeriod"/>
              <a:defRPr/>
            </a:pPr>
            <a:r>
              <a:rPr lang="en-PH" sz="1100" b="1" i="0" dirty="0" smtClean="0">
                <a:solidFill>
                  <a:srgbClr val="00AFBB"/>
                </a:solidFill>
                <a:latin typeface="+mj-lt"/>
              </a:rPr>
              <a:t>The Red Giant</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Hydrogen Fusion at the Core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Expanded Hydrogen Fusion</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Sun Lifecycle Diagram</a:t>
            </a:r>
          </a:p>
        </p:txBody>
      </p:sp>
      <p:sp>
        <p:nvSpPr>
          <p:cNvPr id="38" name="Rectangle 37"/>
          <p:cNvSpPr/>
          <p:nvPr/>
        </p:nvSpPr>
        <p:spPr>
          <a:xfrm>
            <a:off x="4647276" y="2003283"/>
            <a:ext cx="3987724" cy="2246769"/>
          </a:xfrm>
          <a:prstGeom prst="rect">
            <a:avLst/>
          </a:prstGeom>
        </p:spPr>
        <p:txBody>
          <a:bodyPr wrap="square" lIns="0" tIns="0" rIns="0" bIns="0">
            <a:spAutoFit/>
          </a:bodyPr>
          <a:lstStyle/>
          <a:p>
            <a:pPr marL="0" lvl="1">
              <a:spcAft>
                <a:spcPts val="600"/>
              </a:spcAft>
              <a:buClr>
                <a:srgbClr val="2D2D2A"/>
              </a:buClr>
              <a:defRPr/>
            </a:pPr>
            <a:r>
              <a:rPr lang="en-US" sz="1100" b="1" dirty="0">
                <a:solidFill>
                  <a:srgbClr val="7F7F7F"/>
                </a:solidFill>
                <a:latin typeface="Arial"/>
              </a:rPr>
              <a:t>Solar Evolution</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Our Sun’s Place in the Universe</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The Birth of Our Solar System</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The Possibility of Other Planetary Systems</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Protostar: The First Stage of a Star</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Hydrogen Burning: The Second Stage </a:t>
            </a:r>
            <a:r>
              <a:rPr lang="en-US" sz="1100" kern="0" dirty="0" smtClean="0">
                <a:solidFill>
                  <a:srgbClr val="7F7F7F"/>
                </a:solidFill>
                <a:latin typeface="Arial"/>
              </a:rPr>
              <a:t>of a </a:t>
            </a:r>
            <a:r>
              <a:rPr lang="en-US" sz="1100" kern="0" dirty="0">
                <a:solidFill>
                  <a:srgbClr val="7F7F7F"/>
                </a:solidFill>
                <a:latin typeface="Arial"/>
              </a:rPr>
              <a:t>Star</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Growth in Size and Brightness</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Continued Growth and Incineration of </a:t>
            </a:r>
            <a:r>
              <a:rPr lang="en-US" sz="1100" kern="0" dirty="0" smtClean="0">
                <a:solidFill>
                  <a:srgbClr val="7F7F7F"/>
                </a:solidFill>
                <a:latin typeface="Arial"/>
              </a:rPr>
              <a:t>Mercury</a:t>
            </a:r>
            <a:endParaRPr lang="en-US" sz="1100" kern="0" dirty="0">
              <a:solidFill>
                <a:srgbClr val="7F7F7F"/>
              </a:solidFill>
              <a:latin typeface="Arial"/>
            </a:endParaRPr>
          </a:p>
        </p:txBody>
      </p:sp>
      <p:cxnSp>
        <p:nvCxnSpPr>
          <p:cNvPr id="45" name="Straight Connector 44"/>
          <p:cNvCxnSpPr/>
          <p:nvPr/>
        </p:nvCxnSpPr>
        <p:spPr>
          <a:xfrm>
            <a:off x="4647276" y="1800548"/>
            <a:ext cx="40371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57732" y="1800548"/>
            <a:ext cx="40371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647276" y="4515423"/>
            <a:ext cx="3987724" cy="835613"/>
            <a:chOff x="-5002935" y="3073872"/>
            <a:chExt cx="1787720" cy="835613"/>
          </a:xfrm>
        </p:grpSpPr>
        <p:sp>
          <p:nvSpPr>
            <p:cNvPr id="23" name="TextBox 22"/>
            <p:cNvSpPr txBox="1"/>
            <p:nvPr/>
          </p:nvSpPr>
          <p:spPr>
            <a:xfrm>
              <a:off x="-5002935" y="3073872"/>
              <a:ext cx="1787720" cy="835613"/>
            </a:xfrm>
            <a:prstGeom prst="rect">
              <a:avLst/>
            </a:prstGeom>
            <a:noFill/>
          </p:spPr>
          <p:txBody>
            <a:bodyPr wrap="square" lIns="0" tIns="137160" rIns="0" bIns="137160" rtlCol="0" anchor="t">
              <a:spAutoFit/>
            </a:bodyPr>
            <a:lstStyle/>
            <a:p>
              <a:pPr>
                <a:lnSpc>
                  <a:spcPct val="110000"/>
                </a:lnSpc>
              </a:pPr>
              <a:r>
                <a:rPr lang="en-US" sz="1100" i="1" dirty="0">
                  <a:solidFill>
                    <a:schemeClr val="accent2"/>
                  </a:solidFill>
                </a:rPr>
                <a:t>The difference between </a:t>
              </a:r>
              <a:r>
                <a:rPr lang="en-US" sz="1100" i="1" dirty="0" smtClean="0">
                  <a:solidFill>
                    <a:schemeClr val="accent2"/>
                  </a:solidFill>
                </a:rPr>
                <a:t>a traditional </a:t>
              </a:r>
              <a:r>
                <a:rPr lang="en-US" sz="1100" i="1" dirty="0">
                  <a:solidFill>
                    <a:schemeClr val="accent2"/>
                  </a:solidFill>
                </a:rPr>
                <a:t>outline and topical headings is apparent. Topical themes dramatically increase the reader’s ability to predict content and read more like a story.</a:t>
              </a:r>
            </a:p>
          </p:txBody>
        </p:sp>
        <p:cxnSp>
          <p:nvCxnSpPr>
            <p:cNvPr id="24" name="Straight Connector 23"/>
            <p:cNvCxnSpPr/>
            <p:nvPr/>
          </p:nvCxnSpPr>
          <p:spPr>
            <a:xfrm>
              <a:off x="-5002935" y="3073872"/>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034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good writing practices</a:t>
            </a:r>
            <a:endParaRPr lang="en-US" dirty="0"/>
          </a:p>
        </p:txBody>
      </p:sp>
      <p:sp>
        <p:nvSpPr>
          <p:cNvPr id="3" name="Content Placeholder 2"/>
          <p:cNvSpPr>
            <a:spLocks noGrp="1"/>
          </p:cNvSpPr>
          <p:nvPr>
            <p:ph idx="1"/>
          </p:nvPr>
        </p:nvSpPr>
        <p:spPr/>
        <p:txBody>
          <a:bodyPr/>
          <a:lstStyle/>
          <a:p>
            <a:pPr lvl="2"/>
            <a:r>
              <a:rPr lang="en-US" dirty="0" smtClean="0"/>
              <a:t>Slidedocs require full sentences, because they don’t have a presenter to fill in the gaps. But they also require precision and clarity, both of which can be achieved by writing in full sentences versus bullets.</a:t>
            </a:r>
          </a:p>
          <a:p>
            <a:pPr lvl="2"/>
            <a:r>
              <a:rPr lang="en-US" dirty="0" smtClean="0"/>
              <a:t>Making your copy more direct can help sharpen your thinking. The best way to do that is to use an active voice. The active voice helps make your writing sound more interesting by propelling your readers through your prose.</a:t>
            </a:r>
          </a:p>
          <a:p>
            <a:pPr lvl="2"/>
            <a:r>
              <a:rPr lang="en-US" dirty="0"/>
              <a:t>Grammar nerds can tell whether you’re using the active voice or its evil twin, the passive voice. They simply search for forms of the verb “to be,” a key indicator of the passive voice’s presence. You can think of the passive voice as any wording that delays or avoids your main point.</a:t>
            </a:r>
            <a:endParaRPr lang="en-US" dirty="0" smtClean="0"/>
          </a:p>
        </p:txBody>
      </p:sp>
      <p:sp>
        <p:nvSpPr>
          <p:cNvPr id="4" name="Text Placeholder 3"/>
          <p:cNvSpPr>
            <a:spLocks noGrp="1"/>
          </p:cNvSpPr>
          <p:nvPr>
            <p:ph type="body" idx="10"/>
          </p:nvPr>
        </p:nvSpPr>
        <p:spPr>
          <a:xfrm>
            <a:off x="459580" y="1134598"/>
            <a:ext cx="7214543" cy="536519"/>
          </a:xfrm>
        </p:spPr>
        <p:txBody>
          <a:bodyPr/>
          <a:lstStyle/>
          <a:p>
            <a:r>
              <a:rPr lang="en-US" dirty="0" smtClean="0"/>
              <a:t>A strong title will entice your audience to read the rest of the text on your slide. Clear copy, however, will make sure they fully absorb your message.</a:t>
            </a:r>
            <a:endParaRPr lang="en-US" dirty="0"/>
          </a:p>
        </p:txBody>
      </p:sp>
      <p:sp>
        <p:nvSpPr>
          <p:cNvPr id="7" name="Content Placeholder 6"/>
          <p:cNvSpPr>
            <a:spLocks noGrp="1"/>
          </p:cNvSpPr>
          <p:nvPr>
            <p:ph idx="11"/>
          </p:nvPr>
        </p:nvSpPr>
        <p:spPr/>
        <p:txBody>
          <a:bodyPr/>
          <a:lstStyle/>
          <a:p>
            <a:pPr lvl="2"/>
            <a:r>
              <a:rPr lang="en-US" dirty="0" smtClean="0"/>
              <a:t>Changing </a:t>
            </a:r>
            <a:r>
              <a:rPr lang="en-US" dirty="0"/>
              <a:t>your copy from passive to active voice most often means putting your subject at the beginning of your sentence and having it perform an action.</a:t>
            </a:r>
          </a:p>
          <a:p>
            <a:pPr lvl="2"/>
            <a:r>
              <a:rPr lang="en-US" dirty="0"/>
              <a:t>Writing in active voice isn’t always possible—some sentences are stubborn. The most effective authors use it as often as they can.</a:t>
            </a:r>
          </a:p>
          <a:p>
            <a:pPr lvl="2"/>
            <a:r>
              <a:rPr lang="en-US" dirty="0" smtClean="0"/>
              <a:t>For </a:t>
            </a:r>
            <a:r>
              <a:rPr lang="en-US" dirty="0"/>
              <a:t>more writing pointers, check out William Zinsser’s </a:t>
            </a:r>
            <a:r>
              <a:rPr lang="en-US" dirty="0" smtClean="0"/>
              <a:t>classic, </a:t>
            </a:r>
            <a:br>
              <a:rPr lang="en-US" dirty="0" smtClean="0"/>
            </a:br>
            <a:r>
              <a:rPr lang="en-US" dirty="0" smtClean="0"/>
              <a:t>“</a:t>
            </a:r>
            <a:r>
              <a:rPr lang="en-US" u="sng" dirty="0">
                <a:hlinkClick r:id="rId2"/>
              </a:rPr>
              <a:t>On Writing Well</a:t>
            </a:r>
            <a:r>
              <a:rPr lang="en-US" dirty="0" smtClean="0"/>
              <a:t>”.</a:t>
            </a:r>
          </a:p>
        </p:txBody>
      </p:sp>
      <p:graphicFrame>
        <p:nvGraphicFramePr>
          <p:cNvPr id="8" name="Table 7"/>
          <p:cNvGraphicFramePr>
            <a:graphicFrameLocks noGrp="1"/>
          </p:cNvGraphicFramePr>
          <p:nvPr>
            <p:extLst>
              <p:ext uri="{D42A27DB-BD31-4B8C-83A1-F6EECF244321}">
                <p14:modId xmlns:p14="http://schemas.microsoft.com/office/powerpoint/2010/main" val="3584528387"/>
              </p:ext>
            </p:extLst>
          </p:nvPr>
        </p:nvGraphicFramePr>
        <p:xfrm>
          <a:off x="5999147" y="3537959"/>
          <a:ext cx="2777726" cy="2840006"/>
        </p:xfrm>
        <a:graphic>
          <a:graphicData uri="http://schemas.openxmlformats.org/drawingml/2006/table">
            <a:tbl>
              <a:tblPr firstRow="1" bandRow="1">
                <a:tableStyleId>{5C22544A-7EE6-4342-B048-85BDC9FD1C3A}</a:tableStyleId>
              </a:tblPr>
              <a:tblGrid>
                <a:gridCol w="1173904"/>
                <a:gridCol w="208280"/>
                <a:gridCol w="208280"/>
                <a:gridCol w="1187262"/>
              </a:tblGrid>
              <a:tr h="481898">
                <a:tc>
                  <a:txBody>
                    <a:bodyPr/>
                    <a:lstStyle/>
                    <a:p>
                      <a:pPr algn="l">
                        <a:lnSpc>
                          <a:spcPct val="85000"/>
                        </a:lnSpc>
                      </a:pPr>
                      <a:r>
                        <a:rPr lang="en-US" sz="1200" b="0" i="1" dirty="0" smtClean="0">
                          <a:solidFill>
                            <a:srgbClr val="7F7F7F"/>
                          </a:solidFill>
                          <a:latin typeface="+mn-lt"/>
                          <a:cs typeface="Georgia"/>
                        </a:rPr>
                        <a:t>Passive</a:t>
                      </a:r>
                      <a:r>
                        <a:rPr lang="en-US" sz="1200" b="0" i="1" baseline="0" dirty="0" smtClean="0">
                          <a:solidFill>
                            <a:srgbClr val="7F7F7F"/>
                          </a:solidFill>
                          <a:latin typeface="+mn-lt"/>
                          <a:cs typeface="Georgia"/>
                        </a:rPr>
                        <a:t> Voice</a:t>
                      </a:r>
                      <a:endParaRPr lang="en-US" sz="1200" b="0" i="1" dirty="0">
                        <a:solidFill>
                          <a:srgbClr val="7F7F7F"/>
                        </a:solidFill>
                        <a:latin typeface="+mn-lt"/>
                        <a:cs typeface="Georgia"/>
                      </a:endParaRPr>
                    </a:p>
                  </a:txBody>
                  <a:tcPr marB="91440" anchor="ctr">
                    <a:lnL w="12700" cmpd="sng">
                      <a:noFill/>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l">
                        <a:lnSpc>
                          <a:spcPct val="85000"/>
                        </a:lnSpc>
                      </a:pPr>
                      <a:endParaRPr lang="en-US" sz="1200" b="0" i="1" dirty="0">
                        <a:solidFill>
                          <a:schemeClr val="accent2"/>
                        </a:solidFill>
                        <a:latin typeface="+mn-lt"/>
                      </a:endParaRPr>
                    </a:p>
                  </a:txBody>
                  <a:tcPr marB="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r">
                        <a:lnSpc>
                          <a:spcPct val="85000"/>
                        </a:lnSpc>
                      </a:pPr>
                      <a:endParaRPr lang="en-US" sz="1200" b="0" i="1" dirty="0">
                        <a:solidFill>
                          <a:schemeClr val="accent2"/>
                        </a:solidFill>
                        <a:latin typeface="+mn-lt"/>
                      </a:endParaRPr>
                    </a:p>
                  </a:txBody>
                  <a:tcPr marB="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marL="0" algn="l" defTabSz="914400" rtl="0" eaLnBrk="1" latinLnBrk="0" hangingPunct="1">
                        <a:lnSpc>
                          <a:spcPct val="85000"/>
                        </a:lnSpc>
                      </a:pPr>
                      <a:r>
                        <a:rPr lang="en-US" sz="1200" b="0" i="1" kern="1200" dirty="0" smtClean="0">
                          <a:solidFill>
                            <a:srgbClr val="7F7F7F"/>
                          </a:solidFill>
                          <a:latin typeface="+mn-lt"/>
                          <a:ea typeface="+mn-ea"/>
                          <a:cs typeface="Georgia"/>
                        </a:rPr>
                        <a:t>Active Voice</a:t>
                      </a:r>
                      <a:endParaRPr lang="en-US" sz="1200" b="0" i="1" kern="1200" dirty="0">
                        <a:solidFill>
                          <a:srgbClr val="7F7F7F"/>
                        </a:solidFill>
                        <a:latin typeface="+mn-lt"/>
                        <a:ea typeface="+mn-ea"/>
                        <a:cs typeface="Georgia"/>
                      </a:endParaRPr>
                    </a:p>
                  </a:txBody>
                  <a:tcPr marB="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r>
              <a:tr h="1289905">
                <a:tc>
                  <a:txBody>
                    <a:bodyPr/>
                    <a:lstStyle/>
                    <a:p>
                      <a:pPr marL="0" marR="0" algn="l" defTabSz="914400" rtl="0" eaLnBrk="1" latinLnBrk="0" hangingPunct="1">
                        <a:lnSpc>
                          <a:spcPct val="100000"/>
                        </a:lnSpc>
                        <a:spcBef>
                          <a:spcPts val="0"/>
                        </a:spcBef>
                        <a:spcAft>
                          <a:spcPts val="600"/>
                        </a:spcAft>
                      </a:pPr>
                      <a:r>
                        <a:rPr lang="en-US" sz="1100" kern="1200" dirty="0" smtClean="0">
                          <a:solidFill>
                            <a:schemeClr val="tx1">
                              <a:lumMod val="50000"/>
                              <a:lumOff val="50000"/>
                            </a:schemeClr>
                          </a:solidFill>
                          <a:latin typeface="+mj-lt"/>
                          <a:ea typeface="+mn-ea"/>
                          <a:cs typeface="+mn-cs"/>
                        </a:rPr>
                        <a:t>The new</a:t>
                      </a:r>
                      <a:r>
                        <a:rPr lang="en-US" sz="1100" kern="1200" baseline="0" dirty="0" smtClean="0">
                          <a:solidFill>
                            <a:schemeClr val="tx1">
                              <a:lumMod val="50000"/>
                              <a:lumOff val="50000"/>
                            </a:schemeClr>
                          </a:solidFill>
                          <a:latin typeface="+mj-lt"/>
                          <a:ea typeface="+mn-ea"/>
                          <a:cs typeface="+mn-cs"/>
                        </a:rPr>
                        <a:t> </a:t>
                      </a:r>
                      <a:r>
                        <a:rPr lang="en-US" sz="1100" kern="1200" dirty="0" smtClean="0">
                          <a:solidFill>
                            <a:schemeClr val="tx1">
                              <a:lumMod val="50000"/>
                              <a:lumOff val="50000"/>
                            </a:schemeClr>
                          </a:solidFill>
                          <a:latin typeface="+mj-lt"/>
                          <a:ea typeface="+mn-ea"/>
                          <a:cs typeface="+mn-cs"/>
                        </a:rPr>
                        <a:t>version of our product was developed in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9 months.</a:t>
                      </a:r>
                      <a:endParaRPr lang="en-US" sz="1100" kern="1200" dirty="0">
                        <a:solidFill>
                          <a:schemeClr val="tx1">
                            <a:lumMod val="50000"/>
                            <a:lumOff val="50000"/>
                          </a:schemeClr>
                        </a:solidFill>
                        <a:latin typeface="+mj-lt"/>
                        <a:ea typeface="+mn-ea"/>
                        <a:cs typeface="+mn-cs"/>
                      </a:endParaRPr>
                    </a:p>
                  </a:txBody>
                  <a:tcPr marT="91440" anchor="ctr">
                    <a:lnL w="12700" cmpd="sng">
                      <a:noFill/>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0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0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00000"/>
                        </a:lnSpc>
                        <a:spcBef>
                          <a:spcPts val="0"/>
                        </a:spcBef>
                        <a:spcAft>
                          <a:spcPts val="600"/>
                        </a:spcAft>
                      </a:pPr>
                      <a:r>
                        <a:rPr lang="en-US" sz="1100" kern="1200" dirty="0" smtClean="0">
                          <a:solidFill>
                            <a:schemeClr val="tx1">
                              <a:lumMod val="50000"/>
                              <a:lumOff val="50000"/>
                            </a:schemeClr>
                          </a:solidFill>
                          <a:latin typeface="+mj-lt"/>
                          <a:ea typeface="+mn-ea"/>
                          <a:cs typeface="+mn-cs"/>
                        </a:rPr>
                        <a:t>We developed the new version of our product in 9 months.</a:t>
                      </a: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1068203">
                <a:tc>
                  <a:txBody>
                    <a:bodyPr/>
                    <a:lstStyle/>
                    <a:p>
                      <a:pPr marL="0" algn="l" defTabSz="914400" rtl="0" eaLnBrk="1" latinLnBrk="0" hangingPunct="1">
                        <a:lnSpc>
                          <a:spcPct val="100000"/>
                        </a:lnSpc>
                        <a:spcAft>
                          <a:spcPts val="600"/>
                        </a:spcAft>
                      </a:pPr>
                      <a:r>
                        <a:rPr lang="en-US" sz="1100" kern="1200" dirty="0" smtClean="0">
                          <a:solidFill>
                            <a:schemeClr val="tx1">
                              <a:lumMod val="50000"/>
                              <a:lumOff val="50000"/>
                            </a:schemeClr>
                          </a:solidFill>
                          <a:latin typeface="+mj-lt"/>
                          <a:ea typeface="+mn-ea"/>
                          <a:cs typeface="+mn-cs"/>
                        </a:rPr>
                        <a:t>The speech-to-text feature is available on both products.</a:t>
                      </a:r>
                    </a:p>
                  </a:txBody>
                  <a:tcPr marT="91440" anchor="ctr">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00000"/>
                        </a:lnSpc>
                        <a:spcAft>
                          <a:spcPts val="600"/>
                        </a:spcAft>
                      </a:pP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00000"/>
                        </a:lnSpc>
                        <a:spcAft>
                          <a:spcPts val="600"/>
                        </a:spcAft>
                      </a:pPr>
                      <a:endParaRPr lang="en-US" sz="1100" kern="1200" dirty="0">
                        <a:solidFill>
                          <a:schemeClr val="tx1">
                            <a:lumMod val="50000"/>
                            <a:lumOff val="50000"/>
                          </a:schemeClr>
                        </a:solidFill>
                        <a:latin typeface="+mj-lt"/>
                        <a:ea typeface="+mn-ea"/>
                        <a:cs typeface="+mn-cs"/>
                      </a:endParaRPr>
                    </a:p>
                  </a:txBody>
                  <a:tcPr marT="91440" anchor="ctr">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00000"/>
                        </a:lnSpc>
                        <a:spcAft>
                          <a:spcPts val="600"/>
                        </a:spcAft>
                      </a:pPr>
                      <a:r>
                        <a:rPr lang="en-US" sz="1100" kern="1200" dirty="0" smtClean="0">
                          <a:solidFill>
                            <a:schemeClr val="tx1">
                              <a:lumMod val="50000"/>
                              <a:lumOff val="50000"/>
                            </a:schemeClr>
                          </a:solidFill>
                          <a:latin typeface="+mj-lt"/>
                          <a:ea typeface="+mn-ea"/>
                          <a:cs typeface="+mn-cs"/>
                        </a:rPr>
                        <a:t>Both products offer the</a:t>
                      </a:r>
                      <a:r>
                        <a:rPr lang="en-US" sz="1100" kern="1200" baseline="0" dirty="0" smtClean="0">
                          <a:solidFill>
                            <a:schemeClr val="tx1">
                              <a:lumMod val="50000"/>
                              <a:lumOff val="50000"/>
                            </a:schemeClr>
                          </a:solidFill>
                          <a:latin typeface="+mj-lt"/>
                          <a:ea typeface="+mn-ea"/>
                          <a:cs typeface="+mn-cs"/>
                        </a:rPr>
                        <a:t> </a:t>
                      </a:r>
                      <a:r>
                        <a:rPr lang="en-US" sz="1100" kern="1200" dirty="0" smtClean="0">
                          <a:solidFill>
                            <a:schemeClr val="tx1">
                              <a:lumMod val="50000"/>
                              <a:lumOff val="50000"/>
                            </a:schemeClr>
                          </a:solidFill>
                          <a:latin typeface="+mj-lt"/>
                          <a:ea typeface="+mn-ea"/>
                          <a:cs typeface="+mn-cs"/>
                        </a:rPr>
                        <a:t>speech-to-text feature.</a:t>
                      </a:r>
                    </a:p>
                  </a:txBody>
                  <a:tcPr marT="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4815511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compelling copy</a:t>
            </a:r>
            <a:endParaRPr lang="en-US" dirty="0"/>
          </a:p>
        </p:txBody>
      </p:sp>
      <p:sp>
        <p:nvSpPr>
          <p:cNvPr id="6" name="Content Placeholder 5"/>
          <p:cNvSpPr>
            <a:spLocks noGrp="1"/>
          </p:cNvSpPr>
          <p:nvPr>
            <p:ph idx="1"/>
          </p:nvPr>
        </p:nvSpPr>
        <p:spPr>
          <a:xfrm>
            <a:off x="457732" y="2613660"/>
            <a:ext cx="2640628" cy="3785551"/>
          </a:xfrm>
        </p:spPr>
        <p:txBody>
          <a:bodyPr/>
          <a:lstStyle/>
          <a:p>
            <a:r>
              <a:rPr lang="en-US" dirty="0" smtClean="0"/>
              <a:t>The slidedoc format gives you a higher word count than a traditional slide, but less than a document.</a:t>
            </a:r>
          </a:p>
          <a:p>
            <a:pPr lvl="2"/>
            <a:r>
              <a:rPr lang="en-US" dirty="0" smtClean="0"/>
              <a:t>By writing full paragraphs, you have room to craft more compelling, persuasive copy. This is imperative since, without a presenter, your copy and visuals are the only thing guiding the audience through the slidedoc. That said, a slidedoc doesn’t have to be boring or ineffectual—here are a few ways to avoid that:</a:t>
            </a:r>
          </a:p>
          <a:p>
            <a:pPr lvl="2"/>
            <a:r>
              <a:rPr lang="en-US" b="1" dirty="0">
                <a:solidFill>
                  <a:schemeClr val="accent3"/>
                </a:solidFill>
              </a:rPr>
              <a:t>Use emotional appeal: </a:t>
            </a:r>
            <a:r>
              <a:rPr lang="en-US" dirty="0"/>
              <a:t>Business copy tends to be cold and factual. But decisions</a:t>
            </a:r>
            <a:endParaRPr lang="en-US" dirty="0" smtClean="0"/>
          </a:p>
        </p:txBody>
      </p:sp>
      <p:sp>
        <p:nvSpPr>
          <p:cNvPr id="8" name="Content Placeholder 7"/>
          <p:cNvSpPr>
            <a:spLocks noGrp="1"/>
          </p:cNvSpPr>
          <p:nvPr>
            <p:ph idx="11"/>
          </p:nvPr>
        </p:nvSpPr>
        <p:spPr>
          <a:xfrm>
            <a:off x="3256668" y="2613660"/>
            <a:ext cx="2640628" cy="3785551"/>
          </a:xfrm>
        </p:spPr>
        <p:txBody>
          <a:bodyPr/>
          <a:lstStyle/>
          <a:p>
            <a:pPr lvl="2"/>
            <a:r>
              <a:rPr lang="en-US" dirty="0" smtClean="0"/>
              <a:t>are made </a:t>
            </a:r>
            <a:r>
              <a:rPr lang="en-US" u="sng" dirty="0" smtClean="0">
                <a:hlinkClick r:id="rId2"/>
              </a:rPr>
              <a:t>from the gut</a:t>
            </a:r>
            <a:r>
              <a:rPr lang="en-US" dirty="0" smtClean="0"/>
              <a:t> before they are rationalized. Incorporate emotive visuals, shocking statistics, and stories that create an emotional response in the reader.</a:t>
            </a:r>
          </a:p>
          <a:p>
            <a:pPr lvl="2"/>
            <a:r>
              <a:rPr lang="en-US" b="1" dirty="0" smtClean="0">
                <a:solidFill>
                  <a:srgbClr val="00AFBB"/>
                </a:solidFill>
              </a:rPr>
              <a:t>Make benefits explicit: </a:t>
            </a:r>
            <a:r>
              <a:rPr lang="en-US" dirty="0" smtClean="0"/>
              <a:t>Before a </a:t>
            </a:r>
            <a:br>
              <a:rPr lang="en-US" dirty="0" smtClean="0"/>
            </a:br>
            <a:r>
              <a:rPr lang="en-US" dirty="0" smtClean="0"/>
              <a:t>reader will get on board with what </a:t>
            </a:r>
            <a:br>
              <a:rPr lang="en-US" dirty="0" smtClean="0"/>
            </a:br>
            <a:r>
              <a:rPr lang="en-US" dirty="0" smtClean="0"/>
              <a:t>you’re proposing, they need to see what’s in it for them. Make it clear what reward they will receive if they take the risk of aligning with you. </a:t>
            </a:r>
          </a:p>
          <a:p>
            <a:pPr lvl="2"/>
            <a:r>
              <a:rPr lang="en-US" b="1" dirty="0">
                <a:solidFill>
                  <a:srgbClr val="00AFBB"/>
                </a:solidFill>
              </a:rPr>
              <a:t>Cite examples: </a:t>
            </a:r>
            <a:r>
              <a:rPr lang="en-US" dirty="0"/>
              <a:t>Show readers examples of times when others in a similar situation made a decision to align with your perspective and had a successful outcome. Case studies and proof help people through their decision process</a:t>
            </a:r>
            <a:r>
              <a:rPr lang="en-US" dirty="0" smtClean="0"/>
              <a:t>.</a:t>
            </a:r>
            <a:endParaRPr lang="en-US" dirty="0"/>
          </a:p>
        </p:txBody>
      </p:sp>
      <p:sp>
        <p:nvSpPr>
          <p:cNvPr id="9" name="Content Placeholder 8"/>
          <p:cNvSpPr>
            <a:spLocks noGrp="1"/>
          </p:cNvSpPr>
          <p:nvPr>
            <p:ph idx="12"/>
          </p:nvPr>
        </p:nvSpPr>
        <p:spPr>
          <a:xfrm>
            <a:off x="6043787" y="2613660"/>
            <a:ext cx="2640628" cy="3785551"/>
          </a:xfrm>
        </p:spPr>
        <p:txBody>
          <a:bodyPr/>
          <a:lstStyle/>
          <a:p>
            <a:pPr lvl="2"/>
            <a:r>
              <a:rPr lang="en-US" b="1" dirty="0" smtClean="0">
                <a:solidFill>
                  <a:srgbClr val="00AFBB"/>
                </a:solidFill>
              </a:rPr>
              <a:t>Use analogies: </a:t>
            </a:r>
            <a:r>
              <a:rPr lang="en-US" dirty="0" smtClean="0"/>
              <a:t>People respond when they can identify things as either similar or different from their perspective. Using analogies to compare the similarities and differences aids understanding. </a:t>
            </a:r>
          </a:p>
          <a:p>
            <a:pPr>
              <a:spcBef>
                <a:spcPts val="0"/>
              </a:spcBef>
            </a:pPr>
            <a:r>
              <a:rPr lang="en-US" dirty="0" smtClean="0"/>
              <a:t>This type of language helps people rationalize, remember your ideas, and make decisions easier.</a:t>
            </a:r>
            <a:endParaRPr lang="en-US" dirty="0"/>
          </a:p>
        </p:txBody>
      </p:sp>
    </p:spTree>
    <p:extLst>
      <p:ext uri="{BB962C8B-B14F-4D97-AF65-F5344CB8AC3E}">
        <p14:creationId xmlns:p14="http://schemas.microsoft.com/office/powerpoint/2010/main" val="41890676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EXTRANEOUS and </a:t>
            </a:r>
            <a:br>
              <a:rPr lang="en-US" dirty="0" smtClean="0"/>
            </a:br>
            <a:r>
              <a:rPr lang="en-US" dirty="0" smtClean="0"/>
              <a:t>AMPLIFY THE ESSENTIAL</a:t>
            </a:r>
            <a:endParaRPr lang="en-US" dirty="0"/>
          </a:p>
        </p:txBody>
      </p:sp>
      <p:sp>
        <p:nvSpPr>
          <p:cNvPr id="9" name="Content Placeholder 8"/>
          <p:cNvSpPr>
            <a:spLocks noGrp="1"/>
          </p:cNvSpPr>
          <p:nvPr>
            <p:ph idx="1"/>
          </p:nvPr>
        </p:nvSpPr>
        <p:spPr>
          <a:xfrm>
            <a:off x="457732" y="2613924"/>
            <a:ext cx="2640628" cy="3785287"/>
          </a:xfrm>
        </p:spPr>
        <p:txBody>
          <a:bodyPr/>
          <a:lstStyle/>
          <a:p>
            <a:pPr lvl="2"/>
            <a:r>
              <a:rPr lang="en-US" dirty="0" smtClean="0"/>
              <a:t>Cutting down your slidedoc's text can be one of the most liberating steps of the entire process—and the most difficult. It is painful to delete something you spent a lot of time creating. And it’s tempting to justify keeping everything to avoid what writers call “</a:t>
            </a:r>
            <a:r>
              <a:rPr lang="en-US" u="sng" dirty="0">
                <a:hlinkClick r:id="rId2"/>
              </a:rPr>
              <a:t>murdering your darlings</a:t>
            </a:r>
            <a:r>
              <a:rPr lang="en-US" dirty="0" smtClean="0"/>
              <a:t>.” Thinking about what you want your slidedoc to accomplish helps motivate you to refine your content.</a:t>
            </a:r>
          </a:p>
          <a:p>
            <a:pPr lvl="2"/>
            <a:r>
              <a:rPr lang="en-US" dirty="0" smtClean="0"/>
              <a:t>First, you want people to read your slidedoc—not skim, read. In order to do that you must keep it short. Second, you want to maintain control over what readers take away from your slidedoc.</a:t>
            </a:r>
          </a:p>
        </p:txBody>
      </p:sp>
      <p:sp>
        <p:nvSpPr>
          <p:cNvPr id="4" name="Text Placeholder 3"/>
          <p:cNvSpPr>
            <a:spLocks noGrp="1"/>
          </p:cNvSpPr>
          <p:nvPr>
            <p:ph type="body" idx="10"/>
          </p:nvPr>
        </p:nvSpPr>
        <p:spPr/>
        <p:txBody>
          <a:bodyPr/>
          <a:lstStyle/>
          <a:p>
            <a:r>
              <a:rPr lang="en-US" dirty="0" smtClean="0"/>
              <a:t>Think about what you want your slidedoc to accomplish.</a:t>
            </a:r>
          </a:p>
        </p:txBody>
      </p:sp>
      <p:sp>
        <p:nvSpPr>
          <p:cNvPr id="10" name="Content Placeholder 9"/>
          <p:cNvSpPr>
            <a:spLocks noGrp="1"/>
          </p:cNvSpPr>
          <p:nvPr>
            <p:ph idx="11"/>
          </p:nvPr>
        </p:nvSpPr>
        <p:spPr>
          <a:xfrm>
            <a:off x="3256668" y="2613924"/>
            <a:ext cx="2640628" cy="3785287"/>
          </a:xfrm>
        </p:spPr>
        <p:txBody>
          <a:bodyPr/>
          <a:lstStyle/>
          <a:p>
            <a:pPr lvl="2"/>
            <a:r>
              <a:rPr lang="en-US" dirty="0" smtClean="0"/>
              <a:t>The more content you have, the more choice readers have over the bits and pieces to which they choose to pay attention. By narrowing the number of choices, you have more control over </a:t>
            </a:r>
            <a:br>
              <a:rPr lang="en-US" dirty="0" smtClean="0"/>
            </a:br>
            <a:r>
              <a:rPr lang="en-US" dirty="0" smtClean="0"/>
              <a:t>their focus.</a:t>
            </a:r>
          </a:p>
          <a:p>
            <a:pPr lvl="2"/>
            <a:r>
              <a:rPr lang="en-US" dirty="0" smtClean="0"/>
              <a:t>So, when tightening the copy in your slidedoc, think to yourself, “Is this one of the main points that I want my readers to take away?” If not, get out your ax.</a:t>
            </a:r>
          </a:p>
          <a:p>
            <a:pPr lvl="2"/>
            <a:r>
              <a:rPr lang="en-US" dirty="0" smtClean="0"/>
              <a:t>You can see an example of a passage trimmed down to its essence on the following page.</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340" y="2613924"/>
            <a:ext cx="2343523" cy="299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6192340" y="5577511"/>
            <a:ext cx="1787720" cy="821700"/>
            <a:chOff x="-5002935" y="5577511"/>
            <a:chExt cx="1787720" cy="821700"/>
          </a:xfrm>
        </p:grpSpPr>
        <p:sp>
          <p:nvSpPr>
            <p:cNvPr id="27" name="TextBox 26"/>
            <p:cNvSpPr txBox="1"/>
            <p:nvPr/>
          </p:nvSpPr>
          <p:spPr>
            <a:xfrm>
              <a:off x="-5002935" y="5577511"/>
              <a:ext cx="1787720" cy="82170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Review your document, highlight the main points to keep, then cut the rest.</a:t>
              </a:r>
            </a:p>
          </p:txBody>
        </p:sp>
        <p:cxnSp>
          <p:nvCxnSpPr>
            <p:cNvPr id="28" name="Straight Connector 27"/>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75395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of purging</a:t>
            </a:r>
            <a:endParaRPr lang="en-US" dirty="0"/>
          </a:p>
        </p:txBody>
      </p:sp>
      <p:sp>
        <p:nvSpPr>
          <p:cNvPr id="8" name="Text Placeholder 7"/>
          <p:cNvSpPr>
            <a:spLocks noGrp="1"/>
          </p:cNvSpPr>
          <p:nvPr>
            <p:ph type="body" sz="quarter" idx="14"/>
          </p:nvPr>
        </p:nvSpPr>
        <p:spPr/>
        <p:txBody>
          <a:bodyPr/>
          <a:lstStyle/>
          <a:p>
            <a:r>
              <a:rPr lang="en-US" spc="50" dirty="0"/>
              <a:t>Source: </a:t>
            </a:r>
            <a:r>
              <a:rPr lang="en-US" spc="50" dirty="0" smtClean="0"/>
              <a:t>nursinghometraining.ppt</a:t>
            </a:r>
            <a:endParaRPr lang="en-US" spc="50" dirty="0"/>
          </a:p>
        </p:txBody>
      </p:sp>
      <p:sp>
        <p:nvSpPr>
          <p:cNvPr id="18" name="Snip Single Corner Rectangle 17"/>
          <p:cNvSpPr/>
          <p:nvPr/>
        </p:nvSpPr>
        <p:spPr>
          <a:xfrm>
            <a:off x="463995" y="1468431"/>
            <a:ext cx="4007797" cy="4528492"/>
          </a:xfrm>
          <a:prstGeom prst="snip1Rect">
            <a:avLst>
              <a:gd name="adj" fmla="val 11027"/>
            </a:avLst>
          </a:prstGeom>
          <a:solidFill>
            <a:schemeClr val="tx1">
              <a:lumMod val="10000"/>
              <a:lumOff val="90000"/>
            </a:schemeClr>
          </a:solidFill>
          <a:ln>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2D2D2A"/>
              </a:solidFill>
            </a:endParaRPr>
          </a:p>
        </p:txBody>
      </p:sp>
      <p:sp>
        <p:nvSpPr>
          <p:cNvPr id="19" name="Content Placeholder 3"/>
          <p:cNvSpPr txBox="1">
            <a:spLocks/>
          </p:cNvSpPr>
          <p:nvPr/>
        </p:nvSpPr>
        <p:spPr>
          <a:xfrm>
            <a:off x="961888" y="1816146"/>
            <a:ext cx="3012010" cy="4146292"/>
          </a:xfrm>
          <a:prstGeom prst="rect">
            <a:avLst/>
          </a:prstGeom>
          <a:ln cap="sq">
            <a:miter lim="800000"/>
          </a:ln>
        </p:spPr>
        <p:txBody>
          <a:bodyPr vert="horz" lIns="0" tIns="0" rIns="0" bIns="0" numCol="1" spcCol="146304" rtlCol="0">
            <a:noAutofit/>
          </a:bodyPr>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rgbClr val="7F7F7F"/>
                </a:solidFill>
                <a:latin typeface="+mn-lt"/>
                <a:ea typeface="+mn-ea"/>
                <a:cs typeface="+mn-cs"/>
              </a:defRPr>
            </a:lvl1pPr>
            <a:lvl2pPr marL="514350" indent="-171450" algn="l" defTabSz="914400" rtl="0" eaLnBrk="1" latinLnBrk="0" hangingPunct="1">
              <a:lnSpc>
                <a:spcPct val="120000"/>
              </a:lnSpc>
              <a:spcBef>
                <a:spcPts val="0"/>
              </a:spcBef>
              <a:spcAft>
                <a:spcPts val="1000"/>
              </a:spcAft>
              <a:buSzPct val="100000"/>
              <a:buFont typeface="Symbol" pitchFamily="18" charset="2"/>
              <a:buChar char="-"/>
              <a:defRPr lang="en-US" sz="1100" kern="1200" dirty="0" smtClean="0">
                <a:solidFill>
                  <a:srgbClr val="7F7F7F"/>
                </a:solidFill>
                <a:latin typeface="+mn-lt"/>
                <a:ea typeface="+mn-ea"/>
                <a:cs typeface="+mn-cs"/>
              </a:defRPr>
            </a:lvl2pPr>
            <a:lvl3pPr marL="974725" indent="-174625" algn="l" defTabSz="914400" rtl="0" eaLnBrk="1" latinLnBrk="0" hangingPunct="1">
              <a:lnSpc>
                <a:spcPct val="120000"/>
              </a:lnSpc>
              <a:spcBef>
                <a:spcPts val="0"/>
              </a:spcBef>
              <a:spcAft>
                <a:spcPts val="1000"/>
              </a:spcAft>
              <a:buFont typeface="Arial" pitchFamily="34" charset="0"/>
              <a:buChar char="›"/>
              <a:defRPr lang="en-US" sz="1000" kern="1200">
                <a:solidFill>
                  <a:srgbClr val="7F7F7F"/>
                </a:solidFill>
                <a:latin typeface="+mn-lt"/>
                <a:ea typeface="+mn-ea"/>
                <a:cs typeface="+mn-cs"/>
              </a:defRPr>
            </a:lvl3pPr>
            <a:lvl4pPr marL="1431925" indent="-174625"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4pPr>
            <a:lvl5pPr marL="2057400" indent="-228600"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738" lvl="2" indent="-58738">
              <a:lnSpc>
                <a:spcPct val="110000"/>
              </a:lnSpc>
              <a:spcAft>
                <a:spcPts val="600"/>
              </a:spcAft>
              <a:buFont typeface="Arial" panose="020B0604020202020204" pitchFamily="34" charset="0"/>
              <a:buChar char=" "/>
            </a:pPr>
            <a:r>
              <a:rPr lang="en-US" sz="1600" dirty="0" smtClean="0">
                <a:solidFill>
                  <a:schemeClr val="tx2"/>
                </a:solidFill>
                <a:latin typeface="+mj-lt"/>
              </a:rPr>
              <a:t>Emergency Evacuation Findings</a:t>
            </a:r>
          </a:p>
          <a:p>
            <a:pPr marL="58738" lvl="2" indent="-58738">
              <a:lnSpc>
                <a:spcPct val="110000"/>
              </a:lnSpc>
              <a:spcAft>
                <a:spcPts val="600"/>
              </a:spcAft>
              <a:buFont typeface="Arial" panose="020B0604020202020204" pitchFamily="34" charset="0"/>
              <a:buChar char=" "/>
            </a:pPr>
            <a:r>
              <a:rPr lang="en-US" sz="1100" dirty="0" smtClean="0">
                <a:solidFill>
                  <a:schemeClr val="tx2"/>
                </a:solidFill>
                <a:latin typeface="+mj-lt"/>
              </a:rPr>
              <a:t>Based </a:t>
            </a:r>
            <a:r>
              <a:rPr lang="en-US" sz="1100" dirty="0">
                <a:solidFill>
                  <a:schemeClr val="tx2"/>
                </a:solidFill>
                <a:latin typeface="+mj-lt"/>
              </a:rPr>
              <a:t>on observations, review of local fire department response to fire alarms, review of resident council minute reports, staff </a:t>
            </a:r>
            <a:r>
              <a:rPr lang="en-US" sz="1100" dirty="0" smtClean="0">
                <a:solidFill>
                  <a:schemeClr val="tx2"/>
                </a:solidFill>
                <a:latin typeface="+mj-lt"/>
              </a:rPr>
              <a:t>interviews, </a:t>
            </a:r>
            <a:r>
              <a:rPr lang="en-US" sz="1100" dirty="0">
                <a:solidFill>
                  <a:schemeClr val="tx2"/>
                </a:solidFill>
                <a:latin typeface="+mj-lt"/>
              </a:rPr>
              <a:t>and resident interviews regarding their perception of the staff during emergency </a:t>
            </a:r>
            <a:r>
              <a:rPr lang="en-US" sz="1100" dirty="0" smtClean="0">
                <a:solidFill>
                  <a:schemeClr val="tx2"/>
                </a:solidFill>
                <a:latin typeface="+mj-lt"/>
              </a:rPr>
              <a:t>evacuation, </a:t>
            </a:r>
            <a:r>
              <a:rPr lang="en-US" sz="1100" dirty="0">
                <a:solidFill>
                  <a:schemeClr val="tx2"/>
                </a:solidFill>
                <a:latin typeface="+mj-lt"/>
              </a:rPr>
              <a:t>it was determined the facility staff on </a:t>
            </a:r>
            <a:r>
              <a:rPr lang="en-US" sz="1100" dirty="0" smtClean="0">
                <a:solidFill>
                  <a:schemeClr val="tx2"/>
                </a:solidFill>
                <a:latin typeface="+mj-lt"/>
              </a:rPr>
              <a:t>one </a:t>
            </a:r>
            <a:r>
              <a:rPr lang="en-US" sz="1100" dirty="0">
                <a:solidFill>
                  <a:schemeClr val="tx2"/>
                </a:solidFill>
                <a:latin typeface="+mj-lt"/>
              </a:rPr>
              <a:t>of </a:t>
            </a:r>
            <a:r>
              <a:rPr lang="en-US" sz="1100" dirty="0" smtClean="0">
                <a:solidFill>
                  <a:schemeClr val="tx2"/>
                </a:solidFill>
                <a:latin typeface="+mj-lt"/>
              </a:rPr>
              <a:t>three </a:t>
            </a:r>
            <a:r>
              <a:rPr lang="en-US" sz="1100" dirty="0">
                <a:solidFill>
                  <a:schemeClr val="tx2"/>
                </a:solidFill>
                <a:latin typeface="+mj-lt"/>
              </a:rPr>
              <a:t>floors of the facility (the second floor) </a:t>
            </a:r>
            <a:r>
              <a:rPr lang="en-US" sz="1100" dirty="0" smtClean="0">
                <a:solidFill>
                  <a:schemeClr val="tx2"/>
                </a:solidFill>
                <a:latin typeface="+mj-lt"/>
              </a:rPr>
              <a:t>was </a:t>
            </a:r>
            <a:r>
              <a:rPr lang="en-US" sz="1100" dirty="0">
                <a:solidFill>
                  <a:schemeClr val="tx2"/>
                </a:solidFill>
                <a:latin typeface="+mj-lt"/>
              </a:rPr>
              <a:t>not familiar with procedures to exit the building in case of an emergency and/or fire as evidenced by three staff members who did not know the code for the key pad to open the locked exit door to the outside stairwell on the second floor. The failure of the staff to know the code to open the locked exit door placed the residents on the second floor in a serious and immediate threat </a:t>
            </a:r>
            <a:r>
              <a:rPr lang="en-US" sz="1100" dirty="0" smtClean="0">
                <a:solidFill>
                  <a:schemeClr val="tx2"/>
                </a:solidFill>
                <a:latin typeface="+mj-lt"/>
              </a:rPr>
              <a:t>to </a:t>
            </a:r>
            <a:r>
              <a:rPr lang="en-US" sz="1100" dirty="0">
                <a:solidFill>
                  <a:schemeClr val="tx2"/>
                </a:solidFill>
                <a:latin typeface="+mj-lt"/>
              </a:rPr>
              <a:t>their health and safety if an evacuation was needed through the locked door to the stairwell.</a:t>
            </a:r>
          </a:p>
        </p:txBody>
      </p:sp>
      <p:sp>
        <p:nvSpPr>
          <p:cNvPr id="20" name="TextBox 19"/>
          <p:cNvSpPr txBox="1"/>
          <p:nvPr/>
        </p:nvSpPr>
        <p:spPr>
          <a:xfrm>
            <a:off x="459580" y="1144746"/>
            <a:ext cx="2736427" cy="184987"/>
          </a:xfrm>
          <a:prstGeom prst="rect">
            <a:avLst/>
          </a:prstGeom>
          <a:noFill/>
        </p:spPr>
        <p:txBody>
          <a:bodyPr wrap="square" lIns="0" tIns="0" rIns="0" bIns="0" rtlCol="0">
            <a:spAutoFit/>
          </a:bodyPr>
          <a:lstStyle/>
          <a:p>
            <a:pPr marL="0" lvl="3" indent="-60326">
              <a:lnSpc>
                <a:spcPct val="120000"/>
              </a:lnSpc>
              <a:spcAft>
                <a:spcPts val="400"/>
              </a:spcAft>
              <a:buFont typeface="Calibri" panose="020F0502020204030204" pitchFamily="34" charset="0"/>
              <a:buChar char="​"/>
            </a:pPr>
            <a:r>
              <a:rPr lang="en-US" sz="1100" i="1" dirty="0">
                <a:solidFill>
                  <a:schemeClr val="accent2"/>
                </a:solidFill>
              </a:rPr>
              <a:t>Full passage (140 words)</a:t>
            </a:r>
          </a:p>
        </p:txBody>
      </p:sp>
      <p:sp>
        <p:nvSpPr>
          <p:cNvPr id="23" name="Snip Single Corner Rectangle 22"/>
          <p:cNvSpPr/>
          <p:nvPr/>
        </p:nvSpPr>
        <p:spPr>
          <a:xfrm>
            <a:off x="4647276" y="1468431"/>
            <a:ext cx="4007797" cy="2676768"/>
          </a:xfrm>
          <a:prstGeom prst="snip1Rect">
            <a:avLst>
              <a:gd name="adj" fmla="val 15297"/>
            </a:avLst>
          </a:prstGeom>
          <a:solidFill>
            <a:schemeClr val="tx1">
              <a:lumMod val="10000"/>
              <a:lumOff val="90000"/>
            </a:schemeClr>
          </a:solidFill>
          <a:ln>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2D2D2A"/>
              </a:solidFill>
            </a:endParaRPr>
          </a:p>
        </p:txBody>
      </p:sp>
      <p:sp>
        <p:nvSpPr>
          <p:cNvPr id="22" name="Content Placeholder 3"/>
          <p:cNvSpPr txBox="1">
            <a:spLocks/>
          </p:cNvSpPr>
          <p:nvPr/>
        </p:nvSpPr>
        <p:spPr>
          <a:xfrm>
            <a:off x="5076734" y="1816146"/>
            <a:ext cx="3148880" cy="2156022"/>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738" lvl="2" indent="-58738" algn="l">
              <a:lnSpc>
                <a:spcPct val="110000"/>
              </a:lnSpc>
              <a:spcBef>
                <a:spcPts val="0"/>
              </a:spcBef>
              <a:spcAft>
                <a:spcPts val="600"/>
              </a:spcAft>
              <a:buFont typeface="Arial" panose="020B0604020202020204" pitchFamily="34" charset="0"/>
              <a:buChar char=" "/>
            </a:pPr>
            <a:r>
              <a:rPr lang="en-US" sz="1600" dirty="0">
                <a:latin typeface="+mj-lt"/>
              </a:rPr>
              <a:t>Emergency Evacuation Findings</a:t>
            </a:r>
          </a:p>
          <a:p>
            <a:pPr marL="58738" lvl="2" indent="-58738" algn="l">
              <a:lnSpc>
                <a:spcPts val="1475"/>
              </a:lnSpc>
              <a:spcBef>
                <a:spcPts val="0"/>
              </a:spcBef>
              <a:spcAft>
                <a:spcPts val="600"/>
              </a:spcAft>
              <a:buFont typeface="Arial" panose="020B0604020202020204" pitchFamily="34" charset="0"/>
              <a:buChar char=" "/>
            </a:pPr>
            <a:r>
              <a:rPr lang="en-US" sz="1100" dirty="0" smtClean="0">
                <a:latin typeface="+mj-lt"/>
              </a:rPr>
              <a:t>Based on a thorough review, we determined the facility staff on the second floor was not familiar with emergency exit procedures.</a:t>
            </a:r>
          </a:p>
          <a:p>
            <a:pPr marL="58738" lvl="2" indent="-58738" algn="l">
              <a:lnSpc>
                <a:spcPts val="1475"/>
              </a:lnSpc>
              <a:spcBef>
                <a:spcPts val="0"/>
              </a:spcBef>
              <a:spcAft>
                <a:spcPts val="600"/>
              </a:spcAft>
              <a:buFont typeface="Arial" panose="020B0604020202020204" pitchFamily="34" charset="0"/>
              <a:buChar char=" "/>
            </a:pPr>
            <a:r>
              <a:rPr lang="en-US" sz="1100" dirty="0" smtClean="0">
                <a:latin typeface="+mj-lt"/>
              </a:rPr>
              <a:t>Three staff members did not know the code needed to open the exit door to the outside stairwell.</a:t>
            </a:r>
          </a:p>
          <a:p>
            <a:pPr marL="58738" lvl="2" indent="-58738" algn="l">
              <a:lnSpc>
                <a:spcPts val="1475"/>
              </a:lnSpc>
              <a:spcBef>
                <a:spcPts val="0"/>
              </a:spcBef>
              <a:spcAft>
                <a:spcPts val="600"/>
              </a:spcAft>
              <a:buFont typeface="Arial" panose="020B0604020202020204" pitchFamily="34" charset="0"/>
              <a:buChar char=" "/>
            </a:pPr>
            <a:r>
              <a:rPr lang="en-US" sz="1100" dirty="0" smtClean="0">
                <a:latin typeface="+mj-lt"/>
              </a:rPr>
              <a:t>This situation posed a serious and immediate threat to that floor’s residents.</a:t>
            </a:r>
            <a:endParaRPr lang="en-US" sz="1100" dirty="0">
              <a:latin typeface="+mj-lt"/>
            </a:endParaRPr>
          </a:p>
        </p:txBody>
      </p:sp>
      <p:grpSp>
        <p:nvGrpSpPr>
          <p:cNvPr id="28" name="Group 27"/>
          <p:cNvGrpSpPr/>
          <p:nvPr/>
        </p:nvGrpSpPr>
        <p:grpSpPr>
          <a:xfrm>
            <a:off x="4647276" y="4145199"/>
            <a:ext cx="4037143" cy="835613"/>
            <a:chOff x="-5002935" y="5563598"/>
            <a:chExt cx="1787720" cy="835613"/>
          </a:xfrm>
        </p:grpSpPr>
        <p:sp>
          <p:nvSpPr>
            <p:cNvPr id="29" name="TextBox 28"/>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passage above shows the original copy boiled down to its essence. This is exactly what </a:t>
              </a:r>
              <a:r>
                <a:rPr lang="en-US" sz="1100" i="1" dirty="0" smtClean="0">
                  <a:solidFill>
                    <a:schemeClr val="accent2"/>
                  </a:solidFill>
                </a:rPr>
                <a:t>you need to </a:t>
              </a:r>
              <a:r>
                <a:rPr lang="en-US" sz="1100" i="1" dirty="0">
                  <a:solidFill>
                    <a:schemeClr val="accent2"/>
                  </a:solidFill>
                </a:rPr>
                <a:t>take away from the original, no more. </a:t>
              </a:r>
              <a:r>
                <a:rPr lang="en-US" sz="1100" i="1" dirty="0" smtClean="0">
                  <a:solidFill>
                    <a:schemeClr val="accent2"/>
                  </a:solidFill>
                </a:rPr>
                <a:t>The </a:t>
              </a:r>
              <a:r>
                <a:rPr lang="en-US" sz="1100" i="1" dirty="0">
                  <a:solidFill>
                    <a:schemeClr val="accent2"/>
                  </a:solidFill>
                </a:rPr>
                <a:t>copy </a:t>
              </a:r>
              <a:r>
                <a:rPr lang="en-US" sz="1100" i="1" dirty="0" smtClean="0">
                  <a:solidFill>
                    <a:schemeClr val="accent2"/>
                  </a:solidFill>
                </a:rPr>
                <a:t>was cut by </a:t>
              </a:r>
              <a:r>
                <a:rPr lang="en-US" sz="1100" i="1" dirty="0">
                  <a:solidFill>
                    <a:schemeClr val="accent2"/>
                  </a:solidFill>
                </a:rPr>
                <a:t>64 percent.</a:t>
              </a:r>
            </a:p>
          </p:txBody>
        </p:sp>
        <p:cxnSp>
          <p:nvCxnSpPr>
            <p:cNvPr id="30" name="Straight Connector 2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4647276" y="1144746"/>
            <a:ext cx="2736427" cy="184987"/>
          </a:xfrm>
          <a:prstGeom prst="rect">
            <a:avLst/>
          </a:prstGeom>
          <a:noFill/>
        </p:spPr>
        <p:txBody>
          <a:bodyPr wrap="square" lIns="0" tIns="0" rIns="0" bIns="0" rtlCol="0">
            <a:spAutoFit/>
          </a:bodyPr>
          <a:lstStyle/>
          <a:p>
            <a:pPr marL="0" lvl="3" indent="-60326">
              <a:lnSpc>
                <a:spcPct val="120000"/>
              </a:lnSpc>
              <a:spcAft>
                <a:spcPts val="400"/>
              </a:spcAft>
              <a:buFont typeface="Calibri" panose="020F0502020204030204" pitchFamily="34" charset="0"/>
              <a:buChar char="​"/>
            </a:pPr>
            <a:r>
              <a:rPr lang="en-US" sz="1100" i="1" dirty="0">
                <a:solidFill>
                  <a:schemeClr val="accent2"/>
                </a:solidFill>
              </a:rPr>
              <a:t>Edited passage (51 words)</a:t>
            </a:r>
          </a:p>
        </p:txBody>
      </p:sp>
      <p:sp>
        <p:nvSpPr>
          <p:cNvPr id="13" name="TextBox 12"/>
          <p:cNvSpPr txBox="1"/>
          <p:nvPr/>
        </p:nvSpPr>
        <p:spPr>
          <a:xfrm>
            <a:off x="5336931" y="5195691"/>
            <a:ext cx="3318142" cy="1092607"/>
          </a:xfrm>
          <a:prstGeom prst="rect">
            <a:avLst/>
          </a:prstGeom>
          <a:noFill/>
        </p:spPr>
        <p:txBody>
          <a:bodyPr wrap="square" lIns="0" tIns="0" rIns="0" bIns="0" rtlCol="0">
            <a:spAutoFit/>
          </a:bodyPr>
          <a:lstStyle/>
          <a:p>
            <a:pPr algn="r"/>
            <a:r>
              <a:rPr lang="en-US" sz="1500" i="1" dirty="0" smtClean="0">
                <a:solidFill>
                  <a:schemeClr val="accent3"/>
                </a:solidFill>
              </a:rPr>
              <a:t>“When a sentence becomes stronger, </a:t>
            </a:r>
            <a:br>
              <a:rPr lang="en-US" sz="1500" i="1" dirty="0" smtClean="0">
                <a:solidFill>
                  <a:schemeClr val="accent3"/>
                </a:solidFill>
              </a:rPr>
            </a:br>
            <a:r>
              <a:rPr lang="en-US" sz="1500" i="1" dirty="0" smtClean="0">
                <a:solidFill>
                  <a:schemeClr val="accent3"/>
                </a:solidFill>
              </a:rPr>
              <a:t>it usually becomes shorter. Thus, brevity is a by-product of vigor.”</a:t>
            </a:r>
          </a:p>
          <a:p>
            <a:pPr algn="r"/>
            <a:endParaRPr lang="en-US" sz="1500" i="1" dirty="0" smtClean="0">
              <a:solidFill>
                <a:schemeClr val="accent3"/>
              </a:solidFill>
            </a:endParaRPr>
          </a:p>
          <a:p>
            <a:pPr algn="r"/>
            <a:r>
              <a:rPr lang="en-US" sz="1100" dirty="0" smtClean="0">
                <a:solidFill>
                  <a:schemeClr val="tx2"/>
                </a:solidFill>
                <a:latin typeface="Arial"/>
                <a:cs typeface="Arial"/>
              </a:rPr>
              <a:t>–</a:t>
            </a:r>
            <a:r>
              <a:rPr lang="en-US" sz="1100" dirty="0" smtClean="0">
                <a:solidFill>
                  <a:schemeClr val="tx2"/>
                </a:solidFill>
                <a:latin typeface="+mj-lt"/>
              </a:rPr>
              <a:t>Strunk &amp; White, Elements of Style</a:t>
            </a:r>
          </a:p>
        </p:txBody>
      </p:sp>
    </p:spTree>
    <p:extLst>
      <p:ext uri="{BB962C8B-B14F-4D97-AF65-F5344CB8AC3E}">
        <p14:creationId xmlns:p14="http://schemas.microsoft.com/office/powerpoint/2010/main" val="2556629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Chunk information into bite-sized pieces</a:t>
            </a:r>
            <a:endParaRPr lang="en-US" dirty="0"/>
          </a:p>
        </p:txBody>
      </p:sp>
      <p:sp>
        <p:nvSpPr>
          <p:cNvPr id="8" name="Text Placeholder 7"/>
          <p:cNvSpPr>
            <a:spLocks noGrp="1"/>
          </p:cNvSpPr>
          <p:nvPr>
            <p:ph type="body" idx="10"/>
          </p:nvPr>
        </p:nvSpPr>
        <p:spPr/>
        <p:txBody>
          <a:bodyPr/>
          <a:lstStyle/>
          <a:p>
            <a:r>
              <a:rPr lang="en-US" dirty="0" smtClean="0"/>
              <a:t>Your information is competing against a lot of distractions. So, you need to take every precaution possible to make sure people consume, understand, and embrace it.</a:t>
            </a:r>
          </a:p>
        </p:txBody>
      </p:sp>
      <p:sp>
        <p:nvSpPr>
          <p:cNvPr id="9" name="Content Placeholder 8"/>
          <p:cNvSpPr>
            <a:spLocks noGrp="1"/>
          </p:cNvSpPr>
          <p:nvPr>
            <p:ph idx="11"/>
          </p:nvPr>
        </p:nvSpPr>
        <p:spPr>
          <a:xfrm>
            <a:off x="3256668" y="2760994"/>
            <a:ext cx="2640628" cy="3638217"/>
          </a:xfrm>
        </p:spPr>
        <p:txBody>
          <a:bodyPr/>
          <a:lstStyle/>
          <a:p>
            <a:pPr lvl="2"/>
            <a:r>
              <a:rPr lang="en-US" dirty="0" smtClean="0"/>
              <a:t>There are several ways to make your content more consumable.</a:t>
            </a:r>
          </a:p>
          <a:p>
            <a:pPr lvl="2"/>
            <a:r>
              <a:rPr lang="en-US" dirty="0" smtClean="0"/>
              <a:t>You can make your information so entertaining that nobody wants to stop reading. You can trim your message. Or, you can chunk it into bite-sized pieces.</a:t>
            </a:r>
          </a:p>
          <a:p>
            <a:pPr lvl="2"/>
            <a:r>
              <a:rPr lang="en-US" dirty="0" smtClean="0"/>
              <a:t>There’s a limit to how entertaining copy can be. And no matter how much you cut, there’s a limit to that, too. Chunking is another tool to help get through to people.</a:t>
            </a:r>
          </a:p>
          <a:p>
            <a:pPr lvl="2"/>
            <a:r>
              <a:rPr lang="en-US" dirty="0" smtClean="0"/>
              <a:t>Chunking structures your material in small, uniform bits of discourse that build toward a larger point. This makes information look less dense and intimidating to the reader.</a:t>
            </a:r>
          </a:p>
        </p:txBody>
      </p:sp>
      <p:sp>
        <p:nvSpPr>
          <p:cNvPr id="10" name="Content Placeholder 9"/>
          <p:cNvSpPr>
            <a:spLocks noGrp="1"/>
          </p:cNvSpPr>
          <p:nvPr>
            <p:ph idx="12"/>
          </p:nvPr>
        </p:nvSpPr>
        <p:spPr>
          <a:xfrm>
            <a:off x="6043787" y="2760994"/>
            <a:ext cx="2640628" cy="3638217"/>
          </a:xfrm>
        </p:spPr>
        <p:txBody>
          <a:bodyPr/>
          <a:lstStyle/>
          <a:p>
            <a:pPr lvl="2"/>
            <a:r>
              <a:rPr lang="en-US" dirty="0" smtClean="0"/>
              <a:t>Chunking your copy also makes it easier to consume in today’s hectic environment. When reading a dense document online, it’s easy to lose your place if you’re interrupted. But when reading a slidedoc, you can pick up right where you left off. </a:t>
            </a:r>
          </a:p>
          <a:p>
            <a:pPr lvl="2"/>
            <a:r>
              <a:rPr lang="en-US" dirty="0" smtClean="0"/>
              <a:t>Slidedocs are a natural tool for chunking. By keeping your copy brief and changing the subject on every page, you provide easily digestible content. It’s less intimidating and makes your message seem more clear to the reader.</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32" y="2777199"/>
            <a:ext cx="2640628" cy="3350866"/>
          </a:xfrm>
          <a:prstGeom prst="rect">
            <a:avLst/>
          </a:prstGeom>
        </p:spPr>
      </p:pic>
    </p:spTree>
    <p:extLst>
      <p:ext uri="{BB962C8B-B14F-4D97-AF65-F5344CB8AC3E}">
        <p14:creationId xmlns:p14="http://schemas.microsoft.com/office/powerpoint/2010/main" val="36397391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a:t>
            </a:r>
            <a:br>
              <a:rPr lang="en-US" dirty="0" smtClean="0"/>
            </a:br>
            <a:r>
              <a:rPr lang="en-US" dirty="0" smtClean="0"/>
              <a:t>Dense Slides</a:t>
            </a:r>
            <a:br>
              <a:rPr lang="en-US" dirty="0" smtClean="0"/>
            </a:br>
            <a:r>
              <a:rPr lang="en-US" dirty="0" smtClean="0"/>
              <a:t>Into Slidedocs</a:t>
            </a:r>
            <a:endParaRPr lang="en-US" dirty="0"/>
          </a:p>
        </p:txBody>
      </p:sp>
      <p:sp>
        <p:nvSpPr>
          <p:cNvPr id="7" name="Content Placeholder 6"/>
          <p:cNvSpPr>
            <a:spLocks noGrp="1"/>
          </p:cNvSpPr>
          <p:nvPr>
            <p:ph idx="1"/>
          </p:nvPr>
        </p:nvSpPr>
        <p:spPr/>
        <p:txBody>
          <a:bodyPr/>
          <a:lstStyle/>
          <a:p>
            <a:r>
              <a:rPr lang="en-US" dirty="0" smtClean="0"/>
              <a:t>The following slides for the Hawaii Tsunami Warning System were too dense to be slides, </a:t>
            </a:r>
            <a:br>
              <a:rPr lang="en-US" dirty="0" smtClean="0"/>
            </a:br>
            <a:r>
              <a:rPr lang="en-US" dirty="0" smtClean="0"/>
              <a:t>but not dense enough to be effective documents. So, we combined the content from the </a:t>
            </a:r>
            <a:br>
              <a:rPr lang="en-US" dirty="0" smtClean="0"/>
            </a:br>
            <a:r>
              <a:rPr lang="en-US" dirty="0" smtClean="0"/>
              <a:t>slides and speaker notes to make a beautiful slidedoc.</a:t>
            </a:r>
            <a:endParaRPr lang="en-US" dirty="0"/>
          </a:p>
        </p:txBody>
      </p:sp>
      <p:sp>
        <p:nvSpPr>
          <p:cNvPr id="8" name="Text Placeholder 7"/>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2206604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0"/>
          </p:nvPr>
        </p:nvSpPr>
        <p:spPr/>
        <p:txBody>
          <a:bodyPr anchor="b"/>
          <a:lstStyle/>
          <a:p>
            <a:r>
              <a:rPr lang="en-US" dirty="0" smtClean="0"/>
              <a:t>Before</a:t>
            </a:r>
            <a:endParaRPr lang="en-US" dirty="0"/>
          </a:p>
        </p:txBody>
      </p:sp>
      <p:sp>
        <p:nvSpPr>
          <p:cNvPr id="19" name="Text Placeholder 18"/>
          <p:cNvSpPr>
            <a:spLocks noGrp="1"/>
          </p:cNvSpPr>
          <p:nvPr>
            <p:ph type="body" idx="16"/>
          </p:nvPr>
        </p:nvSpPr>
        <p:spPr/>
        <p:txBody>
          <a:bodyPr anchor="b"/>
          <a:lstStyle/>
          <a:p>
            <a:r>
              <a:rPr lang="en-US" dirty="0" smtClean="0"/>
              <a:t>After</a:t>
            </a:r>
            <a:endParaRPr lang="en-US" dirty="0"/>
          </a:p>
        </p:txBody>
      </p:sp>
      <p:sp>
        <p:nvSpPr>
          <p:cNvPr id="11" name="Content Placeholder 10"/>
          <p:cNvSpPr>
            <a:spLocks noGrp="1"/>
          </p:cNvSpPr>
          <p:nvPr>
            <p:ph idx="18"/>
          </p:nvPr>
        </p:nvSpPr>
        <p:spPr>
          <a:xfrm>
            <a:off x="457731" y="4983480"/>
            <a:ext cx="4037141" cy="1415731"/>
          </a:xfrm>
        </p:spPr>
        <p:txBody>
          <a:bodyPr/>
          <a:lstStyle/>
          <a:p>
            <a:r>
              <a:rPr lang="en-US" dirty="0" smtClean="0"/>
              <a:t>The original slides are too dense to be projected, </a:t>
            </a:r>
            <a:br>
              <a:rPr lang="en-US" dirty="0" smtClean="0"/>
            </a:br>
            <a:r>
              <a:rPr lang="en-US" dirty="0" smtClean="0"/>
              <a:t>but unable to stand alone as slidedocs. One topic </a:t>
            </a:r>
            <a:br>
              <a:rPr lang="en-US" dirty="0" smtClean="0"/>
            </a:br>
            <a:r>
              <a:rPr lang="en-US" dirty="0" smtClean="0"/>
              <a:t>was spread across three slides.</a:t>
            </a:r>
          </a:p>
        </p:txBody>
      </p:sp>
      <p:sp>
        <p:nvSpPr>
          <p:cNvPr id="32" name="Content Placeholder 31"/>
          <p:cNvSpPr>
            <a:spLocks noGrp="1"/>
          </p:cNvSpPr>
          <p:nvPr>
            <p:ph idx="19"/>
          </p:nvPr>
        </p:nvSpPr>
        <p:spPr>
          <a:xfrm>
            <a:off x="4644508" y="4983480"/>
            <a:ext cx="4037141" cy="1415731"/>
          </a:xfrm>
        </p:spPr>
        <p:txBody>
          <a:bodyPr/>
          <a:lstStyle/>
          <a:p>
            <a:r>
              <a:rPr lang="en-US" dirty="0" smtClean="0"/>
              <a:t>Combining all three slides into one keeps all eleven insights of the end-to-end system on one page. It was important to keep the highlighted text  skimmable. </a:t>
            </a:r>
            <a:endParaRPr lang="en-US" dirty="0"/>
          </a:p>
        </p:txBody>
      </p:sp>
      <p:sp>
        <p:nvSpPr>
          <p:cNvPr id="31" name="Text Placeholder 30"/>
          <p:cNvSpPr>
            <a:spLocks noGrp="1"/>
          </p:cNvSpPr>
          <p:nvPr>
            <p:ph type="body" sz="quarter" idx="20"/>
          </p:nvPr>
        </p:nvSpPr>
        <p:spPr/>
        <p:txBody>
          <a:bodyPr/>
          <a:lstStyle/>
          <a:p>
            <a:r>
              <a:rPr lang="en-US" dirty="0" smtClean="0"/>
              <a:t>Source: </a:t>
            </a:r>
            <a:r>
              <a:rPr lang="en-US" u="sng" dirty="0" smtClean="0">
                <a:hlinkClick r:id="rId2"/>
              </a:rPr>
              <a:t>http://nctr.pmel.noaa.gov/education/ITTI</a:t>
            </a:r>
            <a:r>
              <a:rPr lang="en-US" u="sng" dirty="0" smtClean="0"/>
              <a:t>/ </a:t>
            </a:r>
            <a:endParaRPr lang="en-US" u="sng"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299"/>
            <a:ext cx="3999962" cy="30019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59580" y="1812769"/>
            <a:ext cx="2804320" cy="210324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 name="Group 1"/>
          <p:cNvGrpSpPr/>
          <p:nvPr/>
        </p:nvGrpSpPr>
        <p:grpSpPr bwMode="gray">
          <a:xfrm>
            <a:off x="455517" y="3972553"/>
            <a:ext cx="2321597" cy="842746"/>
            <a:chOff x="455517" y="3898899"/>
            <a:chExt cx="2134757" cy="774923"/>
          </a:xfrm>
        </p:grpSpPr>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55517" y="3902503"/>
              <a:ext cx="1028211" cy="77131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1561198" y="3898899"/>
              <a:ext cx="1029076" cy="77131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2457501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SLIDEDOCS™: A NEW MEDIUM</a:t>
            </a:r>
            <a:endParaRPr lang="en-US" dirty="0"/>
          </a:p>
        </p:txBody>
      </p:sp>
      <p:sp>
        <p:nvSpPr>
          <p:cNvPr id="3" name="Content Placeholder 2"/>
          <p:cNvSpPr>
            <a:spLocks noGrp="1"/>
          </p:cNvSpPr>
          <p:nvPr>
            <p:ph idx="1"/>
          </p:nvPr>
        </p:nvSpPr>
        <p:spPr/>
        <p:txBody>
          <a:bodyPr/>
          <a:lstStyle/>
          <a:p>
            <a:r>
              <a:rPr lang="en-US" dirty="0" smtClean="0"/>
              <a:t>It’s time for a new medium— </a:t>
            </a:r>
            <a:br>
              <a:rPr lang="en-US" dirty="0" smtClean="0"/>
            </a:br>
            <a:r>
              <a:rPr lang="en-US" dirty="0" smtClean="0"/>
              <a:t>a medium that retains presentation software’s</a:t>
            </a:r>
            <a:br>
              <a:rPr lang="en-US" dirty="0" smtClean="0"/>
            </a:br>
            <a:r>
              <a:rPr lang="en-US" dirty="0" smtClean="0"/>
              <a:t>ability to seamlessly</a:t>
            </a:r>
            <a:br>
              <a:rPr lang="en-US" dirty="0" smtClean="0"/>
            </a:br>
            <a:r>
              <a:rPr lang="en-US" dirty="0" smtClean="0"/>
              <a:t>integrate graphics and</a:t>
            </a:r>
            <a:br>
              <a:rPr lang="en-US" dirty="0" smtClean="0"/>
            </a:br>
            <a:r>
              <a:rPr lang="en-US" dirty="0" smtClean="0"/>
              <a:t>words—and quickly travel throughout organizations.</a:t>
            </a:r>
            <a:endParaRPr lang="en-US" dirty="0"/>
          </a:p>
        </p:txBody>
      </p:sp>
      <p:sp>
        <p:nvSpPr>
          <p:cNvPr id="10" name="Content Placeholder 9"/>
          <p:cNvSpPr>
            <a:spLocks noGrp="1"/>
          </p:cNvSpPr>
          <p:nvPr>
            <p:ph idx="11"/>
          </p:nvPr>
        </p:nvSpPr>
        <p:spPr/>
        <p:txBody>
          <a:bodyPr/>
          <a:lstStyle/>
          <a:p>
            <a:pPr lvl="2"/>
            <a:r>
              <a:rPr lang="en-US" dirty="0" smtClean="0"/>
              <a:t>A slidedoc is a document created using presentation software, where visuals and words unite to illustrate one clear point</a:t>
            </a:r>
            <a:br>
              <a:rPr lang="en-US" dirty="0" smtClean="0"/>
            </a:br>
            <a:r>
              <a:rPr lang="en-US" dirty="0" smtClean="0"/>
              <a:t>per page.</a:t>
            </a:r>
          </a:p>
          <a:p>
            <a:pPr lvl="2"/>
            <a:r>
              <a:rPr lang="en-US" dirty="0" smtClean="0"/>
              <a:t>The result is a medium that can be read and digested more quickly than either a document or a presentation.</a:t>
            </a:r>
          </a:p>
          <a:p>
            <a:pPr lvl="2"/>
            <a:r>
              <a:rPr lang="en-US" dirty="0" smtClean="0"/>
              <a:t>Slidedocs are meant to be printed or distributed and read on screen without the accompaniment of a presenter. </a:t>
            </a:r>
          </a:p>
          <a:p>
            <a:pPr lvl="2"/>
            <a:r>
              <a:rPr lang="en-US" dirty="0" smtClean="0"/>
              <a:t>My </a:t>
            </a:r>
            <a:r>
              <a:rPr lang="en-US" u="sng" dirty="0" smtClean="0">
                <a:hlinkClick r:id="rId2"/>
              </a:rPr>
              <a:t>books</a:t>
            </a:r>
            <a:r>
              <a:rPr lang="en-US" dirty="0" smtClean="0"/>
              <a:t> so far have advised people on how to create sparse, highly visual presentations. So, it might come as a surprise to hear me support another use for slide software. We’ve been creating slidedocs for the past 25 years because they help quickly spread our clients’ ideas around their organizations.</a:t>
            </a:r>
            <a:endParaRPr lang="en-US" dirty="0"/>
          </a:p>
        </p:txBody>
      </p:sp>
      <p:sp>
        <p:nvSpPr>
          <p:cNvPr id="16" name="Content Placeholder 15"/>
          <p:cNvSpPr>
            <a:spLocks noGrp="1"/>
          </p:cNvSpPr>
          <p:nvPr>
            <p:ph idx="12"/>
          </p:nvPr>
        </p:nvSpPr>
        <p:spPr/>
        <p:txBody>
          <a:bodyPr/>
          <a:lstStyle/>
          <a:p>
            <a:pPr lvl="2"/>
            <a:r>
              <a:rPr lang="en" dirty="0" smtClean="0"/>
              <a:t>Slidedocs work because:</a:t>
            </a:r>
          </a:p>
          <a:p>
            <a:pPr lvl="2"/>
            <a:r>
              <a:rPr lang="en" dirty="0" smtClean="0"/>
              <a:t>Uniform format of a </a:t>
            </a:r>
            <a:r>
              <a:rPr lang="en-US" dirty="0" smtClean="0"/>
              <a:t>slide </a:t>
            </a:r>
            <a:r>
              <a:rPr lang="en" dirty="0" smtClean="0"/>
              <a:t>encourages clear, </a:t>
            </a:r>
            <a:r>
              <a:rPr lang="en-US" dirty="0" smtClean="0"/>
              <a:t>succinct </a:t>
            </a:r>
            <a:r>
              <a:rPr lang="en" dirty="0" smtClean="0"/>
              <a:t>articulation and visualization of concepts on one page.</a:t>
            </a:r>
          </a:p>
          <a:p>
            <a:pPr lvl="2"/>
            <a:r>
              <a:rPr lang="en-US" dirty="0" smtClean="0"/>
              <a:t>Editable</a:t>
            </a:r>
            <a:r>
              <a:rPr lang="en" dirty="0" smtClean="0"/>
              <a:t> nature allows it to be a living document that is collaborative and can can evolve over time.</a:t>
            </a:r>
          </a:p>
          <a:p>
            <a:pPr lvl="2"/>
            <a:r>
              <a:rPr lang="en-US" dirty="0" smtClean="0"/>
              <a:t>Overarching view allows you to s</a:t>
            </a:r>
            <a:r>
              <a:rPr lang="en" dirty="0" smtClean="0"/>
              <a:t>ee the whole, instead of only the parts. By working in outline or slide sorter mode, you can see the entire message and structure in addition to individual pages.</a:t>
            </a:r>
          </a:p>
          <a:p>
            <a:pPr lvl="2"/>
            <a:r>
              <a:rPr lang="en-US" dirty="0" smtClean="0"/>
              <a:t>Spreadability allows the smartest</a:t>
            </a:r>
            <a:br>
              <a:rPr lang="en-US" dirty="0" smtClean="0"/>
            </a:br>
            <a:r>
              <a:rPr lang="en-US" dirty="0" smtClean="0"/>
              <a:t>pages to spread throughout an organization. Great slidedocs are </a:t>
            </a:r>
            <a:br>
              <a:rPr lang="en-US" dirty="0" smtClean="0"/>
            </a:br>
            <a:r>
              <a:rPr lang="en-US" dirty="0" smtClean="0"/>
              <a:t>reused again and again.</a:t>
            </a:r>
            <a:endParaRPr lang="en-US" dirty="0"/>
          </a:p>
        </p:txBody>
      </p:sp>
      <p:sp>
        <p:nvSpPr>
          <p:cNvPr id="17" name="Text Placeholder 16"/>
          <p:cNvSpPr>
            <a:spLocks noGrp="1"/>
          </p:cNvSpPr>
          <p:nvPr>
            <p:ph type="body" sz="quarter" idx="14"/>
          </p:nvPr>
        </p:nvSpPr>
        <p:spPr/>
        <p:txBody>
          <a:bodyPr/>
          <a:lstStyle/>
          <a:p>
            <a:r>
              <a:rPr lang="en-US" dirty="0"/>
              <a:t>Slidedocs™ is a trademark of Duarte Press LLC. All rights reserved</a:t>
            </a:r>
            <a:r>
              <a:rPr lang="en-US" dirty="0" smtClean="0"/>
              <a:t>.</a:t>
            </a:r>
            <a:endParaRPr lang="en-US" dirty="0"/>
          </a:p>
        </p:txBody>
      </p:sp>
    </p:spTree>
    <p:extLst>
      <p:ext uri="{BB962C8B-B14F-4D97-AF65-F5344CB8AC3E}">
        <p14:creationId xmlns:p14="http://schemas.microsoft.com/office/powerpoint/2010/main" val="30443010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0"/>
          </p:nvPr>
        </p:nvSpPr>
        <p:spPr/>
        <p:txBody>
          <a:bodyPr anchor="b"/>
          <a:lstStyle/>
          <a:p>
            <a:r>
              <a:rPr lang="en-US" dirty="0" smtClean="0"/>
              <a:t>Before</a:t>
            </a:r>
            <a:endParaRPr lang="en-US" dirty="0"/>
          </a:p>
        </p:txBody>
      </p:sp>
      <p:sp>
        <p:nvSpPr>
          <p:cNvPr id="11" name="Text Placeholder 10"/>
          <p:cNvSpPr>
            <a:spLocks noGrp="1"/>
          </p:cNvSpPr>
          <p:nvPr>
            <p:ph type="body" idx="16"/>
          </p:nvPr>
        </p:nvSpPr>
        <p:spPr/>
        <p:txBody>
          <a:bodyPr anchor="b"/>
          <a:lstStyle/>
          <a:p>
            <a:r>
              <a:rPr lang="en-US" dirty="0" smtClean="0"/>
              <a:t>After</a:t>
            </a:r>
            <a:endParaRPr lang="en-US" dirty="0"/>
          </a:p>
        </p:txBody>
      </p:sp>
      <p:sp>
        <p:nvSpPr>
          <p:cNvPr id="12" name="Content Placeholder 11"/>
          <p:cNvSpPr>
            <a:spLocks noGrp="1"/>
          </p:cNvSpPr>
          <p:nvPr>
            <p:ph idx="18"/>
          </p:nvPr>
        </p:nvSpPr>
        <p:spPr>
          <a:xfrm>
            <a:off x="457731" y="4975860"/>
            <a:ext cx="4037141" cy="1423351"/>
          </a:xfrm>
        </p:spPr>
        <p:txBody>
          <a:bodyPr/>
          <a:lstStyle/>
          <a:p>
            <a:r>
              <a:rPr lang="en-US" dirty="0" smtClean="0"/>
              <a:t>When reviewing  the slides in notes view, </a:t>
            </a:r>
            <a:br>
              <a:rPr lang="en-US" dirty="0" smtClean="0"/>
            </a:br>
            <a:r>
              <a:rPr lang="en-US" dirty="0" smtClean="0"/>
              <a:t>we noticed there was critical information </a:t>
            </a:r>
            <a:br>
              <a:rPr lang="en-US" dirty="0" smtClean="0"/>
            </a:br>
            <a:r>
              <a:rPr lang="en-US" dirty="0" smtClean="0"/>
              <a:t>that needed to be moved to the slidedoc page.</a:t>
            </a:r>
          </a:p>
        </p:txBody>
      </p:sp>
      <p:sp>
        <p:nvSpPr>
          <p:cNvPr id="13" name="Content Placeholder 12"/>
          <p:cNvSpPr>
            <a:spLocks noGrp="1"/>
          </p:cNvSpPr>
          <p:nvPr>
            <p:ph idx="19"/>
          </p:nvPr>
        </p:nvSpPr>
        <p:spPr>
          <a:xfrm>
            <a:off x="4644508" y="4975860"/>
            <a:ext cx="4037141" cy="1423351"/>
          </a:xfrm>
        </p:spPr>
        <p:txBody>
          <a:bodyPr/>
          <a:lstStyle/>
          <a:p>
            <a:r>
              <a:rPr lang="en-US" dirty="0" smtClean="0"/>
              <a:t>Pulling the notes onto the page keeps all the content readable and in one place.</a:t>
            </a:r>
          </a:p>
        </p:txBody>
      </p:sp>
      <p:sp>
        <p:nvSpPr>
          <p:cNvPr id="3" name="Text Placeholder 2"/>
          <p:cNvSpPr>
            <a:spLocks noGrp="1"/>
          </p:cNvSpPr>
          <p:nvPr>
            <p:ph type="body" sz="quarter" idx="20"/>
          </p:nvPr>
        </p:nvSpPr>
        <p:spPr/>
        <p:txBody>
          <a:bodyPr/>
          <a:lstStyle/>
          <a:p>
            <a:r>
              <a:rPr lang="en-US" dirty="0" smtClean="0"/>
              <a:t>Source: </a:t>
            </a:r>
            <a:r>
              <a:rPr lang="en-US" u="sng" dirty="0">
                <a:hlinkClick r:id="rId2"/>
              </a:rPr>
              <a:t>http://nctr.pmel.noaa.gov/education/ITTI/ </a:t>
            </a:r>
            <a:endParaRPr lang="en-US" dirty="0"/>
          </a:p>
        </p:txBody>
      </p:sp>
      <p:pic>
        <p:nvPicPr>
          <p:cNvPr id="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459580" y="1816100"/>
            <a:ext cx="2245683" cy="29769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47276" y="1822299"/>
            <a:ext cx="3999962" cy="299997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6486230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idx="10"/>
          </p:nvPr>
        </p:nvSpPr>
        <p:spPr>
          <a:xfrm>
            <a:off x="459580" y="1134598"/>
            <a:ext cx="4035293" cy="536519"/>
          </a:xfrm>
        </p:spPr>
        <p:txBody>
          <a:bodyPr anchor="b"/>
          <a:lstStyle/>
          <a:p>
            <a:r>
              <a:rPr lang="en-US" dirty="0" smtClean="0"/>
              <a:t>Before</a:t>
            </a:r>
            <a:endParaRPr lang="en-US" dirty="0"/>
          </a:p>
        </p:txBody>
      </p:sp>
      <p:sp>
        <p:nvSpPr>
          <p:cNvPr id="33" name="Text Placeholder 32"/>
          <p:cNvSpPr>
            <a:spLocks noGrp="1"/>
          </p:cNvSpPr>
          <p:nvPr>
            <p:ph type="body" idx="16"/>
          </p:nvPr>
        </p:nvSpPr>
        <p:spPr/>
        <p:txBody>
          <a:bodyPr anchor="b"/>
          <a:lstStyle/>
          <a:p>
            <a:r>
              <a:rPr lang="en-US" dirty="0" smtClean="0"/>
              <a:t>After</a:t>
            </a:r>
            <a:endParaRPr lang="en-US" dirty="0"/>
          </a:p>
        </p:txBody>
      </p:sp>
      <p:sp>
        <p:nvSpPr>
          <p:cNvPr id="34" name="Content Placeholder 33"/>
          <p:cNvSpPr>
            <a:spLocks noGrp="1"/>
          </p:cNvSpPr>
          <p:nvPr>
            <p:ph idx="18"/>
          </p:nvPr>
        </p:nvSpPr>
        <p:spPr>
          <a:xfrm>
            <a:off x="457731" y="4975860"/>
            <a:ext cx="4037141" cy="1423351"/>
          </a:xfrm>
        </p:spPr>
        <p:txBody>
          <a:bodyPr/>
          <a:lstStyle/>
          <a:p>
            <a:r>
              <a:rPr lang="en-US" dirty="0"/>
              <a:t>These two slides have critical </a:t>
            </a:r>
            <a:r>
              <a:rPr lang="en-US" dirty="0" smtClean="0"/>
              <a:t>information, </a:t>
            </a:r>
            <a:r>
              <a:rPr lang="en-US" dirty="0"/>
              <a:t>and the content </a:t>
            </a:r>
            <a:r>
              <a:rPr lang="en-US" dirty="0" smtClean="0"/>
              <a:t/>
            </a:r>
            <a:br>
              <a:rPr lang="en-US" dirty="0" smtClean="0"/>
            </a:br>
            <a:r>
              <a:rPr lang="en-US" dirty="0" smtClean="0"/>
              <a:t>is </a:t>
            </a:r>
            <a:r>
              <a:rPr lang="en-US" dirty="0"/>
              <a:t>stronger if they are </a:t>
            </a:r>
            <a:r>
              <a:rPr lang="en-US" dirty="0" smtClean="0"/>
              <a:t>combined, but the graphic styles don’t </a:t>
            </a:r>
            <a:r>
              <a:rPr lang="en-US" dirty="0"/>
              <a:t>work </a:t>
            </a:r>
            <a:r>
              <a:rPr lang="en-US" dirty="0" smtClean="0"/>
              <a:t>together.</a:t>
            </a:r>
            <a:endParaRPr lang="en-US" dirty="0"/>
          </a:p>
        </p:txBody>
      </p:sp>
      <p:sp>
        <p:nvSpPr>
          <p:cNvPr id="35" name="Content Placeholder 34"/>
          <p:cNvSpPr>
            <a:spLocks noGrp="1"/>
          </p:cNvSpPr>
          <p:nvPr>
            <p:ph idx="19"/>
          </p:nvPr>
        </p:nvSpPr>
        <p:spPr>
          <a:xfrm>
            <a:off x="4644508" y="4975860"/>
            <a:ext cx="4037141" cy="1423351"/>
          </a:xfrm>
        </p:spPr>
        <p:txBody>
          <a:bodyPr/>
          <a:lstStyle/>
          <a:p>
            <a:r>
              <a:rPr lang="en-US" dirty="0"/>
              <a:t>By combining the two slides and using </a:t>
            </a:r>
            <a:r>
              <a:rPr lang="en-US" dirty="0" smtClean="0"/>
              <a:t>a consistent </a:t>
            </a:r>
            <a:r>
              <a:rPr lang="en-US" dirty="0"/>
              <a:t>illustration style, you see the system in relation to its designated location. </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300"/>
            <a:ext cx="4000823" cy="299997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59580" y="1822300"/>
            <a:ext cx="3231845" cy="242388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gray">
          <a:xfrm>
            <a:off x="2887980" y="3617103"/>
            <a:ext cx="1606891" cy="120516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2" name="Text Placeholder 19"/>
          <p:cNvSpPr>
            <a:spLocks noGrp="1"/>
          </p:cNvSpPr>
          <p:nvPr>
            <p:ph type="body" sz="quarter" idx="20"/>
          </p:nvPr>
        </p:nvSpPr>
        <p:spPr>
          <a:xfrm>
            <a:off x="458788" y="6399212"/>
            <a:ext cx="5438508" cy="458788"/>
          </a:xfrm>
        </p:spPr>
        <p:txBody>
          <a:bodyPr/>
          <a:lstStyle/>
          <a:p>
            <a:r>
              <a:rPr lang="en-US" dirty="0" smtClean="0"/>
              <a:t>Source: </a:t>
            </a:r>
            <a:r>
              <a:rPr lang="en-US" u="sng" dirty="0">
                <a:hlinkClick r:id="rId6"/>
              </a:rPr>
              <a:t>http://nctr.pmel.noaa.gov/education/ITTI</a:t>
            </a:r>
            <a:r>
              <a:rPr lang="en-US" u="sng" dirty="0" smtClean="0">
                <a:hlinkClick r:id="rId6"/>
              </a:rPr>
              <a:t>/</a:t>
            </a:r>
            <a:endParaRPr lang="en-US" dirty="0"/>
          </a:p>
        </p:txBody>
      </p:sp>
    </p:spTree>
    <p:extLst>
      <p:ext uri="{BB962C8B-B14F-4D97-AF65-F5344CB8AC3E}">
        <p14:creationId xmlns:p14="http://schemas.microsoft.com/office/powerpoint/2010/main" val="13202044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7731" y="1822299"/>
            <a:ext cx="4002484" cy="299996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300"/>
            <a:ext cx="4001684" cy="299996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30" name="Text Placeholder 29"/>
          <p:cNvSpPr>
            <a:spLocks noGrp="1"/>
          </p:cNvSpPr>
          <p:nvPr>
            <p:ph type="body" idx="10"/>
          </p:nvPr>
        </p:nvSpPr>
        <p:spPr/>
        <p:txBody>
          <a:bodyPr anchor="b"/>
          <a:lstStyle/>
          <a:p>
            <a:r>
              <a:rPr lang="en-US" dirty="0" smtClean="0"/>
              <a:t>Before</a:t>
            </a:r>
            <a:endParaRPr lang="en-US" dirty="0"/>
          </a:p>
        </p:txBody>
      </p:sp>
      <p:sp>
        <p:nvSpPr>
          <p:cNvPr id="31" name="Text Placeholder 30"/>
          <p:cNvSpPr>
            <a:spLocks noGrp="1"/>
          </p:cNvSpPr>
          <p:nvPr>
            <p:ph type="body" idx="16"/>
          </p:nvPr>
        </p:nvSpPr>
        <p:spPr/>
        <p:txBody>
          <a:bodyPr anchor="b"/>
          <a:lstStyle/>
          <a:p>
            <a:r>
              <a:rPr lang="en-US" dirty="0" smtClean="0"/>
              <a:t>After</a:t>
            </a:r>
            <a:endParaRPr lang="en-US" dirty="0"/>
          </a:p>
        </p:txBody>
      </p:sp>
      <p:sp>
        <p:nvSpPr>
          <p:cNvPr id="32" name="Content Placeholder 31"/>
          <p:cNvSpPr>
            <a:spLocks noGrp="1"/>
          </p:cNvSpPr>
          <p:nvPr>
            <p:ph idx="18"/>
          </p:nvPr>
        </p:nvSpPr>
        <p:spPr>
          <a:xfrm>
            <a:off x="457731" y="4975860"/>
            <a:ext cx="4037141" cy="1423351"/>
          </a:xfrm>
        </p:spPr>
        <p:txBody>
          <a:bodyPr/>
          <a:lstStyle/>
          <a:p>
            <a:r>
              <a:rPr lang="en-US" dirty="0" smtClean="0"/>
              <a:t>When the information you’re conveying is potentially</a:t>
            </a:r>
            <a:br>
              <a:rPr lang="en-US" dirty="0" smtClean="0"/>
            </a:br>
            <a:r>
              <a:rPr lang="en-US" dirty="0" smtClean="0"/>
              <a:t>life-saving, you need to be as clear as possible. The </a:t>
            </a:r>
            <a:br>
              <a:rPr lang="en-US" dirty="0" smtClean="0"/>
            </a:br>
            <a:r>
              <a:rPr lang="en-US" dirty="0" smtClean="0"/>
              <a:t>multidirectional arrows in this graphic are confusing.</a:t>
            </a:r>
            <a:endParaRPr lang="en-US" dirty="0"/>
          </a:p>
        </p:txBody>
      </p:sp>
      <p:sp>
        <p:nvSpPr>
          <p:cNvPr id="33" name="Content Placeholder 32"/>
          <p:cNvSpPr>
            <a:spLocks noGrp="1"/>
          </p:cNvSpPr>
          <p:nvPr>
            <p:ph idx="19"/>
          </p:nvPr>
        </p:nvSpPr>
        <p:spPr>
          <a:xfrm>
            <a:off x="4644508" y="4975860"/>
            <a:ext cx="4037141" cy="1423351"/>
          </a:xfrm>
        </p:spPr>
        <p:txBody>
          <a:bodyPr/>
          <a:lstStyle/>
          <a:p>
            <a:r>
              <a:rPr lang="en-US" dirty="0" smtClean="0"/>
              <a:t>Using concentric circles instead of swooping arrows clearly demonstrates how long it will take for a tsunami to reach </a:t>
            </a:r>
            <a:br>
              <a:rPr lang="en-US" dirty="0" smtClean="0"/>
            </a:br>
            <a:r>
              <a:rPr lang="en-US" dirty="0" smtClean="0"/>
              <a:t>each island.</a:t>
            </a:r>
          </a:p>
        </p:txBody>
      </p:sp>
      <p:sp>
        <p:nvSpPr>
          <p:cNvPr id="20" name="Text Placeholder 19"/>
          <p:cNvSpPr>
            <a:spLocks noGrp="1"/>
          </p:cNvSpPr>
          <p:nvPr>
            <p:ph type="body" sz="quarter" idx="20"/>
          </p:nvPr>
        </p:nvSpPr>
        <p:spPr/>
        <p:txBody>
          <a:bodyPr/>
          <a:lstStyle/>
          <a:p>
            <a:r>
              <a:rPr lang="en-US" dirty="0" smtClean="0"/>
              <a:t>Source: </a:t>
            </a:r>
            <a:r>
              <a:rPr lang="en-US" u="sng" dirty="0">
                <a:hlinkClick r:id="rId4"/>
              </a:rPr>
              <a:t>http://nctr.pmel.noaa.gov/education/ITTI</a:t>
            </a:r>
            <a:r>
              <a:rPr lang="en-US" u="sng" dirty="0" smtClean="0">
                <a:hlinkClick r:id="rId4"/>
              </a:rPr>
              <a:t>/</a:t>
            </a:r>
            <a:endParaRPr lang="en-US" dirty="0"/>
          </a:p>
        </p:txBody>
      </p:sp>
    </p:spTree>
    <p:extLst>
      <p:ext uri="{BB962C8B-B14F-4D97-AF65-F5344CB8AC3E}">
        <p14:creationId xmlns:p14="http://schemas.microsoft.com/office/powerpoint/2010/main" val="36951816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71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679962" y="1219200"/>
            <a:ext cx="2884819" cy="21765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Placeholder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646423" y="1221549"/>
            <a:ext cx="2879105" cy="217238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682981" y="3479007"/>
            <a:ext cx="2879105" cy="215979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46423" y="3479239"/>
            <a:ext cx="2879105" cy="215932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34" name="Group 33"/>
          <p:cNvGrpSpPr/>
          <p:nvPr/>
        </p:nvGrpSpPr>
        <p:grpSpPr>
          <a:xfrm>
            <a:off x="7677928" y="1219200"/>
            <a:ext cx="1069831" cy="1241815"/>
            <a:chOff x="7797540" y="2150318"/>
            <a:chExt cx="950219" cy="1241815"/>
          </a:xfrm>
        </p:grpSpPr>
        <p:sp>
          <p:nvSpPr>
            <p:cNvPr id="29" name="TextBox 28"/>
            <p:cNvSpPr txBox="1"/>
            <p:nvPr/>
          </p:nvSpPr>
          <p:spPr>
            <a:xfrm>
              <a:off x="7797540" y="2150318"/>
              <a:ext cx="950219" cy="1241815"/>
            </a:xfrm>
            <a:prstGeom prst="rect">
              <a:avLst/>
            </a:prstGeom>
            <a:noFill/>
          </p:spPr>
          <p:txBody>
            <a:bodyPr wrap="square" lIns="0" tIns="0" rIns="0" bIns="137160" rtlCol="0" anchor="b">
              <a:spAutoFit/>
            </a:bodyPr>
            <a:lstStyle/>
            <a:p>
              <a:pPr>
                <a:lnSpc>
                  <a:spcPct val="110000"/>
                </a:lnSpc>
              </a:pPr>
              <a:r>
                <a:rPr lang="en-US" sz="1100" i="1" dirty="0">
                  <a:solidFill>
                    <a:schemeClr val="tx1">
                      <a:lumMod val="75000"/>
                      <a:lumOff val="25000"/>
                    </a:schemeClr>
                  </a:solidFill>
                </a:rPr>
                <a:t>When reading on a tablet, you can split images across two slides for a seamless effect. </a:t>
              </a:r>
            </a:p>
          </p:txBody>
        </p:sp>
        <p:cxnSp>
          <p:nvCxnSpPr>
            <p:cNvPr id="30" name="Straight Connector 29"/>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677928" y="3465325"/>
            <a:ext cx="1069831" cy="1628138"/>
            <a:chOff x="7797540" y="1763995"/>
            <a:chExt cx="950219" cy="1628138"/>
          </a:xfrm>
        </p:grpSpPr>
        <p:sp>
          <p:nvSpPr>
            <p:cNvPr id="36" name="TextBox 35"/>
            <p:cNvSpPr txBox="1"/>
            <p:nvPr/>
          </p:nvSpPr>
          <p:spPr>
            <a:xfrm>
              <a:off x="7797540" y="1763995"/>
              <a:ext cx="950219" cy="1628138"/>
            </a:xfrm>
            <a:prstGeom prst="rect">
              <a:avLst/>
            </a:prstGeom>
            <a:noFill/>
          </p:spPr>
          <p:txBody>
            <a:bodyPr wrap="square" lIns="0" tIns="0" rIns="0" bIns="137160" rtlCol="0" anchor="b">
              <a:spAutoFit/>
            </a:bodyPr>
            <a:lstStyle/>
            <a:p>
              <a:pPr>
                <a:lnSpc>
                  <a:spcPct val="110000"/>
                </a:lnSpc>
              </a:pPr>
              <a:r>
                <a:rPr lang="en-US" sz="1100" i="1" dirty="0">
                  <a:solidFill>
                    <a:schemeClr val="tx1">
                      <a:lumMod val="75000"/>
                      <a:lumOff val="25000"/>
                    </a:schemeClr>
                  </a:solidFill>
                </a:rPr>
                <a:t>This diagram works as a navigational device that repeats on four pages to signify what section </a:t>
              </a:r>
              <a:r>
                <a:rPr lang="en-US" sz="1100" i="1" dirty="0" smtClean="0">
                  <a:solidFill>
                    <a:schemeClr val="tx1">
                      <a:lumMod val="75000"/>
                      <a:lumOff val="25000"/>
                    </a:schemeClr>
                  </a:solidFill>
                </a:rPr>
                <a:t>the reader is </a:t>
              </a:r>
              <a:r>
                <a:rPr lang="en-US" sz="1100" i="1" dirty="0">
                  <a:solidFill>
                    <a:schemeClr val="tx1">
                      <a:lumMod val="75000"/>
                      <a:lumOff val="25000"/>
                    </a:schemeClr>
                  </a:solidFill>
                </a:rPr>
                <a:t>in. </a:t>
              </a:r>
            </a:p>
          </p:txBody>
        </p:sp>
        <p:cxnSp>
          <p:nvCxnSpPr>
            <p:cNvPr id="37" name="Straight Connector 36"/>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52424" y="1205286"/>
            <a:ext cx="1175139" cy="1069524"/>
            <a:chOff x="7704006" y="2322609"/>
            <a:chExt cx="1043753" cy="1069524"/>
          </a:xfrm>
        </p:grpSpPr>
        <p:sp>
          <p:nvSpPr>
            <p:cNvPr id="50" name="TextBox 49"/>
            <p:cNvSpPr txBox="1"/>
            <p:nvPr/>
          </p:nvSpPr>
          <p:spPr>
            <a:xfrm>
              <a:off x="7704006" y="2322609"/>
              <a:ext cx="1043751" cy="1069524"/>
            </a:xfrm>
            <a:prstGeom prst="rect">
              <a:avLst/>
            </a:prstGeom>
            <a:noFill/>
          </p:spPr>
          <p:txBody>
            <a:bodyPr wrap="square" lIns="0" tIns="0" rIns="0" bIns="137160" rtlCol="0" anchor="b">
              <a:spAutoFit/>
            </a:bodyPr>
            <a:lstStyle/>
            <a:p>
              <a:pPr algn="r">
                <a:lnSpc>
                  <a:spcPct val="110000"/>
                </a:lnSpc>
              </a:pPr>
              <a:r>
                <a:rPr lang="en-US" sz="1100" i="1" dirty="0">
                  <a:solidFill>
                    <a:schemeClr val="tx1">
                      <a:lumMod val="75000"/>
                      <a:lumOff val="25000"/>
                    </a:schemeClr>
                  </a:solidFill>
                </a:rPr>
                <a:t>Front cover has a bold title, clear subtitle, and strong visual element. </a:t>
              </a:r>
            </a:p>
          </p:txBody>
        </p:sp>
        <p:cxnSp>
          <p:nvCxnSpPr>
            <p:cNvPr id="51" name="Straight Connector 50"/>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457731" y="3465094"/>
            <a:ext cx="1069831" cy="1255728"/>
            <a:chOff x="7797540" y="2136405"/>
            <a:chExt cx="950219" cy="1255728"/>
          </a:xfrm>
        </p:grpSpPr>
        <p:sp>
          <p:nvSpPr>
            <p:cNvPr id="53" name="TextBox 52"/>
            <p:cNvSpPr txBox="1"/>
            <p:nvPr/>
          </p:nvSpPr>
          <p:spPr>
            <a:xfrm>
              <a:off x="7797540" y="2136405"/>
              <a:ext cx="950219" cy="1255728"/>
            </a:xfrm>
            <a:prstGeom prst="rect">
              <a:avLst/>
            </a:prstGeom>
            <a:noFill/>
          </p:spPr>
          <p:txBody>
            <a:bodyPr wrap="square" lIns="0" tIns="0" rIns="0" bIns="137160" rtlCol="0" anchor="b">
              <a:spAutoFit/>
            </a:bodyPr>
            <a:lstStyle/>
            <a:p>
              <a:pPr algn="r">
                <a:lnSpc>
                  <a:spcPct val="110000"/>
                </a:lnSpc>
              </a:pPr>
              <a:r>
                <a:rPr lang="en-US" sz="1100" i="1" dirty="0">
                  <a:solidFill>
                    <a:schemeClr val="tx1">
                      <a:lumMod val="75000"/>
                      <a:lumOff val="25000"/>
                    </a:schemeClr>
                  </a:solidFill>
                </a:rPr>
                <a:t>Readers understand the core message of the slidedoc just by reading the table of </a:t>
              </a:r>
              <a:r>
                <a:rPr lang="en-US" sz="1100" i="1" dirty="0" smtClean="0">
                  <a:solidFill>
                    <a:schemeClr val="tx1">
                      <a:lumMod val="75000"/>
                      <a:lumOff val="25000"/>
                    </a:schemeClr>
                  </a:solidFill>
                </a:rPr>
                <a:t>contents. </a:t>
              </a:r>
              <a:endParaRPr lang="en-US" sz="1100" i="1" dirty="0">
                <a:solidFill>
                  <a:schemeClr val="tx1">
                    <a:lumMod val="75000"/>
                    <a:lumOff val="25000"/>
                  </a:schemeClr>
                </a:solidFill>
              </a:endParaRPr>
            </a:p>
          </p:txBody>
        </p:sp>
        <p:cxnSp>
          <p:nvCxnSpPr>
            <p:cNvPr id="54" name="Straight Connector 53"/>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1600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for excellence</a:t>
            </a:r>
            <a:endParaRPr lang="en-US" dirty="0"/>
          </a:p>
        </p:txBody>
      </p:sp>
      <p:sp>
        <p:nvSpPr>
          <p:cNvPr id="3" name="Content Placeholder 2"/>
          <p:cNvSpPr>
            <a:spLocks noGrp="1"/>
          </p:cNvSpPr>
          <p:nvPr>
            <p:ph idx="1"/>
          </p:nvPr>
        </p:nvSpPr>
        <p:spPr/>
        <p:txBody>
          <a:bodyPr/>
          <a:lstStyle/>
          <a:p>
            <a:pPr lvl="2"/>
            <a:r>
              <a:rPr lang="en-PH" dirty="0" smtClean="0"/>
              <a:t>Once you have a draft that you’re satisfied with, it’s time for another </a:t>
            </a:r>
            <a:r>
              <a:rPr lang="en-PH" u="sng" dirty="0" smtClean="0">
                <a:hlinkClick r:id="rId3"/>
              </a:rPr>
              <a:t>critique</a:t>
            </a:r>
            <a:r>
              <a:rPr lang="en-PH" dirty="0" smtClean="0"/>
              <a:t>. Don’t wait until your draft is polished and perfect. Accept that the rough draft of nearly anything is just that—rough. </a:t>
            </a:r>
          </a:p>
          <a:p>
            <a:r>
              <a:rPr lang="en-PH" dirty="0" smtClean="0"/>
              <a:t>By putting an early draft </a:t>
            </a:r>
            <a:br>
              <a:rPr lang="en-PH" dirty="0" smtClean="0"/>
            </a:br>
            <a:r>
              <a:rPr lang="en-PH" dirty="0" smtClean="0"/>
              <a:t>in front of your colleagues, you can get feedback earlier, which will help you stay focused and avoid </a:t>
            </a:r>
            <a:br>
              <a:rPr lang="en-PH" dirty="0" smtClean="0"/>
            </a:br>
            <a:r>
              <a:rPr lang="en-PH" dirty="0" smtClean="0"/>
              <a:t>rabbit trails. </a:t>
            </a:r>
          </a:p>
          <a:p>
            <a:pPr lvl="2"/>
            <a:r>
              <a:rPr lang="en-PH" dirty="0" smtClean="0"/>
              <a:t>Their input can also help you jump difficult hurdles, like an awkward transition, a particularly difficult concept to explain, or </a:t>
            </a:r>
            <a:br>
              <a:rPr lang="en-PH" dirty="0" smtClean="0"/>
            </a:br>
            <a:r>
              <a:rPr lang="en-PH" dirty="0" smtClean="0"/>
              <a:t>a dull headline.</a:t>
            </a:r>
          </a:p>
        </p:txBody>
      </p:sp>
      <p:sp>
        <p:nvSpPr>
          <p:cNvPr id="5" name="Content Placeholder 4"/>
          <p:cNvSpPr>
            <a:spLocks noGrp="1"/>
          </p:cNvSpPr>
          <p:nvPr>
            <p:ph idx="11"/>
          </p:nvPr>
        </p:nvSpPr>
        <p:spPr/>
        <p:txBody>
          <a:bodyPr/>
          <a:lstStyle/>
          <a:p>
            <a:pPr lvl="2"/>
            <a:r>
              <a:rPr lang="en-PH" dirty="0" smtClean="0"/>
              <a:t>Again, slidedocs are perfect for group editing because you can lay them out in an open area and the group can gather around and discuss various ideas and improvements.</a:t>
            </a:r>
          </a:p>
          <a:p>
            <a:pPr lvl="2"/>
            <a:r>
              <a:rPr lang="en-PH" dirty="0" smtClean="0"/>
              <a:t>With each slide as an individual topic, you can easily alter the structure by moving slides around. If you were to post a document of prose on the wall, there would be multiple points per page. </a:t>
            </a:r>
          </a:p>
          <a:p>
            <a:pPr lvl="2"/>
            <a:r>
              <a:rPr lang="en-PH" dirty="0" smtClean="0"/>
              <a:t>Subjecting yourself to peer review can be painful, but it offers great rewards. Embracing other perspectives of your work helps it reach a broader audience, and helps you grow into a stronger communicator. </a:t>
            </a:r>
          </a:p>
        </p:txBody>
      </p:sp>
      <p:grpSp>
        <p:nvGrpSpPr>
          <p:cNvPr id="16" name="Group 15"/>
          <p:cNvGrpSpPr/>
          <p:nvPr/>
        </p:nvGrpSpPr>
        <p:grpSpPr bwMode="gray">
          <a:xfrm>
            <a:off x="6043788" y="1828034"/>
            <a:ext cx="2640628" cy="3674791"/>
            <a:chOff x="5706849" y="1215820"/>
            <a:chExt cx="3170082" cy="4411597"/>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706849" y="1215820"/>
              <a:ext cx="3170082" cy="4411597"/>
            </a:xfrm>
            <a:prstGeom prst="rect">
              <a:avLst/>
            </a:prstGeom>
          </p:spPr>
        </p:pic>
        <p:sp>
          <p:nvSpPr>
            <p:cNvPr id="18" name="Rectangle 17"/>
            <p:cNvSpPr/>
            <p:nvPr/>
          </p:nvSpPr>
          <p:spPr bwMode="gray">
            <a:xfrm>
              <a:off x="7313731" y="1503048"/>
              <a:ext cx="1423957" cy="847972"/>
            </a:xfrm>
            <a:prstGeom prst="rect">
              <a:avLst/>
            </a:prstGeom>
          </p:spPr>
          <p:txBody>
            <a:bodyPr wrap="square" anchor="ctr">
              <a:spAutoFit/>
            </a:bodyPr>
            <a:lstStyle/>
            <a:p>
              <a:pPr marL="0" marR="0" lvl="0" indent="0" algn="ctr" defTabSz="914400" eaLnBrk="1" fontAlgn="auto" latinLnBrk="0" hangingPunct="1">
                <a:lnSpc>
                  <a:spcPct val="95000"/>
                </a:lnSpc>
                <a:spcBef>
                  <a:spcPts val="0"/>
                </a:spcBef>
                <a:spcAft>
                  <a:spcPts val="0"/>
                </a:spcAft>
                <a:buClrTx/>
                <a:buSzTx/>
                <a:buFontTx/>
                <a:buNone/>
                <a:tabLst/>
                <a:defRPr/>
              </a:pPr>
              <a:r>
                <a:rPr lang="en-US" sz="1400" dirty="0">
                  <a:solidFill>
                    <a:prstClr val="white"/>
                  </a:solidFill>
                  <a:latin typeface="Arial"/>
                  <a:ea typeface="+mj-ea"/>
                  <a:cs typeface="Arial Narrow"/>
                </a:rPr>
                <a:t>Strengthen the quality </a:t>
              </a:r>
              <a:r>
                <a:rPr lang="en-US" sz="1400" dirty="0" smtClean="0">
                  <a:solidFill>
                    <a:prstClr val="white"/>
                  </a:solidFill>
                  <a:latin typeface="Arial"/>
                  <a:ea typeface="+mj-ea"/>
                  <a:cs typeface="Arial Narrow"/>
                </a:rPr>
                <a:t/>
              </a:r>
              <a:br>
                <a:rPr lang="en-US" sz="1400" dirty="0" smtClean="0">
                  <a:solidFill>
                    <a:prstClr val="white"/>
                  </a:solidFill>
                  <a:latin typeface="Arial"/>
                  <a:ea typeface="+mj-ea"/>
                  <a:cs typeface="Arial Narrow"/>
                </a:rPr>
              </a:br>
              <a:r>
                <a:rPr lang="en-US" sz="1400" dirty="0" smtClean="0">
                  <a:solidFill>
                    <a:prstClr val="white"/>
                  </a:solidFill>
                  <a:latin typeface="Arial"/>
                  <a:ea typeface="+mj-ea"/>
                  <a:cs typeface="Arial Narrow"/>
                </a:rPr>
                <a:t>of </a:t>
              </a:r>
              <a:r>
                <a:rPr lang="en-US" sz="1400" dirty="0">
                  <a:solidFill>
                    <a:prstClr val="white"/>
                  </a:solidFill>
                  <a:latin typeface="Arial"/>
                  <a:ea typeface="+mj-ea"/>
                  <a:cs typeface="Arial Narrow"/>
                </a:rPr>
                <a:t>titles</a:t>
              </a:r>
            </a:p>
          </p:txBody>
        </p:sp>
        <p:sp>
          <p:nvSpPr>
            <p:cNvPr id="19" name="Rectangle 18"/>
            <p:cNvSpPr/>
            <p:nvPr/>
          </p:nvSpPr>
          <p:spPr bwMode="gray">
            <a:xfrm>
              <a:off x="7201582" y="2947587"/>
              <a:ext cx="1423957" cy="847972"/>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Validate the structure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and flow</a:t>
              </a:r>
            </a:p>
          </p:txBody>
        </p:sp>
        <p:sp>
          <p:nvSpPr>
            <p:cNvPr id="20" name="Rectangle 19"/>
            <p:cNvSpPr/>
            <p:nvPr/>
          </p:nvSpPr>
          <p:spPr bwMode="gray">
            <a:xfrm>
              <a:off x="6072441" y="2146483"/>
              <a:ext cx="1423957" cy="847972"/>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Suggest areas to cut information</a:t>
              </a:r>
            </a:p>
          </p:txBody>
        </p:sp>
        <p:sp>
          <p:nvSpPr>
            <p:cNvPr id="21" name="Rectangle 20"/>
            <p:cNvSpPr/>
            <p:nvPr/>
          </p:nvSpPr>
          <p:spPr bwMode="gray">
            <a:xfrm>
              <a:off x="5845675" y="3555264"/>
              <a:ext cx="1423957" cy="1093681"/>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Look for flaws in reasoning or execution</a:t>
              </a:r>
            </a:p>
          </p:txBody>
        </p:sp>
        <p:sp>
          <p:nvSpPr>
            <p:cNvPr id="22" name="Rectangle 21"/>
            <p:cNvSpPr/>
            <p:nvPr/>
          </p:nvSpPr>
          <p:spPr bwMode="gray">
            <a:xfrm>
              <a:off x="7077442" y="4317089"/>
              <a:ext cx="1467757" cy="1093681"/>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Improve examples, phrases,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or data</a:t>
              </a:r>
            </a:p>
          </p:txBody>
        </p:sp>
      </p:grpSp>
      <p:grpSp>
        <p:nvGrpSpPr>
          <p:cNvPr id="23" name="Group 22"/>
          <p:cNvGrpSpPr/>
          <p:nvPr/>
        </p:nvGrpSpPr>
        <p:grpSpPr>
          <a:xfrm>
            <a:off x="6043787" y="5191188"/>
            <a:ext cx="1787720" cy="1208023"/>
            <a:chOff x="-5002935" y="5191188"/>
            <a:chExt cx="1787720" cy="1208023"/>
          </a:xfrm>
        </p:grpSpPr>
        <p:sp>
          <p:nvSpPr>
            <p:cNvPr id="24" name="TextBox 23"/>
            <p:cNvSpPr txBox="1"/>
            <p:nvPr/>
          </p:nvSpPr>
          <p:spPr>
            <a:xfrm>
              <a:off x="-5002935" y="5191188"/>
              <a:ext cx="1787720" cy="120802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Here are some</a:t>
              </a:r>
              <a:br>
                <a:rPr lang="en-US" sz="1100" i="1" dirty="0">
                  <a:solidFill>
                    <a:schemeClr val="accent2"/>
                  </a:solidFill>
                </a:rPr>
              </a:br>
              <a:r>
                <a:rPr lang="en-US" sz="1100" i="1" dirty="0" smtClean="0">
                  <a:solidFill>
                    <a:schemeClr val="accent2"/>
                  </a:solidFill>
                </a:rPr>
                <a:t>ways </a:t>
              </a:r>
              <a:r>
                <a:rPr lang="en-US" sz="1100" i="1" dirty="0">
                  <a:solidFill>
                    <a:schemeClr val="accent2"/>
                  </a:solidFill>
                </a:rPr>
                <a:t>the </a:t>
              </a:r>
              <a:br>
                <a:rPr lang="en-US" sz="1100" i="1" dirty="0">
                  <a:solidFill>
                    <a:schemeClr val="accent2"/>
                  </a:solidFill>
                </a:rPr>
              </a:br>
              <a:r>
                <a:rPr lang="en-US" sz="1100" i="1" dirty="0">
                  <a:solidFill>
                    <a:schemeClr val="accent2"/>
                  </a:solidFill>
                </a:rPr>
                <a:t>group might </a:t>
              </a:r>
              <a:br>
                <a:rPr lang="en-US" sz="1100" i="1" dirty="0">
                  <a:solidFill>
                    <a:schemeClr val="accent2"/>
                  </a:solidFill>
                </a:rPr>
              </a:br>
              <a:r>
                <a:rPr lang="en-US" sz="1100" i="1" dirty="0">
                  <a:solidFill>
                    <a:schemeClr val="accent2"/>
                  </a:solidFill>
                </a:rPr>
                <a:t>help improve </a:t>
              </a:r>
              <a:br>
                <a:rPr lang="en-US" sz="1100" i="1" dirty="0">
                  <a:solidFill>
                    <a:schemeClr val="accent2"/>
                  </a:solidFill>
                </a:rPr>
              </a:br>
              <a:r>
                <a:rPr lang="en-US" sz="1100" i="1" dirty="0">
                  <a:solidFill>
                    <a:schemeClr val="accent2"/>
                  </a:solidFill>
                </a:rPr>
                <a:t>your slidedoc.</a:t>
              </a:r>
            </a:p>
          </p:txBody>
        </p:sp>
        <p:cxnSp>
          <p:nvCxnSpPr>
            <p:cNvPr id="25" name="Straight Connector 24"/>
            <p:cNvCxnSpPr/>
            <p:nvPr/>
          </p:nvCxnSpPr>
          <p:spPr>
            <a:xfrm>
              <a:off x="-5002935" y="6399211"/>
              <a:ext cx="917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0446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647276" y="2588738"/>
            <a:ext cx="2992825" cy="22387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7" name="Title 6"/>
          <p:cNvSpPr>
            <a:spLocks noGrp="1"/>
          </p:cNvSpPr>
          <p:nvPr>
            <p:ph type="title"/>
          </p:nvPr>
        </p:nvSpPr>
        <p:spPr/>
        <p:txBody>
          <a:bodyPr/>
          <a:lstStyle/>
          <a:p>
            <a:r>
              <a:rPr lang="en-US" dirty="0" smtClean="0"/>
              <a:t>Write an introduction or summary</a:t>
            </a:r>
            <a:endParaRPr lang="en-US" dirty="0"/>
          </a:p>
        </p:txBody>
      </p:sp>
      <p:sp>
        <p:nvSpPr>
          <p:cNvPr id="9" name="Text Placeholder 8"/>
          <p:cNvSpPr>
            <a:spLocks noGrp="1"/>
          </p:cNvSpPr>
          <p:nvPr>
            <p:ph type="body" idx="10"/>
          </p:nvPr>
        </p:nvSpPr>
        <p:spPr/>
        <p:txBody>
          <a:bodyPr/>
          <a:lstStyle/>
          <a:p>
            <a:r>
              <a:rPr lang="en-US" dirty="0" smtClean="0"/>
              <a:t>Slidedocs can have an introduction and/or a summary—this is one</a:t>
            </a:r>
            <a:br>
              <a:rPr lang="en-US" dirty="0" smtClean="0"/>
            </a:br>
            <a:r>
              <a:rPr lang="en-US" dirty="0" smtClean="0"/>
              <a:t>thing that makes them different from presentations. The introduction</a:t>
            </a:r>
            <a:br>
              <a:rPr lang="en-US" dirty="0" smtClean="0"/>
            </a:br>
            <a:r>
              <a:rPr lang="en-US" dirty="0" smtClean="0"/>
              <a:t>should give a succinct overview of what’s in the slidedoc. </a:t>
            </a:r>
            <a:endParaRPr lang="en-US" dirty="0"/>
          </a:p>
        </p:txBody>
      </p:sp>
      <p:sp>
        <p:nvSpPr>
          <p:cNvPr id="8" name="Content Placeholder 7"/>
          <p:cNvSpPr>
            <a:spLocks noGrp="1"/>
          </p:cNvSpPr>
          <p:nvPr>
            <p:ph idx="1"/>
          </p:nvPr>
        </p:nvSpPr>
        <p:spPr>
          <a:xfrm>
            <a:off x="457733" y="2286000"/>
            <a:ext cx="3352268" cy="4113211"/>
          </a:xfrm>
        </p:spPr>
        <p:txBody>
          <a:bodyPr/>
          <a:lstStyle/>
          <a:p>
            <a:pPr lvl="2"/>
            <a:r>
              <a:rPr lang="en-US" dirty="0" smtClean="0"/>
              <a:t>You can take a stab at the introduction before you begin writing. However, since slidedocs tend to evolve as you write, you may need to revisit the introduction when your slidedoc is complete. Once you’ve finished writing, you’ll have a more accurate idea of the points that are covered. Key points in your introduction can come from the titles of the slides themselves.</a:t>
            </a:r>
          </a:p>
          <a:p>
            <a:pPr lvl="2"/>
            <a:r>
              <a:rPr lang="en-US" dirty="0" smtClean="0"/>
              <a:t>Writing a summary is a great final test of your flow. If you can’t write the summary from a derivative of your titles, there may be a flaw in your structure.</a:t>
            </a:r>
          </a:p>
          <a:p>
            <a:pPr lvl="2"/>
            <a:r>
              <a:rPr lang="en-US" dirty="0" smtClean="0"/>
              <a:t>I used this process to write the introduction to this slidedoc.</a:t>
            </a:r>
            <a:endParaRPr lang="en-US" dirty="0"/>
          </a:p>
        </p:txBody>
      </p:sp>
      <p:sp>
        <p:nvSpPr>
          <p:cNvPr id="15" name="Content Placeholder 2"/>
          <p:cNvSpPr txBox="1">
            <a:spLocks/>
          </p:cNvSpPr>
          <p:nvPr/>
        </p:nvSpPr>
        <p:spPr>
          <a:xfrm>
            <a:off x="4647276" y="2341573"/>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r>
              <a:rPr lang="en-US" dirty="0">
                <a:latin typeface="+mn-lt"/>
              </a:rPr>
              <a:t>Introduction</a:t>
            </a:r>
          </a:p>
        </p:txBody>
      </p:sp>
      <p:sp>
        <p:nvSpPr>
          <p:cNvPr id="16" name="Content Placeholder 2"/>
          <p:cNvSpPr txBox="1">
            <a:spLocks/>
          </p:cNvSpPr>
          <p:nvPr/>
        </p:nvSpPr>
        <p:spPr>
          <a:xfrm>
            <a:off x="5791200" y="5880578"/>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r>
              <a:rPr lang="en-US" dirty="0">
                <a:latin typeface="+mn-lt"/>
              </a:rPr>
              <a:t>Summary</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2917" y="3681244"/>
            <a:ext cx="2819649" cy="211542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1" name="Rectangle 10">
            <a:hlinkClick r:id="rId4"/>
          </p:cNvPr>
          <p:cNvSpPr/>
          <p:nvPr/>
        </p:nvSpPr>
        <p:spPr bwMode="gray">
          <a:xfrm>
            <a:off x="6362488" y="2373033"/>
            <a:ext cx="1467061"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GO TO THIS SLIDE 6</a:t>
            </a:r>
            <a:endParaRPr lang="en-US" sz="850" cap="all" dirty="0">
              <a:solidFill>
                <a:schemeClr val="accent5"/>
              </a:solidFill>
              <a:latin typeface="+mj-lt"/>
            </a:endParaRPr>
          </a:p>
        </p:txBody>
      </p:sp>
      <p:sp>
        <p:nvSpPr>
          <p:cNvPr id="12" name="Rectangle 11">
            <a:hlinkClick r:id="rId5" action="ppaction://hlinksldjump"/>
          </p:cNvPr>
          <p:cNvSpPr/>
          <p:nvPr/>
        </p:nvSpPr>
        <p:spPr bwMode="gray">
          <a:xfrm>
            <a:off x="6362489" y="2379572"/>
            <a:ext cx="1277612"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7" name="Rectangle 16">
            <a:hlinkClick r:id="rId4"/>
          </p:cNvPr>
          <p:cNvSpPr/>
          <p:nvPr/>
        </p:nvSpPr>
        <p:spPr bwMode="gray">
          <a:xfrm>
            <a:off x="7153168" y="5843559"/>
            <a:ext cx="1510446"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GO TO THIS SLIDE 157</a:t>
            </a:r>
            <a:endParaRPr lang="en-US" sz="850" cap="all" dirty="0">
              <a:solidFill>
                <a:schemeClr val="accent5"/>
              </a:solidFill>
              <a:latin typeface="+mj-lt"/>
            </a:endParaRPr>
          </a:p>
        </p:txBody>
      </p:sp>
      <p:sp>
        <p:nvSpPr>
          <p:cNvPr id="18" name="Rectangle 17">
            <a:hlinkClick r:id="rId6" action="ppaction://hlinksldjump"/>
          </p:cNvPr>
          <p:cNvSpPr/>
          <p:nvPr/>
        </p:nvSpPr>
        <p:spPr bwMode="gray">
          <a:xfrm>
            <a:off x="7096018" y="5850097"/>
            <a:ext cx="1586548" cy="216685"/>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647276" y="2576550"/>
            <a:ext cx="2992825" cy="22387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2917" y="3669056"/>
            <a:ext cx="2819649" cy="211542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6216626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Duarte Projects\12-1159 PPT-as-documents\Art\png\bezos.png"/>
          <p:cNvPicPr>
            <a:picLocks noChangeAspect="1" noChangeArrowheads="1"/>
          </p:cNvPicPr>
          <p:nvPr/>
        </p:nvPicPr>
        <p:blipFill rotWithShape="1">
          <a:blip r:embed="rId2">
            <a:extLst>
              <a:ext uri="{28A0092B-C50C-407E-A947-70E740481C1C}">
                <a14:useLocalDpi xmlns:a14="http://schemas.microsoft.com/office/drawing/2010/main" val="0"/>
              </a:ext>
            </a:extLst>
          </a:blip>
          <a:srcRect r="5"/>
          <a:stretch/>
        </p:blipFill>
        <p:spPr bwMode="auto">
          <a:xfrm>
            <a:off x="2821928" y="685800"/>
            <a:ext cx="6255397" cy="60970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5"/>
          </p:nvPr>
        </p:nvSpPr>
        <p:spPr>
          <a:xfrm>
            <a:off x="1067916" y="457200"/>
            <a:ext cx="2640628" cy="5942011"/>
          </a:xfrm>
        </p:spPr>
        <p:txBody>
          <a:bodyPr/>
          <a:lstStyle/>
          <a:p>
            <a:r>
              <a:rPr lang="en-US" dirty="0">
                <a:solidFill>
                  <a:schemeClr val="accent3"/>
                </a:solidFill>
              </a:rPr>
              <a:t>The traditional kind of corporate meeting starts with a presentation</a:t>
            </a:r>
            <a:r>
              <a:rPr lang="en-US" dirty="0">
                <a:solidFill>
                  <a:schemeClr val="bg1"/>
                </a:solidFill>
              </a:rPr>
              <a:t>.</a:t>
            </a:r>
            <a:r>
              <a:rPr lang="en-US" dirty="0"/>
              <a:t> Somebody gets up in front of the  room and presents with a PowerPoint presentation, some type of slide show. In our </a:t>
            </a:r>
            <a:r>
              <a:rPr lang="en-US" dirty="0" smtClean="0"/>
              <a:t>view, </a:t>
            </a:r>
            <a:r>
              <a:rPr lang="en-US" dirty="0"/>
              <a:t>you get very little information, you get bullet points. This is easy for the presenter, but difficult for the audience. </a:t>
            </a:r>
            <a:r>
              <a:rPr lang="en-US" dirty="0">
                <a:solidFill>
                  <a:schemeClr val="accent3"/>
                </a:solidFill>
              </a:rPr>
              <a:t>And so instead, all of our meetings are structured around a </a:t>
            </a:r>
            <a:r>
              <a:rPr lang="en-US" dirty="0" smtClean="0">
                <a:solidFill>
                  <a:schemeClr val="accent3"/>
                </a:solidFill>
              </a:rPr>
              <a:t>6-page narrative memo</a:t>
            </a:r>
            <a:r>
              <a:rPr lang="en-US" dirty="0">
                <a:solidFill>
                  <a:schemeClr val="accent3"/>
                </a:solidFill>
              </a:rPr>
              <a:t>. </a:t>
            </a:r>
            <a:r>
              <a:rPr lang="en-US" dirty="0"/>
              <a:t>When you have to write your ideas out in complete sentences, it forces</a:t>
            </a:r>
            <a:br>
              <a:rPr lang="en-US" dirty="0"/>
            </a:br>
            <a:r>
              <a:rPr lang="en-US" dirty="0"/>
              <a:t>deeper clarity.</a:t>
            </a:r>
          </a:p>
          <a:p>
            <a:pPr lvl="1"/>
            <a:r>
              <a:rPr lang="en-US" dirty="0"/>
              <a:t>Jeff Bezos</a:t>
            </a:r>
          </a:p>
          <a:p>
            <a:pPr lvl="2"/>
            <a:r>
              <a:rPr lang="en-US" dirty="0"/>
              <a:t>CEO, </a:t>
            </a:r>
            <a:r>
              <a:rPr lang="en-US" dirty="0" smtClean="0"/>
              <a:t>Amazon</a:t>
            </a:r>
            <a:endParaRPr lang="en-US" dirty="0"/>
          </a:p>
        </p:txBody>
      </p:sp>
      <p:sp>
        <p:nvSpPr>
          <p:cNvPr id="7" name="Text Placeholder 6"/>
          <p:cNvSpPr>
            <a:spLocks noGrp="1"/>
          </p:cNvSpPr>
          <p:nvPr>
            <p:ph type="body" sz="quarter" idx="16"/>
          </p:nvPr>
        </p:nvSpPr>
        <p:spPr/>
        <p:txBody>
          <a:bodyPr/>
          <a:lstStyle/>
          <a:p>
            <a:r>
              <a:rPr lang="en-US" dirty="0" smtClean="0"/>
              <a:t>Photo: Copyright 2010 Steve Jurvetson  Source: </a:t>
            </a:r>
            <a:r>
              <a:rPr lang="en-US" u="sng" dirty="0">
                <a:hlinkClick r:id="rId3"/>
              </a:rPr>
              <a:t>http://</a:t>
            </a:r>
            <a:r>
              <a:rPr lang="en-US" u="sng" dirty="0" smtClean="0">
                <a:hlinkClick r:id="rId3"/>
              </a:rPr>
              <a:t>drte.co/qa</a:t>
            </a:r>
            <a:r>
              <a:rPr lang="en-US" u="sng" dirty="0">
                <a:hlinkClick r:id="rId3"/>
              </a:rPr>
              <a:t> </a:t>
            </a:r>
            <a:endParaRPr lang="en-US" u="sng" dirty="0"/>
          </a:p>
        </p:txBody>
      </p:sp>
      <p:sp>
        <p:nvSpPr>
          <p:cNvPr id="29" name="TextBox 28"/>
          <p:cNvSpPr txBox="1"/>
          <p:nvPr/>
        </p:nvSpPr>
        <p:spPr>
          <a:xfrm>
            <a:off x="200321" y="39688"/>
            <a:ext cx="902811" cy="1862048"/>
          </a:xfrm>
          <a:prstGeom prst="rect">
            <a:avLst/>
          </a:prstGeom>
          <a:noFill/>
        </p:spPr>
        <p:txBody>
          <a:bodyPr wrap="none" rtlCol="0">
            <a:spAutoFit/>
          </a:bodyPr>
          <a:lstStyle/>
          <a:p>
            <a:r>
              <a:rPr lang="en-US" sz="11500" b="1" spc="-300" dirty="0" smtClean="0">
                <a:solidFill>
                  <a:schemeClr val="bg1">
                    <a:lumMod val="65000"/>
                  </a:schemeClr>
                </a:solidFill>
                <a:latin typeface="+mj-lt"/>
              </a:rPr>
              <a:t>“</a:t>
            </a:r>
            <a:endParaRPr lang="en-US" sz="11500" b="1" spc="-300" dirty="0">
              <a:solidFill>
                <a:schemeClr val="bg1">
                  <a:lumMod val="65000"/>
                </a:schemeClr>
              </a:solidFill>
              <a:latin typeface="+mj-lt"/>
            </a:endParaRPr>
          </a:p>
        </p:txBody>
      </p:sp>
      <p:sp>
        <p:nvSpPr>
          <p:cNvPr id="30" name="TextBox 29"/>
          <p:cNvSpPr txBox="1"/>
          <p:nvPr/>
        </p:nvSpPr>
        <p:spPr>
          <a:xfrm>
            <a:off x="2861110" y="3239404"/>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Tree>
    <p:extLst>
      <p:ext uri="{BB962C8B-B14F-4D97-AF65-F5344CB8AC3E}">
        <p14:creationId xmlns:p14="http://schemas.microsoft.com/office/powerpoint/2010/main" val="23031448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Architecture </a:t>
            </a:r>
            <a:r>
              <a:rPr lang="en-US" dirty="0" smtClean="0"/>
              <a:t/>
            </a:r>
            <a:br>
              <a:rPr lang="en-US" dirty="0" smtClean="0"/>
            </a:br>
            <a:r>
              <a:rPr lang="en" dirty="0" smtClean="0"/>
              <a:t>of</a:t>
            </a:r>
            <a:r>
              <a:rPr lang="en-US" dirty="0" smtClean="0"/>
              <a:t> </a:t>
            </a:r>
            <a:r>
              <a:rPr lang="en" dirty="0" smtClean="0"/>
              <a:t>a </a:t>
            </a:r>
            <a:r>
              <a:rPr lang="en-US" dirty="0" smtClean="0"/>
              <a:t>Slidedoc</a:t>
            </a:r>
            <a:endParaRPr lang="en-US" dirty="0"/>
          </a:p>
        </p:txBody>
      </p:sp>
      <p:sp>
        <p:nvSpPr>
          <p:cNvPr id="4" name="Text Placeholder 3"/>
          <p:cNvSpPr>
            <a:spLocks noGrp="1"/>
          </p:cNvSpPr>
          <p:nvPr>
            <p:ph type="body" sz="quarter" idx="15"/>
          </p:nvPr>
        </p:nvSpPr>
        <p:spPr/>
        <p:txBody>
          <a:bodyPr/>
          <a:lstStyle/>
          <a:p>
            <a:r>
              <a:rPr lang="en-US" dirty="0" smtClean="0"/>
              <a:t>02</a:t>
            </a:r>
            <a:endParaRPr lang="en-US" dirty="0"/>
          </a:p>
        </p:txBody>
      </p:sp>
    </p:spTree>
    <p:extLst>
      <p:ext uri="{BB962C8B-B14F-4D97-AF65-F5344CB8AC3E}">
        <p14:creationId xmlns:p14="http://schemas.microsoft.com/office/powerpoint/2010/main" val="36582240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r="4653"/>
          <a:stretch/>
        </p:blipFill>
        <p:spPr>
          <a:xfrm>
            <a:off x="2577106" y="2982482"/>
            <a:ext cx="6566894" cy="3875517"/>
          </a:xfrm>
          <a:prstGeom prst="rect">
            <a:avLst/>
          </a:prstGeom>
          <a:solidFill>
            <a:schemeClr val="bg1"/>
          </a:solidFill>
        </p:spPr>
      </p:pic>
      <p:sp>
        <p:nvSpPr>
          <p:cNvPr id="6" name="Title 5"/>
          <p:cNvSpPr>
            <a:spLocks noGrp="1"/>
          </p:cNvSpPr>
          <p:nvPr>
            <p:ph type="title"/>
          </p:nvPr>
        </p:nvSpPr>
        <p:spPr/>
        <p:txBody>
          <a:bodyPr/>
          <a:lstStyle/>
          <a:p>
            <a:r>
              <a:rPr lang="en-US" dirty="0" smtClean="0"/>
              <a:t>Drawing insights from books</a:t>
            </a:r>
            <a:endParaRPr lang="en-US" dirty="0"/>
          </a:p>
        </p:txBody>
      </p:sp>
      <p:sp>
        <p:nvSpPr>
          <p:cNvPr id="13" name="Content Placeholder 12"/>
          <p:cNvSpPr>
            <a:spLocks noGrp="1"/>
          </p:cNvSpPr>
          <p:nvPr>
            <p:ph idx="1"/>
          </p:nvPr>
        </p:nvSpPr>
        <p:spPr>
          <a:xfrm>
            <a:off x="457732" y="2133756"/>
            <a:ext cx="2640628" cy="4265455"/>
          </a:xfrm>
        </p:spPr>
        <p:txBody>
          <a:bodyPr/>
          <a:lstStyle/>
          <a:p>
            <a:pPr lvl="2"/>
            <a:r>
              <a:rPr lang="en-US" dirty="0" smtClean="0"/>
              <a:t>Slidedocs borrow some specific design aspects from books. Books have a cover, table of contents, clear chapter indicators, prose, page numbers, and other small design decisions that have big information architecture implications to help readers navigate the contents.</a:t>
            </a:r>
          </a:p>
          <a:p>
            <a:pPr lvl="2"/>
            <a:r>
              <a:rPr lang="en-US" dirty="0" smtClean="0"/>
              <a:t>Flipping through the pages of a slidedoc should be similar to flipping through the printed pages of a book. In the case of a slidedoc, you might turn a printed page, click to advance </a:t>
            </a:r>
            <a:r>
              <a:rPr lang="en-US" dirty="0"/>
              <a:t>if </a:t>
            </a:r>
            <a:r>
              <a:rPr lang="en-US" dirty="0" smtClean="0"/>
              <a:t>reading on a computer screen or swipe with your finger if reading on a tablet.</a:t>
            </a:r>
            <a:endParaRPr lang="en-US" dirty="0"/>
          </a:p>
        </p:txBody>
      </p:sp>
      <p:sp>
        <p:nvSpPr>
          <p:cNvPr id="8" name="Text Placeholder 7"/>
          <p:cNvSpPr>
            <a:spLocks noGrp="1"/>
          </p:cNvSpPr>
          <p:nvPr>
            <p:ph type="body" idx="10"/>
          </p:nvPr>
        </p:nvSpPr>
        <p:spPr/>
        <p:txBody>
          <a:bodyPr/>
          <a:lstStyle/>
          <a:p>
            <a:r>
              <a:rPr lang="en-US" dirty="0" smtClean="0"/>
              <a:t>A great slidedoc is a bit like a well-designed book. It combines content with a visual style, consistent formats, and clear visuals, and then sequences them together into a cohesive whole.</a:t>
            </a:r>
          </a:p>
        </p:txBody>
      </p:sp>
      <p:sp>
        <p:nvSpPr>
          <p:cNvPr id="14" name="Content Placeholder 13"/>
          <p:cNvSpPr>
            <a:spLocks noGrp="1"/>
          </p:cNvSpPr>
          <p:nvPr>
            <p:ph idx="11"/>
          </p:nvPr>
        </p:nvSpPr>
        <p:spPr>
          <a:xfrm>
            <a:off x="3256668" y="2133756"/>
            <a:ext cx="2640628" cy="4265455"/>
          </a:xfrm>
        </p:spPr>
        <p:txBody>
          <a:bodyPr/>
          <a:lstStyle/>
          <a:p>
            <a:pPr lvl="2"/>
            <a:r>
              <a:rPr lang="en-US" dirty="0" smtClean="0"/>
              <a:t>This section takes insights from book design and publishing to make sure you get the most out of your slidedoc.</a:t>
            </a:r>
          </a:p>
        </p:txBody>
      </p:sp>
    </p:spTree>
    <p:extLst>
      <p:ext uri="{BB962C8B-B14F-4D97-AF65-F5344CB8AC3E}">
        <p14:creationId xmlns:p14="http://schemas.microsoft.com/office/powerpoint/2010/main" val="1195644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98550"/>
            <a:ext cx="5670864" cy="4311533"/>
          </a:xfrm>
          <a:prstGeom prst="rect">
            <a:avLst/>
          </a:prstGeom>
        </p:spPr>
      </p:pic>
      <p:sp>
        <p:nvSpPr>
          <p:cNvPr id="7" name="Title 6"/>
          <p:cNvSpPr>
            <a:spLocks noGrp="1"/>
          </p:cNvSpPr>
          <p:nvPr>
            <p:ph type="title"/>
          </p:nvPr>
        </p:nvSpPr>
        <p:spPr/>
        <p:txBody>
          <a:bodyPr/>
          <a:lstStyle/>
          <a:p>
            <a:r>
              <a:rPr lang="en" dirty="0" smtClean="0"/>
              <a:t>Cover</a:t>
            </a:r>
            <a:endParaRPr lang="en-US" dirty="0"/>
          </a:p>
        </p:txBody>
      </p:sp>
      <p:sp>
        <p:nvSpPr>
          <p:cNvPr id="10" name="Content Placeholder 9"/>
          <p:cNvSpPr>
            <a:spLocks noGrp="1"/>
          </p:cNvSpPr>
          <p:nvPr>
            <p:ph idx="12"/>
          </p:nvPr>
        </p:nvSpPr>
        <p:spPr/>
        <p:txBody>
          <a:bodyPr/>
          <a:lstStyle/>
          <a:p>
            <a:pPr lvl="2">
              <a:buNone/>
            </a:pPr>
            <a:r>
              <a:rPr lang="en-US" sz="1500" i="1" dirty="0" smtClean="0">
                <a:solidFill>
                  <a:schemeClr val="accent3"/>
                </a:solidFill>
                <a:latin typeface="Georgia" panose="02040502050405020303" pitchFamily="18" charset="0"/>
              </a:rPr>
              <a:t>How many times have you picked up a book just because it had a great cover? Publishers purposefully create book covers to grab people’s attention</a:t>
            </a:r>
            <a:r>
              <a:rPr lang="en-US" dirty="0" smtClean="0"/>
              <a:t>.</a:t>
            </a:r>
          </a:p>
          <a:p>
            <a:pPr lvl="2"/>
            <a:r>
              <a:rPr lang="en-US" spc="-10" dirty="0" smtClean="0"/>
              <a:t>Covers work best when they have a highly conceptual visual and </a:t>
            </a:r>
            <a:br>
              <a:rPr lang="en-US" spc="-10" dirty="0" smtClean="0"/>
            </a:br>
            <a:r>
              <a:rPr lang="en-US" spc="-10" dirty="0" smtClean="0"/>
              <a:t>a snappy title, but they should also include a subtitle and the author’s name. A slidedoc should have all these elements.</a:t>
            </a:r>
          </a:p>
          <a:p>
            <a:pPr lvl="2"/>
            <a:r>
              <a:rPr lang="en-US" dirty="0" smtClean="0"/>
              <a:t>Your cover page is an opportunity to convey a message right off the bat, so make your title and subtitle intuitive and interesting. Titling it “Q4 Strategy” isn’t interesting. Instead, be creative and call it “Land Grab: Competitive shake-up in Q4.” People should read the cover, get what it’s about, and want to dive in. </a:t>
            </a:r>
          </a:p>
          <a:p>
            <a:pPr lvl="2"/>
            <a:r>
              <a:rPr lang="en-US" dirty="0" smtClean="0"/>
              <a:t>Your company logo can go into your slidedoc, but not as a huge cover graphic or on the corner of every page. Think of your company as the publisher of your slidedoc. Similar to how the publisher’s logo on a book is small and on the spine, your company’s visual presence should be simple and discrete. </a:t>
            </a:r>
          </a:p>
        </p:txBody>
      </p:sp>
      <p:sp>
        <p:nvSpPr>
          <p:cNvPr id="16" name="Freeform 15"/>
          <p:cNvSpPr/>
          <p:nvPr/>
        </p:nvSpPr>
        <p:spPr>
          <a:xfrm rot="17283761">
            <a:off x="3234007" y="2450250"/>
            <a:ext cx="402281" cy="836172"/>
          </a:xfrm>
          <a:custGeom>
            <a:avLst/>
            <a:gdLst>
              <a:gd name="connsiteX0" fmla="*/ 410168 w 410168"/>
              <a:gd name="connsiteY0" fmla="*/ 0 h 804619"/>
              <a:gd name="connsiteX1" fmla="*/ 0 w 410168"/>
              <a:gd name="connsiteY1" fmla="*/ 244541 h 804619"/>
              <a:gd name="connsiteX2" fmla="*/ 7887 w 410168"/>
              <a:gd name="connsiteY2" fmla="*/ 402309 h 804619"/>
              <a:gd name="connsiteX3" fmla="*/ 331290 w 410168"/>
              <a:gd name="connsiteY3" fmla="*/ 804619 h 804619"/>
              <a:gd name="connsiteX4" fmla="*/ 410168 w 410168"/>
              <a:gd name="connsiteY4" fmla="*/ 0 h 804619"/>
              <a:gd name="connsiteX0" fmla="*/ 378617 w 378617"/>
              <a:gd name="connsiteY0" fmla="*/ 0 h 828284"/>
              <a:gd name="connsiteX1" fmla="*/ 0 w 378617"/>
              <a:gd name="connsiteY1" fmla="*/ 268206 h 828284"/>
              <a:gd name="connsiteX2" fmla="*/ 7887 w 378617"/>
              <a:gd name="connsiteY2" fmla="*/ 425974 h 828284"/>
              <a:gd name="connsiteX3" fmla="*/ 331290 w 378617"/>
              <a:gd name="connsiteY3" fmla="*/ 828284 h 828284"/>
              <a:gd name="connsiteX4" fmla="*/ 378617 w 378617"/>
              <a:gd name="connsiteY4" fmla="*/ 0 h 828284"/>
              <a:gd name="connsiteX0" fmla="*/ 378617 w 457496"/>
              <a:gd name="connsiteY0" fmla="*/ 0 h 883503"/>
              <a:gd name="connsiteX1" fmla="*/ 0 w 457496"/>
              <a:gd name="connsiteY1" fmla="*/ 268206 h 883503"/>
              <a:gd name="connsiteX2" fmla="*/ 7887 w 457496"/>
              <a:gd name="connsiteY2" fmla="*/ 425974 h 883503"/>
              <a:gd name="connsiteX3" fmla="*/ 457496 w 457496"/>
              <a:gd name="connsiteY3" fmla="*/ 883503 h 883503"/>
              <a:gd name="connsiteX4" fmla="*/ 378617 w 457496"/>
              <a:gd name="connsiteY4" fmla="*/ 0 h 883503"/>
              <a:gd name="connsiteX0" fmla="*/ 378617 w 402281"/>
              <a:gd name="connsiteY0" fmla="*/ 0 h 836172"/>
              <a:gd name="connsiteX1" fmla="*/ 0 w 402281"/>
              <a:gd name="connsiteY1" fmla="*/ 268206 h 836172"/>
              <a:gd name="connsiteX2" fmla="*/ 7887 w 402281"/>
              <a:gd name="connsiteY2" fmla="*/ 425974 h 836172"/>
              <a:gd name="connsiteX3" fmla="*/ 402281 w 402281"/>
              <a:gd name="connsiteY3" fmla="*/ 836172 h 836172"/>
              <a:gd name="connsiteX4" fmla="*/ 378617 w 402281"/>
              <a:gd name="connsiteY4" fmla="*/ 0 h 836172"/>
              <a:gd name="connsiteX0" fmla="*/ 378617 w 402281"/>
              <a:gd name="connsiteY0" fmla="*/ 0 h 836172"/>
              <a:gd name="connsiteX1" fmla="*/ 0 w 402281"/>
              <a:gd name="connsiteY1" fmla="*/ 268206 h 836172"/>
              <a:gd name="connsiteX2" fmla="*/ 7887 w 402281"/>
              <a:gd name="connsiteY2" fmla="*/ 418086 h 836172"/>
              <a:gd name="connsiteX3" fmla="*/ 402281 w 402281"/>
              <a:gd name="connsiteY3" fmla="*/ 836172 h 836172"/>
              <a:gd name="connsiteX4" fmla="*/ 378617 w 402281"/>
              <a:gd name="connsiteY4" fmla="*/ 0 h 83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81" h="836172">
                <a:moveTo>
                  <a:pt x="378617" y="0"/>
                </a:moveTo>
                <a:lnTo>
                  <a:pt x="0" y="268206"/>
                </a:lnTo>
                <a:lnTo>
                  <a:pt x="7887" y="418086"/>
                </a:lnTo>
                <a:lnTo>
                  <a:pt x="402281" y="836172"/>
                </a:lnTo>
                <a:lnTo>
                  <a:pt x="378617" y="0"/>
                </a:lnTo>
                <a:close/>
              </a:path>
            </a:pathLst>
          </a:custGeom>
          <a:gradFill flip="none" rotWithShape="1">
            <a:gsLst>
              <a:gs pos="0">
                <a:schemeClr val="bg1">
                  <a:alpha val="0"/>
                </a:schemeClr>
              </a:gs>
              <a:gs pos="100000">
                <a:schemeClr val="accent1"/>
              </a:gs>
            </a:gsLst>
            <a:lin ang="0" scaled="1"/>
            <a:tileRect/>
          </a:gradFill>
          <a:ln w="19050" cmpd="sng">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p:cNvGrpSpPr/>
          <p:nvPr/>
        </p:nvGrpSpPr>
        <p:grpSpPr>
          <a:xfrm rot="5400000">
            <a:off x="3055103" y="1826847"/>
            <a:ext cx="1082008" cy="1080637"/>
            <a:chOff x="7430362" y="3794331"/>
            <a:chExt cx="1082008" cy="1080637"/>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045" y="3797196"/>
              <a:ext cx="1076325" cy="1076325"/>
            </a:xfrm>
            <a:prstGeom prst="rect">
              <a:avLst/>
            </a:prstGeom>
          </p:spPr>
        </p:pic>
        <p:sp>
          <p:nvSpPr>
            <p:cNvPr id="15" name="Oval 14"/>
            <p:cNvSpPr/>
            <p:nvPr/>
          </p:nvSpPr>
          <p:spPr>
            <a:xfrm>
              <a:off x="7430362" y="3794331"/>
              <a:ext cx="1080637" cy="1080637"/>
            </a:xfrm>
            <a:prstGeom prst="ellipse">
              <a:avLst/>
            </a:prstGeom>
            <a:noFill/>
            <a:ln w="19050" cmpd="sng">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3" name="Group 22"/>
          <p:cNvGrpSpPr/>
          <p:nvPr/>
        </p:nvGrpSpPr>
        <p:grpSpPr>
          <a:xfrm>
            <a:off x="457732" y="1625600"/>
            <a:ext cx="2171168" cy="886397"/>
            <a:chOff x="-5002935" y="5512815"/>
            <a:chExt cx="1787720" cy="886397"/>
          </a:xfrm>
        </p:grpSpPr>
        <p:sp>
          <p:nvSpPr>
            <p:cNvPr id="24" name="TextBox 23"/>
            <p:cNvSpPr txBox="1"/>
            <p:nvPr/>
          </p:nvSpPr>
          <p:spPr>
            <a:xfrm>
              <a:off x="-5002935" y="5512815"/>
              <a:ext cx="1787720" cy="886397"/>
            </a:xfrm>
            <a:prstGeom prst="rect">
              <a:avLst/>
            </a:prstGeom>
            <a:noFill/>
          </p:spPr>
          <p:txBody>
            <a:bodyPr wrap="square" lIns="0" tIns="137160" rIns="0" bIns="137160" rtlCol="0" anchor="b">
              <a:spAutoFit/>
            </a:bodyPr>
            <a:lstStyle/>
            <a:p>
              <a:pPr>
                <a:lnSpc>
                  <a:spcPct val="120000"/>
                </a:lnSpc>
              </a:pPr>
              <a:r>
                <a:rPr lang="en-US" sz="1100" i="1" dirty="0">
                  <a:solidFill>
                    <a:schemeClr val="accent2"/>
                  </a:solidFill>
                </a:rPr>
                <a:t>Your company is more like the publisher. It should be </a:t>
              </a:r>
              <a:r>
                <a:rPr lang="en-US" sz="1100" i="1" dirty="0" smtClean="0">
                  <a:solidFill>
                    <a:schemeClr val="accent2"/>
                  </a:solidFill>
                </a:rPr>
                <a:t>recognized with </a:t>
              </a:r>
              <a:r>
                <a:rPr lang="en-US" sz="1100" i="1" dirty="0">
                  <a:solidFill>
                    <a:schemeClr val="accent2"/>
                  </a:solidFill>
                </a:rPr>
                <a:t>a discrete, simple </a:t>
              </a:r>
              <a:r>
                <a:rPr lang="en-US" sz="1100" i="1" dirty="0" smtClean="0">
                  <a:solidFill>
                    <a:schemeClr val="accent2"/>
                  </a:solidFill>
                </a:rPr>
                <a:t>presence.</a:t>
              </a:r>
              <a:endParaRPr lang="en-US" sz="1100" i="1" dirty="0">
                <a:solidFill>
                  <a:schemeClr val="accent2"/>
                </a:solidFill>
              </a:endParaRPr>
            </a:p>
          </p:txBody>
        </p:sp>
        <p:cxnSp>
          <p:nvCxnSpPr>
            <p:cNvPr id="25" name="Straight Connector 24"/>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5077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IN FACT, THIS BOOK IS A SLIDEDOC</a:t>
            </a:r>
            <a:endParaRPr lang="en-US" cap="none" dirty="0"/>
          </a:p>
        </p:txBody>
      </p:sp>
      <p:sp>
        <p:nvSpPr>
          <p:cNvPr id="3" name="Content Placeholder 2"/>
          <p:cNvSpPr>
            <a:spLocks noGrp="1"/>
          </p:cNvSpPr>
          <p:nvPr>
            <p:ph idx="1"/>
          </p:nvPr>
        </p:nvSpPr>
        <p:spPr/>
        <p:txBody>
          <a:bodyPr/>
          <a:lstStyle/>
          <a:p>
            <a:pPr lvl="2"/>
            <a:r>
              <a:rPr lang="en-US" dirty="0" smtClean="0"/>
              <a:t>Right now, you are reading a long-form slidedoc. It’s probably different than the last file you saw developed in presentation software. I decided to model what a slidedoc is by using the medium as the message and releasing this book in PowerPoint</a:t>
            </a:r>
            <a:r>
              <a:rPr lang="en-US" baseline="30000" dirty="0" smtClean="0"/>
              <a:t>®</a:t>
            </a:r>
            <a:r>
              <a:rPr lang="en-US" dirty="0" smtClean="0"/>
              <a:t> so that you can </a:t>
            </a:r>
            <a:br>
              <a:rPr lang="en-US" dirty="0" smtClean="0"/>
            </a:br>
            <a:r>
              <a:rPr lang="en-US" dirty="0" smtClean="0"/>
              <a:t>deconstruct it.</a:t>
            </a:r>
          </a:p>
          <a:p>
            <a:pPr lvl="2"/>
            <a:r>
              <a:rPr lang="en-US" b="1" dirty="0" smtClean="0"/>
              <a:t>Some things you may notice:</a:t>
            </a:r>
          </a:p>
          <a:p>
            <a:pPr marL="171450" lvl="2" indent="-171450">
              <a:buFont typeface="Arial" panose="020B0604020202020204" pitchFamily="34" charset="0"/>
              <a:buChar char="•"/>
            </a:pPr>
            <a:r>
              <a:rPr lang="en-US" dirty="0" smtClean="0"/>
              <a:t>Pages have more copy and </a:t>
            </a:r>
            <a:br>
              <a:rPr lang="en-US" dirty="0" smtClean="0"/>
            </a:br>
            <a:r>
              <a:rPr lang="en-US" dirty="0" smtClean="0"/>
              <a:t>visual explanations than a </a:t>
            </a:r>
            <a:br>
              <a:rPr lang="en-US" dirty="0" smtClean="0"/>
            </a:br>
            <a:r>
              <a:rPr lang="en-US" dirty="0" smtClean="0"/>
              <a:t>cinematic presentation</a:t>
            </a:r>
          </a:p>
          <a:p>
            <a:pPr marL="171450" lvl="2" indent="-171450">
              <a:buFont typeface="Arial" panose="020B0604020202020204" pitchFamily="34" charset="0"/>
              <a:buChar char="•"/>
            </a:pPr>
            <a:r>
              <a:rPr lang="en-US" dirty="0" smtClean="0"/>
              <a:t>Template system uses grids, </a:t>
            </a:r>
            <a:br>
              <a:rPr lang="en-US" dirty="0" smtClean="0"/>
            </a:br>
            <a:r>
              <a:rPr lang="en-US" dirty="0" smtClean="0"/>
              <a:t>columns, and full sentences </a:t>
            </a:r>
          </a:p>
          <a:p>
            <a:pPr marL="171450" lvl="2" indent="-171450">
              <a:buFont typeface="Arial" panose="020B0604020202020204" pitchFamily="34" charset="0"/>
              <a:buChar char="•"/>
            </a:pPr>
            <a:r>
              <a:rPr lang="en-US" dirty="0" smtClean="0"/>
              <a:t>Dense analytical explanations </a:t>
            </a:r>
            <a:br>
              <a:rPr lang="en-US" dirty="0" smtClean="0"/>
            </a:br>
            <a:r>
              <a:rPr lang="en-US" dirty="0" smtClean="0"/>
              <a:t>appear throughout the book</a:t>
            </a:r>
          </a:p>
          <a:p>
            <a:pPr lvl="2">
              <a:buNone/>
            </a:pPr>
            <a:r>
              <a:rPr lang="en-US" dirty="0" smtClean="0"/>
              <a:t>So, enjoy poking around and learning </a:t>
            </a:r>
            <a:br>
              <a:rPr lang="en-US" dirty="0" smtClean="0"/>
            </a:br>
            <a:r>
              <a:rPr lang="en-US" dirty="0" smtClean="0"/>
              <a:t>from this slidedoc.</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257707" y="1816099"/>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097532" y="1816099"/>
            <a:ext cx="1748389" cy="13112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937550" y="1816099"/>
            <a:ext cx="1748001" cy="131100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3257083" y="3234437"/>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5103166" y="3236154"/>
            <a:ext cx="1743810" cy="130785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gray">
          <a:xfrm>
            <a:off x="6937565" y="3234437"/>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3257292" y="4666156"/>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5098168" y="4666634"/>
            <a:ext cx="1747116" cy="131033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gray">
          <a:xfrm>
            <a:off x="6937937" y="4666156"/>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4245725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gazines_Template_1.jpg"/>
          <p:cNvPicPr>
            <a:picLocks noChangeAspect="1"/>
          </p:cNvPicPr>
          <p:nvPr/>
        </p:nvPicPr>
        <p:blipFill rotWithShape="1">
          <a:blip r:embed="rId3" cstate="print">
            <a:extLst>
              <a:ext uri="{28A0092B-C50C-407E-A947-70E740481C1C}">
                <a14:useLocalDpi xmlns:a14="http://schemas.microsoft.com/office/drawing/2010/main" val="0"/>
              </a:ext>
            </a:extLst>
          </a:blip>
          <a:srcRect b="5651"/>
          <a:stretch/>
        </p:blipFill>
        <p:spPr>
          <a:xfrm>
            <a:off x="0" y="1420595"/>
            <a:ext cx="5939558" cy="5437406"/>
          </a:xfrm>
          <a:prstGeom prst="rect">
            <a:avLst/>
          </a:prstGeom>
        </p:spPr>
      </p:pic>
      <p:sp>
        <p:nvSpPr>
          <p:cNvPr id="2" name="Title 1"/>
          <p:cNvSpPr>
            <a:spLocks noGrp="1"/>
          </p:cNvSpPr>
          <p:nvPr>
            <p:ph type="title"/>
          </p:nvPr>
        </p:nvSpPr>
        <p:spPr/>
        <p:txBody>
          <a:bodyPr/>
          <a:lstStyle/>
          <a:p>
            <a:r>
              <a:rPr lang="en-US" dirty="0" smtClean="0"/>
              <a:t>Anatomy of a Book cover</a:t>
            </a:r>
            <a:endParaRPr lang="en-US" dirty="0"/>
          </a:p>
        </p:txBody>
      </p:sp>
      <p:sp>
        <p:nvSpPr>
          <p:cNvPr id="15" name="Content Placeholder 2"/>
          <p:cNvSpPr txBox="1">
            <a:spLocks/>
          </p:cNvSpPr>
          <p:nvPr/>
        </p:nvSpPr>
        <p:spPr>
          <a:xfrm>
            <a:off x="6043787" y="2972528"/>
            <a:ext cx="1920595" cy="37241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563" lvl="3" indent="-55563">
              <a:buFontTx/>
              <a:buChar char=" "/>
            </a:pPr>
            <a:r>
              <a:rPr lang="en-US" i="1" dirty="0"/>
              <a:t>Large contrasting title that </a:t>
            </a:r>
            <a:r>
              <a:rPr lang="en-US" i="1" dirty="0" smtClean="0"/>
              <a:t>is conceptual </a:t>
            </a:r>
            <a:r>
              <a:rPr lang="en-US" i="1" dirty="0"/>
              <a:t>and stands out</a:t>
            </a:r>
          </a:p>
        </p:txBody>
      </p:sp>
      <p:cxnSp>
        <p:nvCxnSpPr>
          <p:cNvPr id="16" name="Straight Arrow Connector 15"/>
          <p:cNvCxnSpPr/>
          <p:nvPr/>
        </p:nvCxnSpPr>
        <p:spPr>
          <a:xfrm>
            <a:off x="4229100" y="3053376"/>
            <a:ext cx="173966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438650" y="5303007"/>
            <a:ext cx="153011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33875" y="3519387"/>
            <a:ext cx="16348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6043787" y="3409408"/>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Subtitle</a:t>
            </a:r>
          </a:p>
        </p:txBody>
      </p:sp>
      <p:sp>
        <p:nvSpPr>
          <p:cNvPr id="20" name="Content Placeholder 2"/>
          <p:cNvSpPr txBox="1">
            <a:spLocks/>
          </p:cNvSpPr>
          <p:nvPr/>
        </p:nvSpPr>
        <p:spPr>
          <a:xfrm>
            <a:off x="6043787" y="5181880"/>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Author’s name</a:t>
            </a:r>
          </a:p>
        </p:txBody>
      </p:sp>
      <p:cxnSp>
        <p:nvCxnSpPr>
          <p:cNvPr id="21" name="Straight Arrow Connector 20"/>
          <p:cNvCxnSpPr/>
          <p:nvPr/>
        </p:nvCxnSpPr>
        <p:spPr>
          <a:xfrm flipH="1">
            <a:off x="1434230" y="5874893"/>
            <a:ext cx="453453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6043787" y="5781791"/>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Publisher</a:t>
            </a:r>
          </a:p>
        </p:txBody>
      </p:sp>
      <p:sp>
        <p:nvSpPr>
          <p:cNvPr id="23" name="Rectangle 22">
            <a:hlinkClick r:id="rId4"/>
          </p:cNvPr>
          <p:cNvSpPr/>
          <p:nvPr/>
        </p:nvSpPr>
        <p:spPr bwMode="gray">
          <a:xfrm>
            <a:off x="6043787" y="6195695"/>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FREE MULTIMEDIA VERSION OF RESONATE</a:t>
            </a:r>
            <a:endParaRPr lang="en-US" sz="850" cap="all" dirty="0">
              <a:solidFill>
                <a:schemeClr val="accent5"/>
              </a:solidFill>
              <a:latin typeface="+mj-lt"/>
            </a:endParaRPr>
          </a:p>
        </p:txBody>
      </p:sp>
      <p:sp>
        <p:nvSpPr>
          <p:cNvPr id="24" name="Rectangle 23">
            <a:hlinkClick r:id="rId5"/>
          </p:cNvPr>
          <p:cNvSpPr/>
          <p:nvPr/>
        </p:nvSpPr>
        <p:spPr bwMode="gray">
          <a:xfrm>
            <a:off x="6043787" y="6202234"/>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5456255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Table of Contents</a:t>
            </a:r>
            <a:endParaRPr lang="en-US" dirty="0"/>
          </a:p>
        </p:txBody>
      </p:sp>
      <p:sp>
        <p:nvSpPr>
          <p:cNvPr id="7" name="Content Placeholder 6"/>
          <p:cNvSpPr>
            <a:spLocks noGrp="1"/>
          </p:cNvSpPr>
          <p:nvPr>
            <p:ph idx="1"/>
          </p:nvPr>
        </p:nvSpPr>
        <p:spPr>
          <a:xfrm>
            <a:off x="457732" y="3716850"/>
            <a:ext cx="2640628" cy="2682361"/>
          </a:xfrm>
        </p:spPr>
        <p:txBody>
          <a:bodyPr/>
          <a:lstStyle/>
          <a:p>
            <a:r>
              <a:rPr lang="en-US" dirty="0" smtClean="0"/>
              <a:t>When a reader looks at </a:t>
            </a:r>
            <a:br>
              <a:rPr lang="en-US" dirty="0" smtClean="0"/>
            </a:br>
            <a:r>
              <a:rPr lang="en-US" dirty="0" smtClean="0"/>
              <a:t>the Table of Contents (TOC), they should “get” what the book is about and want to read it based on how the page titles string together. </a:t>
            </a:r>
            <a:endParaRPr lang="en-US" dirty="0"/>
          </a:p>
        </p:txBody>
      </p:sp>
      <p:sp>
        <p:nvSpPr>
          <p:cNvPr id="9" name="Content Placeholder 8"/>
          <p:cNvSpPr>
            <a:spLocks noGrp="1"/>
          </p:cNvSpPr>
          <p:nvPr>
            <p:ph idx="11"/>
          </p:nvPr>
        </p:nvSpPr>
        <p:spPr>
          <a:xfrm>
            <a:off x="3256668" y="3716850"/>
            <a:ext cx="2640628" cy="2682361"/>
          </a:xfrm>
        </p:spPr>
        <p:txBody>
          <a:bodyPr/>
          <a:lstStyle/>
          <a:p>
            <a:pPr lvl="2"/>
            <a:r>
              <a:rPr lang="en" dirty="0" smtClean="0"/>
              <a:t>When readers are trying to consume information for a purpose, they want to know what they’re getting into. In fictional prose, it’s great to build suspense and have surprises and plot twists. But it’s different if the goal is to convey information quickly. </a:t>
            </a:r>
          </a:p>
          <a:p>
            <a:pPr lvl="2"/>
            <a:r>
              <a:rPr lang="en" dirty="0" smtClean="0"/>
              <a:t>Even though the TOC will be at the front of the s</a:t>
            </a:r>
            <a:r>
              <a:rPr lang="en-US" dirty="0" smtClean="0"/>
              <a:t>lidedoc</a:t>
            </a:r>
            <a:r>
              <a:rPr lang="en" dirty="0" smtClean="0"/>
              <a:t>, it should be the last thing you write. The TOC will be a derivative of your outline view in your presentation software. </a:t>
            </a:r>
            <a:r>
              <a:rPr lang="en-US" dirty="0" smtClean="0"/>
              <a:t>Don’t add page numbers until you are certain they won’t change.</a:t>
            </a:r>
            <a:endParaRPr lang="en" dirty="0"/>
          </a:p>
        </p:txBody>
      </p:sp>
      <p:sp>
        <p:nvSpPr>
          <p:cNvPr id="10" name="Content Placeholder 9"/>
          <p:cNvSpPr>
            <a:spLocks noGrp="1"/>
          </p:cNvSpPr>
          <p:nvPr>
            <p:ph idx="12"/>
          </p:nvPr>
        </p:nvSpPr>
        <p:spPr>
          <a:xfrm>
            <a:off x="6043787" y="3716850"/>
            <a:ext cx="2640628" cy="2682361"/>
          </a:xfrm>
        </p:spPr>
        <p:txBody>
          <a:bodyPr/>
          <a:lstStyle/>
          <a:p>
            <a:pPr lvl="2"/>
            <a:r>
              <a:rPr lang="en" dirty="0" smtClean="0"/>
              <a:t>Above is the TOC for a slidedoc about endangered species. More of this slidedoc is shown on page </a:t>
            </a:r>
            <a:r>
              <a:rPr lang="en-US" dirty="0" smtClean="0"/>
              <a:t>(</a:t>
            </a:r>
            <a:r>
              <a:rPr lang="en" u="sng" dirty="0" smtClean="0">
                <a:hlinkClick r:id="rId2" action="ppaction://hlinksldjump"/>
              </a:rPr>
              <a:t>74</a:t>
            </a:r>
            <a:r>
              <a:rPr lang="en" dirty="0" smtClean="0"/>
              <a:t>). You can see how readers get the gist of what the document is about, so they can choose to read it all or jump to a specific section.</a:t>
            </a:r>
            <a:endParaRPr lang="en-US" dirty="0"/>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bwMode="gray">
          <a:xfrm>
            <a:off x="4853412" y="1144300"/>
            <a:ext cx="2841288" cy="213584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19" name="Straight Arrow Connector 18"/>
          <p:cNvCxnSpPr/>
          <p:nvPr/>
        </p:nvCxnSpPr>
        <p:spPr>
          <a:xfrm>
            <a:off x="4498709" y="1705220"/>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2741" y="1599483"/>
            <a:ext cx="1143754" cy="358496"/>
          </a:xfrm>
          <a:prstGeom prst="rect">
            <a:avLst/>
          </a:prstGeom>
          <a:noFill/>
        </p:spPr>
        <p:txBody>
          <a:bodyPr wrap="square" lIns="0" tIns="0" rIns="0" bIns="0" rtlCol="0">
            <a:spAutoFit/>
          </a:bodyPr>
          <a:lstStyle/>
          <a:p>
            <a:pPr algn="r">
              <a:lnSpc>
                <a:spcPct val="110000"/>
              </a:lnSpc>
            </a:pPr>
            <a:r>
              <a:rPr lang="en-US" sz="1100" i="1" dirty="0">
                <a:solidFill>
                  <a:schemeClr val="accent2"/>
                </a:solidFill>
              </a:rPr>
              <a:t>Section </a:t>
            </a:r>
            <a:br>
              <a:rPr lang="en-US" sz="1100" i="1" dirty="0">
                <a:solidFill>
                  <a:schemeClr val="accent2"/>
                </a:solidFill>
              </a:rPr>
            </a:br>
            <a:r>
              <a:rPr lang="en-US" sz="1100" i="1" dirty="0">
                <a:solidFill>
                  <a:schemeClr val="accent2"/>
                </a:solidFill>
              </a:rPr>
              <a:t>heads</a:t>
            </a:r>
          </a:p>
        </p:txBody>
      </p:sp>
      <p:sp>
        <p:nvSpPr>
          <p:cNvPr id="21" name="TextBox 20"/>
          <p:cNvSpPr txBox="1"/>
          <p:nvPr/>
        </p:nvSpPr>
        <p:spPr>
          <a:xfrm>
            <a:off x="3299879" y="3059195"/>
            <a:ext cx="1110558" cy="358496"/>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Page </a:t>
            </a:r>
            <a:br>
              <a:rPr lang="en-US" sz="1100" i="1" dirty="0">
                <a:solidFill>
                  <a:schemeClr val="accent2"/>
                </a:solidFill>
              </a:rPr>
            </a:br>
            <a:r>
              <a:rPr lang="en-US" sz="1100" i="1" dirty="0">
                <a:solidFill>
                  <a:schemeClr val="accent2"/>
                </a:solidFill>
              </a:rPr>
              <a:t>numbers</a:t>
            </a:r>
          </a:p>
        </p:txBody>
      </p:sp>
      <p:cxnSp>
        <p:nvCxnSpPr>
          <p:cNvPr id="22" name="Straight Arrow Connector 21"/>
          <p:cNvCxnSpPr/>
          <p:nvPr/>
        </p:nvCxnSpPr>
        <p:spPr>
          <a:xfrm>
            <a:off x="4498709" y="3130646"/>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24733" y="1966181"/>
            <a:ext cx="657525" cy="358496"/>
          </a:xfrm>
          <a:prstGeom prst="rect">
            <a:avLst/>
          </a:prstGeom>
          <a:noFill/>
        </p:spPr>
        <p:txBody>
          <a:bodyPr wrap="square" lIns="0" tIns="0" rIns="0" bIns="0" rtlCol="0">
            <a:spAutoFit/>
          </a:bodyPr>
          <a:lstStyle/>
          <a:p>
            <a:pPr>
              <a:lnSpc>
                <a:spcPct val="110000"/>
              </a:lnSpc>
            </a:pPr>
            <a:r>
              <a:rPr lang="en-US" sz="1100" i="1" dirty="0">
                <a:solidFill>
                  <a:schemeClr val="accent2"/>
                </a:solidFill>
              </a:rPr>
              <a:t>Section </a:t>
            </a:r>
            <a:br>
              <a:rPr lang="en-US" sz="1100" i="1" dirty="0">
                <a:solidFill>
                  <a:schemeClr val="accent2"/>
                </a:solidFill>
              </a:rPr>
            </a:br>
            <a:r>
              <a:rPr lang="en-US" sz="1100" i="1" dirty="0">
                <a:solidFill>
                  <a:schemeClr val="accent2"/>
                </a:solidFill>
              </a:rPr>
              <a:t>names</a:t>
            </a:r>
          </a:p>
        </p:txBody>
      </p:sp>
      <p:cxnSp>
        <p:nvCxnSpPr>
          <p:cNvPr id="24" name="Straight Arrow Connector 23"/>
          <p:cNvCxnSpPr/>
          <p:nvPr/>
        </p:nvCxnSpPr>
        <p:spPr>
          <a:xfrm>
            <a:off x="7553684" y="1346632"/>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024733" y="1253103"/>
            <a:ext cx="661137" cy="358496"/>
          </a:xfrm>
          <a:prstGeom prst="rect">
            <a:avLst/>
          </a:prstGeom>
          <a:noFill/>
        </p:spPr>
        <p:txBody>
          <a:bodyPr wrap="square" lIns="0" tIns="0" rIns="0" bIns="0" rtlCol="0">
            <a:spAutoFit/>
          </a:bodyPr>
          <a:lstStyle/>
          <a:p>
            <a:pPr>
              <a:lnSpc>
                <a:spcPct val="110000"/>
              </a:lnSpc>
            </a:pPr>
            <a:r>
              <a:rPr lang="en-US" sz="1100" i="1" dirty="0">
                <a:solidFill>
                  <a:schemeClr val="accent2"/>
                </a:solidFill>
              </a:rPr>
              <a:t>Content</a:t>
            </a:r>
          </a:p>
          <a:p>
            <a:pPr>
              <a:lnSpc>
                <a:spcPct val="110000"/>
              </a:lnSpc>
            </a:pPr>
            <a:r>
              <a:rPr lang="en-US" sz="1100" i="1" dirty="0">
                <a:solidFill>
                  <a:schemeClr val="accent2"/>
                </a:solidFill>
              </a:rPr>
              <a:t>linking</a:t>
            </a:r>
          </a:p>
        </p:txBody>
      </p:sp>
      <p:cxnSp>
        <p:nvCxnSpPr>
          <p:cNvPr id="26" name="Straight Arrow Connector 25"/>
          <p:cNvCxnSpPr/>
          <p:nvPr/>
        </p:nvCxnSpPr>
        <p:spPr>
          <a:xfrm>
            <a:off x="7439302" y="2076171"/>
            <a:ext cx="481785"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497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1549544" y="1673565"/>
            <a:ext cx="5541215" cy="41559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 name="Title 1"/>
          <p:cNvSpPr>
            <a:spLocks noGrp="1"/>
          </p:cNvSpPr>
          <p:nvPr>
            <p:ph type="title"/>
          </p:nvPr>
        </p:nvSpPr>
        <p:spPr>
          <a:xfrm>
            <a:off x="466875" y="457200"/>
            <a:ext cx="8226689" cy="524998"/>
          </a:xfrm>
        </p:spPr>
        <p:txBody>
          <a:bodyPr/>
          <a:lstStyle/>
          <a:p>
            <a:r>
              <a:rPr lang="en-US" dirty="0" smtClean="0"/>
              <a:t>Anatomy of a Table of Contents</a:t>
            </a:r>
            <a:endParaRPr lang="en-US" dirty="0"/>
          </a:p>
        </p:txBody>
      </p:sp>
      <p:cxnSp>
        <p:nvCxnSpPr>
          <p:cNvPr id="12" name="Straight Arrow Connector 11"/>
          <p:cNvCxnSpPr/>
          <p:nvPr/>
        </p:nvCxnSpPr>
        <p:spPr>
          <a:xfrm>
            <a:off x="1237896" y="3099210"/>
            <a:ext cx="484224"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1995" y="2919962"/>
            <a:ext cx="690105" cy="358496"/>
          </a:xfrm>
          <a:prstGeom prst="rect">
            <a:avLst/>
          </a:prstGeom>
          <a:noFill/>
        </p:spPr>
        <p:txBody>
          <a:bodyPr wrap="square" lIns="0" tIns="0" rIns="0" bIns="0" rtlCol="0">
            <a:spAutoFit/>
          </a:bodyPr>
          <a:lstStyle/>
          <a:p>
            <a:pPr marL="0" lvl="3" algn="r">
              <a:lnSpc>
                <a:spcPct val="110000"/>
              </a:lnSpc>
              <a:spcAft>
                <a:spcPts val="600"/>
              </a:spcAft>
              <a:buSzPct val="80000"/>
              <a:buFontTx/>
              <a:buChar char=" "/>
            </a:pPr>
            <a:r>
              <a:rPr lang="en-US" sz="1100" i="1" dirty="0">
                <a:solidFill>
                  <a:schemeClr val="accent2"/>
                </a:solidFill>
              </a:rPr>
              <a:t>Section </a:t>
            </a:r>
            <a:r>
              <a:rPr lang="en-US" sz="1100" i="1" dirty="0" smtClean="0">
                <a:solidFill>
                  <a:schemeClr val="accent2"/>
                </a:solidFill>
              </a:rPr>
              <a:t>heads</a:t>
            </a:r>
            <a:endParaRPr lang="en-US" sz="1100" i="1" dirty="0">
              <a:solidFill>
                <a:schemeClr val="accent2"/>
              </a:solidFill>
            </a:endParaRPr>
          </a:p>
        </p:txBody>
      </p:sp>
      <p:sp>
        <p:nvSpPr>
          <p:cNvPr id="16" name="TextBox 15"/>
          <p:cNvSpPr txBox="1"/>
          <p:nvPr/>
        </p:nvSpPr>
        <p:spPr>
          <a:xfrm>
            <a:off x="7504274" y="4002295"/>
            <a:ext cx="1180146" cy="1489639"/>
          </a:xfrm>
          <a:prstGeom prst="rect">
            <a:avLst/>
          </a:prstGeom>
          <a:noFill/>
        </p:spPr>
        <p:txBody>
          <a:bodyPr wrap="square" lIns="0" tIns="0" rIns="0" bIns="0" rtlCol="0" anchor="b">
            <a:spAutoFit/>
          </a:bodyPr>
          <a:lstStyle/>
          <a:p>
            <a:pPr marL="0" lvl="3">
              <a:lnSpc>
                <a:spcPct val="110000"/>
              </a:lnSpc>
              <a:spcAft>
                <a:spcPts val="600"/>
              </a:spcAft>
              <a:buSzPct val="80000"/>
            </a:pPr>
            <a:r>
              <a:rPr lang="en-US" sz="1100" i="1" dirty="0">
                <a:solidFill>
                  <a:schemeClr val="accent2"/>
                </a:solidFill>
              </a:rPr>
              <a:t>Content links: </a:t>
            </a:r>
            <a:r>
              <a:rPr lang="en-US" sz="1100" i="1" dirty="0" smtClean="0">
                <a:solidFill>
                  <a:schemeClr val="accent2"/>
                </a:solidFill>
              </a:rPr>
              <a:t>Each </a:t>
            </a:r>
            <a:r>
              <a:rPr lang="en-US" sz="1100" i="1" dirty="0">
                <a:solidFill>
                  <a:schemeClr val="accent2"/>
                </a:solidFill>
              </a:rPr>
              <a:t>TOC item can have a hyperlink </a:t>
            </a:r>
            <a:r>
              <a:rPr lang="en-US" sz="1100" i="1" dirty="0" smtClean="0">
                <a:solidFill>
                  <a:schemeClr val="accent2"/>
                </a:solidFill>
              </a:rPr>
              <a:t>embedded that jumps </a:t>
            </a:r>
            <a:r>
              <a:rPr lang="en-US" sz="1100" i="1" dirty="0">
                <a:solidFill>
                  <a:schemeClr val="accent2"/>
                </a:solidFill>
              </a:rPr>
              <a:t>to </a:t>
            </a:r>
            <a:r>
              <a:rPr lang="en-US" sz="1100" i="1" dirty="0" smtClean="0">
                <a:solidFill>
                  <a:schemeClr val="accent2"/>
                </a:solidFill>
              </a:rPr>
              <a:t>each section</a:t>
            </a:r>
            <a:r>
              <a:rPr lang="en-US" sz="1100" i="1" dirty="0">
                <a:solidFill>
                  <a:schemeClr val="accent2"/>
                </a:solidFill>
              </a:rPr>
              <a:t> </a:t>
            </a:r>
            <a:r>
              <a:rPr lang="en-US" sz="1100" i="1" dirty="0" smtClean="0">
                <a:solidFill>
                  <a:schemeClr val="accent2"/>
                </a:solidFill>
              </a:rPr>
              <a:t>within PowerPoint</a:t>
            </a:r>
            <a:r>
              <a:rPr lang="en-US" sz="1100" i="1" baseline="30000" dirty="0" smtClean="0">
                <a:solidFill>
                  <a:schemeClr val="accent2"/>
                </a:solidFill>
              </a:rPr>
              <a:t>®</a:t>
            </a:r>
            <a:endParaRPr lang="en-US" sz="1100" i="1" baseline="30000" dirty="0">
              <a:solidFill>
                <a:schemeClr val="accent2"/>
              </a:solidFill>
            </a:endParaRPr>
          </a:p>
        </p:txBody>
      </p:sp>
      <p:cxnSp>
        <p:nvCxnSpPr>
          <p:cNvPr id="17" name="Straight Arrow Connector 16"/>
          <p:cNvCxnSpPr/>
          <p:nvPr/>
        </p:nvCxnSpPr>
        <p:spPr>
          <a:xfrm>
            <a:off x="7007776" y="4107239"/>
            <a:ext cx="33803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69741" y="3605426"/>
            <a:ext cx="676071"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8731" y="3562739"/>
            <a:ext cx="883369" cy="377561"/>
          </a:xfrm>
          <a:prstGeom prst="rect">
            <a:avLst/>
          </a:prstGeom>
          <a:noFill/>
        </p:spPr>
        <p:txBody>
          <a:bodyPr wrap="square" lIns="0" tIns="0" rIns="0" bIns="0" rtlCol="0" anchor="b">
            <a:spAutoFit/>
          </a:bodyPr>
          <a:lstStyle/>
          <a:p>
            <a:pPr marL="58738" lvl="3" indent="-58738" algn="r">
              <a:lnSpc>
                <a:spcPts val="1475"/>
              </a:lnSpc>
              <a:spcAft>
                <a:spcPts val="600"/>
              </a:spcAft>
              <a:buSzPct val="80000"/>
              <a:buFontTx/>
              <a:buChar char=" "/>
            </a:pPr>
            <a:r>
              <a:rPr lang="en-US" sz="1200" i="1" dirty="0">
                <a:solidFill>
                  <a:schemeClr val="accent2"/>
                </a:solidFill>
                <a:latin typeface="Georgia" panose="02040502050405020303" pitchFamily="18" charset="0"/>
              </a:rPr>
              <a:t>Page numbers</a:t>
            </a:r>
          </a:p>
        </p:txBody>
      </p:sp>
      <p:cxnSp>
        <p:nvCxnSpPr>
          <p:cNvPr id="20" name="Straight Arrow Connector 19"/>
          <p:cNvCxnSpPr/>
          <p:nvPr/>
        </p:nvCxnSpPr>
        <p:spPr>
          <a:xfrm>
            <a:off x="1237896" y="3751520"/>
            <a:ext cx="485775"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04274" y="3511646"/>
            <a:ext cx="1180146" cy="172291"/>
          </a:xfrm>
          <a:prstGeom prst="rect">
            <a:avLst/>
          </a:prstGeom>
          <a:noFill/>
        </p:spPr>
        <p:txBody>
          <a:bodyPr wrap="square" lIns="0" tIns="0" rIns="0" bIns="0" rtlCol="0" anchor="b">
            <a:spAutoFit/>
          </a:bodyPr>
          <a:lstStyle/>
          <a:p>
            <a:pPr marL="0" lvl="3">
              <a:lnSpc>
                <a:spcPct val="110000"/>
              </a:lnSpc>
              <a:spcAft>
                <a:spcPts val="600"/>
              </a:spcAft>
              <a:buSzPct val="80000"/>
            </a:pPr>
            <a:r>
              <a:rPr lang="en-US" sz="1100" i="1" dirty="0" smtClean="0">
                <a:solidFill>
                  <a:schemeClr val="accent2"/>
                </a:solidFill>
              </a:rPr>
              <a:t>Section names</a:t>
            </a:r>
            <a:endParaRPr lang="en-US" sz="1100" i="1" baseline="30000" dirty="0">
              <a:solidFill>
                <a:schemeClr val="accent2"/>
              </a:solidFill>
            </a:endParaRPr>
          </a:p>
        </p:txBody>
      </p:sp>
    </p:spTree>
    <p:extLst>
      <p:ext uri="{BB962C8B-B14F-4D97-AF65-F5344CB8AC3E}">
        <p14:creationId xmlns:p14="http://schemas.microsoft.com/office/powerpoint/2010/main" val="23813866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mtClean="0"/>
              <a:t>Headers </a:t>
            </a:r>
            <a:r>
              <a:rPr lang="en-US" dirty="0" smtClean="0"/>
              <a:t>a</a:t>
            </a:r>
            <a:r>
              <a:rPr lang="en" smtClean="0"/>
              <a:t>nd Footers</a:t>
            </a:r>
            <a:endParaRPr lang="en-US" dirty="0"/>
          </a:p>
        </p:txBody>
      </p:sp>
      <p:sp>
        <p:nvSpPr>
          <p:cNvPr id="4" name="Content Placeholder 3"/>
          <p:cNvSpPr>
            <a:spLocks noGrp="1"/>
          </p:cNvSpPr>
          <p:nvPr>
            <p:ph idx="1"/>
          </p:nvPr>
        </p:nvSpPr>
        <p:spPr/>
        <p:txBody>
          <a:bodyPr/>
          <a:lstStyle/>
          <a:p>
            <a:pPr lvl="2">
              <a:buNone/>
            </a:pPr>
            <a:r>
              <a:rPr lang="en-US" dirty="0"/>
              <a:t>All books have headers and/or footers that indicate the section or chapter name to help orient the reader as to what section they are in. In the case of a slidedoc, use the footer area to add your corporate confidentiality or copyright </a:t>
            </a:r>
            <a:r>
              <a:rPr lang="en-US" dirty="0" smtClean="0"/>
              <a:t>information which discourages people </a:t>
            </a:r>
            <a:r>
              <a:rPr lang="en-US" dirty="0"/>
              <a:t>from spreading your secrets. </a:t>
            </a:r>
          </a:p>
          <a:p>
            <a:pPr lvl="2">
              <a:buNone/>
            </a:pPr>
            <a:r>
              <a:rPr lang="en-US" dirty="0"/>
              <a:t>Having your company’s great thinking floating around without copyright information puts you at risk for idea theft. </a:t>
            </a:r>
          </a:p>
          <a:p>
            <a:pPr>
              <a:buNone/>
            </a:pPr>
            <a:r>
              <a:rPr lang="en-US" dirty="0"/>
              <a:t>Using headers and footers in a slidedoc is even more important than in a book. Because slidedocs can be copied, pasted, and spread, you want your copyrighted or confidential information to travel with your slide pages.</a:t>
            </a:r>
          </a:p>
          <a:p>
            <a:pPr lvl="2">
              <a:buNone/>
            </a:pPr>
            <a:r>
              <a:rPr lang="en-US" dirty="0"/>
              <a:t>By inserting a “Header and Footer” in </a:t>
            </a:r>
            <a:r>
              <a:rPr lang="en-US" dirty="0" smtClean="0"/>
              <a:t>PowerPoint</a:t>
            </a:r>
            <a:r>
              <a:rPr lang="en-US" baseline="30000" dirty="0" smtClean="0"/>
              <a:t>®</a:t>
            </a:r>
            <a:r>
              <a:rPr lang="en-US" dirty="0" smtClean="0"/>
              <a:t>, </a:t>
            </a:r>
            <a:r>
              <a:rPr lang="en-US" dirty="0"/>
              <a:t>you can add a footer to the slide view and header to the notes view. </a:t>
            </a:r>
          </a:p>
          <a:p>
            <a:pPr lvl="2">
              <a:buNone/>
            </a:pPr>
            <a:r>
              <a:rPr lang="en-US" dirty="0"/>
              <a:t>The header and footer setting is also where you add page numbers. Projected presentations don’t usually show page </a:t>
            </a:r>
            <a:r>
              <a:rPr lang="en-US" dirty="0" smtClean="0"/>
              <a:t>numbers, </a:t>
            </a:r>
            <a:r>
              <a:rPr lang="en-US" dirty="0"/>
              <a:t>but they’re imperative for a slidedoc.</a:t>
            </a:r>
          </a:p>
          <a:p>
            <a:pPr lvl="2">
              <a:buNone/>
            </a:pPr>
            <a:r>
              <a:rPr lang="en-US" dirty="0"/>
              <a:t>Page numbers help users navigate the </a:t>
            </a:r>
            <a:r>
              <a:rPr lang="en-US" dirty="0" smtClean="0"/>
              <a:t>TOC. </a:t>
            </a:r>
            <a:r>
              <a:rPr lang="en-US" dirty="0"/>
              <a:t>During meetings where you’re discussing the slidedoc, reference page numbers so people can quickly turn to the appropriate section.</a:t>
            </a:r>
          </a:p>
        </p:txBody>
      </p:sp>
      <p:pic>
        <p:nvPicPr>
          <p:cNvPr id="1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6306784" y="1199296"/>
            <a:ext cx="2271484" cy="30412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495958" y="2541865"/>
            <a:ext cx="2510665" cy="188289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cxnSp>
        <p:nvCxnSpPr>
          <p:cNvPr id="14" name="Straight Arrow Connector 13"/>
          <p:cNvCxnSpPr/>
          <p:nvPr/>
        </p:nvCxnSpPr>
        <p:spPr>
          <a:xfrm>
            <a:off x="5918740" y="1275347"/>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7276" y="1188134"/>
            <a:ext cx="1077836" cy="744819"/>
          </a:xfrm>
          <a:prstGeom prst="rect">
            <a:avLst/>
          </a:prstGeom>
          <a:noFill/>
        </p:spPr>
        <p:txBody>
          <a:bodyPr wrap="square" lIns="0" tIns="0" rIns="0" bIns="0" rtlCol="0">
            <a:spAutoFit/>
          </a:bodyPr>
          <a:lstStyle/>
          <a:p>
            <a:pPr algn="r">
              <a:lnSpc>
                <a:spcPct val="110000"/>
              </a:lnSpc>
            </a:pPr>
            <a:r>
              <a:rPr lang="en-US" sz="1100" i="1" dirty="0">
                <a:solidFill>
                  <a:schemeClr val="accent2"/>
                </a:solidFill>
              </a:rPr>
              <a:t>The “header” setting in PPT appears on the notes </a:t>
            </a:r>
            <a:r>
              <a:rPr lang="en-US" sz="1100" i="1" dirty="0" smtClean="0">
                <a:solidFill>
                  <a:schemeClr val="accent2"/>
                </a:solidFill>
              </a:rPr>
              <a:t>page</a:t>
            </a:r>
            <a:endParaRPr lang="en-US" sz="1100" i="1" dirty="0">
              <a:solidFill>
                <a:schemeClr val="accent2"/>
              </a:solidFill>
            </a:endParaRPr>
          </a:p>
        </p:txBody>
      </p:sp>
      <p:sp>
        <p:nvSpPr>
          <p:cNvPr id="16" name="TextBox 15"/>
          <p:cNvSpPr txBox="1"/>
          <p:nvPr/>
        </p:nvSpPr>
        <p:spPr>
          <a:xfrm>
            <a:off x="4647276" y="4719332"/>
            <a:ext cx="1666127" cy="744819"/>
          </a:xfrm>
          <a:prstGeom prst="rect">
            <a:avLst/>
          </a:prstGeom>
          <a:noFill/>
        </p:spPr>
        <p:txBody>
          <a:bodyPr wrap="square" lIns="0" tIns="0" rIns="0" bIns="0" rtlCol="0">
            <a:spAutoFit/>
          </a:bodyPr>
          <a:lstStyle/>
          <a:p>
            <a:pPr>
              <a:lnSpc>
                <a:spcPct val="110000"/>
              </a:lnSpc>
            </a:pPr>
            <a:r>
              <a:rPr lang="en-US" sz="1100" i="1" dirty="0">
                <a:solidFill>
                  <a:schemeClr val="accent2"/>
                </a:solidFill>
              </a:rPr>
              <a:t>Confidentiality and copyright information should appear at the bottom of every </a:t>
            </a:r>
            <a:r>
              <a:rPr lang="en-US" sz="1100" i="1" dirty="0" smtClean="0">
                <a:solidFill>
                  <a:schemeClr val="accent2"/>
                </a:solidFill>
              </a:rPr>
              <a:t>page</a:t>
            </a:r>
            <a:endParaRPr lang="en-US" sz="1100" i="1" dirty="0">
              <a:solidFill>
                <a:schemeClr val="accent2"/>
              </a:solidFill>
            </a:endParaRPr>
          </a:p>
        </p:txBody>
      </p:sp>
      <p:cxnSp>
        <p:nvCxnSpPr>
          <p:cNvPr id="17" name="Straight Arrow Connector 16"/>
          <p:cNvCxnSpPr/>
          <p:nvPr/>
        </p:nvCxnSpPr>
        <p:spPr>
          <a:xfrm flipV="1">
            <a:off x="5828505" y="4363032"/>
            <a:ext cx="0" cy="252996"/>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76718" y="4922465"/>
            <a:ext cx="1807702" cy="558614"/>
          </a:xfrm>
          <a:prstGeom prst="rect">
            <a:avLst/>
          </a:prstGeom>
          <a:noFill/>
        </p:spPr>
        <p:txBody>
          <a:bodyPr wrap="square" lIns="0" tIns="0" rIns="0" bIns="0" rtlCol="0">
            <a:spAutoFit/>
          </a:bodyPr>
          <a:lstStyle/>
          <a:p>
            <a:pPr>
              <a:lnSpc>
                <a:spcPct val="110000"/>
              </a:lnSpc>
            </a:pPr>
            <a:r>
              <a:rPr lang="en-US" sz="1100" i="1" dirty="0">
                <a:solidFill>
                  <a:schemeClr val="accent2"/>
                </a:solidFill>
              </a:rPr>
              <a:t>Page numbers need to be readable so they are easily referenced during </a:t>
            </a:r>
            <a:r>
              <a:rPr lang="en-US" sz="1100" i="1" dirty="0" smtClean="0">
                <a:solidFill>
                  <a:schemeClr val="accent2"/>
                </a:solidFill>
              </a:rPr>
              <a:t>dialogue</a:t>
            </a:r>
            <a:endParaRPr lang="en-US" sz="1100" i="1" dirty="0">
              <a:solidFill>
                <a:schemeClr val="accent2"/>
              </a:solidFill>
            </a:endParaRPr>
          </a:p>
        </p:txBody>
      </p:sp>
      <p:cxnSp>
        <p:nvCxnSpPr>
          <p:cNvPr id="19" name="Straight Arrow Connector 18"/>
          <p:cNvCxnSpPr/>
          <p:nvPr/>
        </p:nvCxnSpPr>
        <p:spPr>
          <a:xfrm flipV="1">
            <a:off x="7657305" y="4363034"/>
            <a:ext cx="0" cy="424386"/>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7154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Section heads</a:t>
            </a:r>
          </a:p>
        </p:txBody>
      </p:sp>
      <p:sp>
        <p:nvSpPr>
          <p:cNvPr id="3" name="Content Placeholder 2"/>
          <p:cNvSpPr>
            <a:spLocks noGrp="1"/>
          </p:cNvSpPr>
          <p:nvPr>
            <p:ph idx="1"/>
          </p:nvPr>
        </p:nvSpPr>
        <p:spPr/>
        <p:txBody>
          <a:bodyPr/>
          <a:lstStyle/>
          <a:p>
            <a:pPr lvl="2"/>
            <a:r>
              <a:rPr lang="en-US" dirty="0"/>
              <a:t>The section head is like a new chapter head in a book. You know when you’ve left one chapter and are entering the next. </a:t>
            </a:r>
          </a:p>
          <a:p>
            <a:pPr lvl="2"/>
            <a:r>
              <a:rPr lang="en-US" dirty="0"/>
              <a:t>Each time the material transitions to a new section, use a distinctly different layout to </a:t>
            </a:r>
            <a:r>
              <a:rPr lang="en-US" u="sng" dirty="0">
                <a:hlinkClick r:id="rId2"/>
              </a:rPr>
              <a:t>distinguish the change visually</a:t>
            </a:r>
            <a:r>
              <a:rPr lang="en-US" dirty="0"/>
              <a:t>. </a:t>
            </a:r>
          </a:p>
          <a:p>
            <a:pPr lvl="2"/>
            <a:r>
              <a:rPr lang="en-US" dirty="0"/>
              <a:t>Transitioning to a new section can be signified by color, bold graphic, or memorable type. No matter what visual cue you use, the design should be distinct enough to make it obvious that you’re entering a new section.</a:t>
            </a:r>
          </a:p>
          <a:p>
            <a:pPr lvl="2"/>
            <a:r>
              <a:rPr lang="en-US" dirty="0"/>
              <a:t>Contrast helps make transitions clear and sets up the reader to know what to expect from each section. </a:t>
            </a:r>
          </a:p>
        </p:txBody>
      </p:sp>
      <p:sp>
        <p:nvSpPr>
          <p:cNvPr id="14" name="Text Placeholder 13"/>
          <p:cNvSpPr>
            <a:spLocks noGrp="1"/>
          </p:cNvSpPr>
          <p:nvPr>
            <p:ph type="body" idx="10"/>
          </p:nvPr>
        </p:nvSpPr>
        <p:spPr>
          <a:xfrm>
            <a:off x="459580" y="1134598"/>
            <a:ext cx="8227220" cy="536519"/>
          </a:xfrm>
        </p:spPr>
        <p:txBody>
          <a:bodyPr/>
          <a:lstStyle/>
          <a:p>
            <a:r>
              <a:rPr lang="en-US" dirty="0" smtClean="0"/>
              <a:t>Section heads inform readers</a:t>
            </a:r>
            <a:br>
              <a:rPr lang="en-US" dirty="0" smtClean="0"/>
            </a:br>
            <a:r>
              <a:rPr lang="en-US" dirty="0" smtClean="0"/>
              <a:t>they are entering a new section.</a:t>
            </a:r>
          </a:p>
        </p:txBody>
      </p:sp>
      <p:grpSp>
        <p:nvGrpSpPr>
          <p:cNvPr id="18" name="Group 17"/>
          <p:cNvGrpSpPr/>
          <p:nvPr/>
        </p:nvGrpSpPr>
        <p:grpSpPr bwMode="gray">
          <a:xfrm>
            <a:off x="3951863" y="1134598"/>
            <a:ext cx="4734937" cy="3544504"/>
            <a:chOff x="3256668" y="1816100"/>
            <a:chExt cx="4810093" cy="3600765"/>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256668" y="1816100"/>
              <a:ext cx="2306047" cy="172888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8795" y="3687981"/>
              <a:ext cx="2305985" cy="172888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5759634" y="1819604"/>
              <a:ext cx="2303922" cy="17273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759633" y="3687981"/>
              <a:ext cx="2307128" cy="17273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grpSp>
        <p:nvGrpSpPr>
          <p:cNvPr id="20" name="Group 19"/>
          <p:cNvGrpSpPr/>
          <p:nvPr/>
        </p:nvGrpSpPr>
        <p:grpSpPr>
          <a:xfrm>
            <a:off x="3951863" y="4904953"/>
            <a:ext cx="4753726" cy="1021818"/>
            <a:chOff x="-5002935" y="5377393"/>
            <a:chExt cx="1787720" cy="1021818"/>
          </a:xfrm>
        </p:grpSpPr>
        <p:sp>
          <p:nvSpPr>
            <p:cNvPr id="21" name="TextBox 20"/>
            <p:cNvSpPr txBox="1"/>
            <p:nvPr/>
          </p:nvSpPr>
          <p:spPr>
            <a:xfrm>
              <a:off x="-5002935" y="5377393"/>
              <a:ext cx="1787720" cy="102181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You can see that the first and last pages serve as section heads. They have large type and images of endangered animals while the rest of the pages have dense prose. In the slidedoc you’re reading right now, </a:t>
              </a:r>
              <a:r>
                <a:rPr lang="en-US" sz="1100" i="1" dirty="0" smtClean="0">
                  <a:solidFill>
                    <a:schemeClr val="accent2"/>
                  </a:solidFill>
                </a:rPr>
                <a:t>we </a:t>
              </a:r>
              <a:r>
                <a:rPr lang="en-US" sz="1100" i="1" dirty="0">
                  <a:solidFill>
                    <a:schemeClr val="accent2"/>
                  </a:solidFill>
                </a:rPr>
                <a:t>made the section heads full color, while the rest of the information is on white.</a:t>
              </a:r>
            </a:p>
          </p:txBody>
        </p:sp>
        <p:cxnSp>
          <p:nvCxnSpPr>
            <p:cNvPr id="22" name="Straight Connector 2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2742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Section signifiers</a:t>
            </a:r>
            <a:endParaRPr lang="en-US" dirty="0"/>
          </a:p>
        </p:txBody>
      </p:sp>
      <p:sp>
        <p:nvSpPr>
          <p:cNvPr id="8" name="Text Placeholder 7"/>
          <p:cNvSpPr>
            <a:spLocks noGrp="1"/>
          </p:cNvSpPr>
          <p:nvPr>
            <p:ph type="body" idx="10"/>
          </p:nvPr>
        </p:nvSpPr>
        <p:spPr/>
        <p:txBody>
          <a:bodyPr/>
          <a:lstStyle/>
          <a:p>
            <a:r>
              <a:rPr lang="en-US" dirty="0"/>
              <a:t>Differentiating sections visually lets the reader know when they’re transitioning into a new topic. There are several visual mechanisms you can employ to alert the reader they’re moving into a new section.</a:t>
            </a:r>
          </a:p>
        </p:txBody>
      </p:sp>
      <p:sp>
        <p:nvSpPr>
          <p:cNvPr id="12" name="Content Placeholder 11"/>
          <p:cNvSpPr>
            <a:spLocks noGrp="1"/>
          </p:cNvSpPr>
          <p:nvPr>
            <p:ph idx="1"/>
          </p:nvPr>
        </p:nvSpPr>
        <p:spPr>
          <a:xfrm>
            <a:off x="457732" y="2293456"/>
            <a:ext cx="4037143" cy="4105755"/>
          </a:xfrm>
          <a:ln>
            <a:noFill/>
          </a:ln>
        </p:spPr>
        <p:txBody>
          <a:bodyPr/>
          <a:lstStyle/>
          <a:p>
            <a:pPr lvl="1"/>
            <a:r>
              <a:rPr lang="en-US" dirty="0" smtClean="0"/>
              <a:t>Tabs</a:t>
            </a:r>
          </a:p>
          <a:p>
            <a:pPr lvl="2"/>
            <a:r>
              <a:rPr lang="en-US" dirty="0"/>
              <a:t>In physical documents, tabs help readers flip to a new section quickly. You can use visual devices that mimic tabs on your slides to help readers jump to any section from any page in </a:t>
            </a:r>
            <a:br>
              <a:rPr lang="en-US" dirty="0"/>
            </a:br>
            <a:r>
              <a:rPr lang="en-US" dirty="0"/>
              <a:t>your slidedoc.</a:t>
            </a:r>
          </a:p>
        </p:txBody>
      </p:sp>
      <p:sp>
        <p:nvSpPr>
          <p:cNvPr id="13" name="Content Placeholder 12"/>
          <p:cNvSpPr>
            <a:spLocks noGrp="1"/>
          </p:cNvSpPr>
          <p:nvPr>
            <p:ph idx="12"/>
          </p:nvPr>
        </p:nvSpPr>
        <p:spPr>
          <a:xfrm>
            <a:off x="4647276" y="2293456"/>
            <a:ext cx="4037143" cy="4105755"/>
          </a:xfrm>
          <a:ln>
            <a:noFill/>
          </a:ln>
        </p:spPr>
        <p:txBody>
          <a:bodyPr/>
          <a:lstStyle/>
          <a:p>
            <a:pPr lvl="1"/>
            <a:r>
              <a:rPr lang="en-US" dirty="0" smtClean="0"/>
              <a:t>Color Coding</a:t>
            </a:r>
          </a:p>
          <a:p>
            <a:pPr lvl="2"/>
            <a:r>
              <a:rPr lang="en-US" dirty="0" smtClean="0"/>
              <a:t>Each section could be assigned its own color. Color bars on the very edge of a slide could change as you move from section to section, or the pages themselves could be flooded with bold colors in each section.</a:t>
            </a:r>
            <a:endParaRPr lang="en-US" dirty="0"/>
          </a:p>
        </p:txBody>
      </p:sp>
      <p:sp>
        <p:nvSpPr>
          <p:cNvPr id="20" name="Freeform 19"/>
          <p:cNvSpPr/>
          <p:nvPr/>
        </p:nvSpPr>
        <p:spPr>
          <a:xfrm rot="20663621">
            <a:off x="7226352" y="3571848"/>
            <a:ext cx="402281" cy="836172"/>
          </a:xfrm>
          <a:custGeom>
            <a:avLst/>
            <a:gdLst>
              <a:gd name="connsiteX0" fmla="*/ 410168 w 410168"/>
              <a:gd name="connsiteY0" fmla="*/ 0 h 804619"/>
              <a:gd name="connsiteX1" fmla="*/ 0 w 410168"/>
              <a:gd name="connsiteY1" fmla="*/ 244541 h 804619"/>
              <a:gd name="connsiteX2" fmla="*/ 7887 w 410168"/>
              <a:gd name="connsiteY2" fmla="*/ 402309 h 804619"/>
              <a:gd name="connsiteX3" fmla="*/ 331290 w 410168"/>
              <a:gd name="connsiteY3" fmla="*/ 804619 h 804619"/>
              <a:gd name="connsiteX4" fmla="*/ 410168 w 410168"/>
              <a:gd name="connsiteY4" fmla="*/ 0 h 804619"/>
              <a:gd name="connsiteX0" fmla="*/ 378617 w 378617"/>
              <a:gd name="connsiteY0" fmla="*/ 0 h 828284"/>
              <a:gd name="connsiteX1" fmla="*/ 0 w 378617"/>
              <a:gd name="connsiteY1" fmla="*/ 268206 h 828284"/>
              <a:gd name="connsiteX2" fmla="*/ 7887 w 378617"/>
              <a:gd name="connsiteY2" fmla="*/ 425974 h 828284"/>
              <a:gd name="connsiteX3" fmla="*/ 331290 w 378617"/>
              <a:gd name="connsiteY3" fmla="*/ 828284 h 828284"/>
              <a:gd name="connsiteX4" fmla="*/ 378617 w 378617"/>
              <a:gd name="connsiteY4" fmla="*/ 0 h 828284"/>
              <a:gd name="connsiteX0" fmla="*/ 378617 w 457496"/>
              <a:gd name="connsiteY0" fmla="*/ 0 h 883503"/>
              <a:gd name="connsiteX1" fmla="*/ 0 w 457496"/>
              <a:gd name="connsiteY1" fmla="*/ 268206 h 883503"/>
              <a:gd name="connsiteX2" fmla="*/ 7887 w 457496"/>
              <a:gd name="connsiteY2" fmla="*/ 425974 h 883503"/>
              <a:gd name="connsiteX3" fmla="*/ 457496 w 457496"/>
              <a:gd name="connsiteY3" fmla="*/ 883503 h 883503"/>
              <a:gd name="connsiteX4" fmla="*/ 378617 w 457496"/>
              <a:gd name="connsiteY4" fmla="*/ 0 h 883503"/>
              <a:gd name="connsiteX0" fmla="*/ 378617 w 402281"/>
              <a:gd name="connsiteY0" fmla="*/ 0 h 836172"/>
              <a:gd name="connsiteX1" fmla="*/ 0 w 402281"/>
              <a:gd name="connsiteY1" fmla="*/ 268206 h 836172"/>
              <a:gd name="connsiteX2" fmla="*/ 7887 w 402281"/>
              <a:gd name="connsiteY2" fmla="*/ 425974 h 836172"/>
              <a:gd name="connsiteX3" fmla="*/ 402281 w 402281"/>
              <a:gd name="connsiteY3" fmla="*/ 836172 h 836172"/>
              <a:gd name="connsiteX4" fmla="*/ 378617 w 402281"/>
              <a:gd name="connsiteY4" fmla="*/ 0 h 836172"/>
              <a:gd name="connsiteX0" fmla="*/ 378617 w 402281"/>
              <a:gd name="connsiteY0" fmla="*/ 0 h 836172"/>
              <a:gd name="connsiteX1" fmla="*/ 0 w 402281"/>
              <a:gd name="connsiteY1" fmla="*/ 268206 h 836172"/>
              <a:gd name="connsiteX2" fmla="*/ 7887 w 402281"/>
              <a:gd name="connsiteY2" fmla="*/ 418086 h 836172"/>
              <a:gd name="connsiteX3" fmla="*/ 402281 w 402281"/>
              <a:gd name="connsiteY3" fmla="*/ 836172 h 836172"/>
              <a:gd name="connsiteX4" fmla="*/ 378617 w 402281"/>
              <a:gd name="connsiteY4" fmla="*/ 0 h 83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81" h="836172">
                <a:moveTo>
                  <a:pt x="378617" y="0"/>
                </a:moveTo>
                <a:lnTo>
                  <a:pt x="0" y="268206"/>
                </a:lnTo>
                <a:lnTo>
                  <a:pt x="7887" y="418086"/>
                </a:lnTo>
                <a:lnTo>
                  <a:pt x="402281" y="836172"/>
                </a:lnTo>
                <a:lnTo>
                  <a:pt x="378617" y="0"/>
                </a:lnTo>
                <a:close/>
              </a:path>
            </a:pathLst>
          </a:custGeom>
          <a:gradFill flip="none" rotWithShape="1">
            <a:gsLst>
              <a:gs pos="0">
                <a:schemeClr val="bg1">
                  <a:alpha val="0"/>
                </a:schemeClr>
              </a:gs>
              <a:gs pos="100000">
                <a:schemeClr val="accent1"/>
              </a:gs>
            </a:gsLst>
            <a:lin ang="0" scaled="1"/>
            <a:tileRect/>
          </a:gradFill>
          <a:ln w="19050" cmpd="sng">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457732" y="3928292"/>
            <a:ext cx="2627621" cy="196688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3914739"/>
            <a:ext cx="2652804" cy="198960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5" name="Group 24"/>
          <p:cNvGrpSpPr/>
          <p:nvPr/>
        </p:nvGrpSpPr>
        <p:grpSpPr bwMode="gray">
          <a:xfrm>
            <a:off x="7179981" y="3195141"/>
            <a:ext cx="1447828" cy="1349670"/>
            <a:chOff x="7219549" y="3668116"/>
            <a:chExt cx="1447828" cy="1349670"/>
          </a:xfrm>
        </p:grpSpPr>
        <p:pic>
          <p:nvPicPr>
            <p:cNvPr id="26" name="Picture 25" descr="zoom-color b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7219549" y="3668116"/>
              <a:ext cx="1447828" cy="1349670"/>
            </a:xfrm>
            <a:prstGeom prst="rect">
              <a:avLst/>
            </a:prstGeom>
          </p:spPr>
        </p:pic>
        <p:sp>
          <p:nvSpPr>
            <p:cNvPr id="27" name="Oval 26"/>
            <p:cNvSpPr/>
            <p:nvPr/>
          </p:nvSpPr>
          <p:spPr bwMode="gray">
            <a:xfrm>
              <a:off x="7430362" y="3794331"/>
              <a:ext cx="1080637" cy="1080637"/>
            </a:xfrm>
            <a:prstGeom prst="ellipse">
              <a:avLst/>
            </a:prstGeom>
            <a:noFill/>
            <a:ln w="19050" cmpd="sng">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31" name="Group 30"/>
          <p:cNvGrpSpPr/>
          <p:nvPr/>
        </p:nvGrpSpPr>
        <p:grpSpPr>
          <a:xfrm>
            <a:off x="3237949" y="4887275"/>
            <a:ext cx="1256926" cy="1007905"/>
            <a:chOff x="-5002935" y="5391306"/>
            <a:chExt cx="1787720" cy="1007905"/>
          </a:xfrm>
        </p:grpSpPr>
        <p:sp>
          <p:nvSpPr>
            <p:cNvPr id="32" name="TextBox 31"/>
            <p:cNvSpPr txBox="1"/>
            <p:nvPr/>
          </p:nvSpPr>
          <p:spPr>
            <a:xfrm>
              <a:off x="-5002935" y="5391306"/>
              <a:ext cx="1787720" cy="100790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top of this slidedoc clearly identifies you are</a:t>
              </a:r>
              <a:br>
                <a:rPr lang="en-US" sz="1100" i="1" dirty="0">
                  <a:solidFill>
                    <a:schemeClr val="accent2"/>
                  </a:solidFill>
                </a:rPr>
              </a:br>
              <a:r>
                <a:rPr lang="en-US" sz="1100" i="1" dirty="0">
                  <a:solidFill>
                    <a:schemeClr val="accent2"/>
                  </a:solidFill>
                </a:rPr>
                <a:t>in section 3.</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427493" y="4514866"/>
            <a:ext cx="1256926" cy="1380314"/>
            <a:chOff x="-5002935" y="5018897"/>
            <a:chExt cx="1787720" cy="1380314"/>
          </a:xfrm>
        </p:grpSpPr>
        <p:sp>
          <p:nvSpPr>
            <p:cNvPr id="35" name="TextBox 34"/>
            <p:cNvSpPr txBox="1"/>
            <p:nvPr/>
          </p:nvSpPr>
          <p:spPr>
            <a:xfrm>
              <a:off x="-5002935" y="5018897"/>
              <a:ext cx="1787720" cy="1380314"/>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Side bars map back to the colors of the major section heads. Here you can see we’re in section 2 of 5.</a:t>
              </a:r>
            </a:p>
          </p:txBody>
        </p:sp>
        <p:cxnSp>
          <p:nvCxnSpPr>
            <p:cNvPr id="36" name="Straight Connector 3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33975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68" r="12475"/>
          <a:stretch/>
        </p:blipFill>
        <p:spPr bwMode="gray">
          <a:xfrm>
            <a:off x="457732" y="2617940"/>
            <a:ext cx="2366887" cy="17785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668" r="12475"/>
          <a:stretch/>
        </p:blipFill>
        <p:spPr bwMode="gray">
          <a:xfrm>
            <a:off x="457732" y="4495137"/>
            <a:ext cx="2366888" cy="17785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1" name="Title 10"/>
          <p:cNvSpPr>
            <a:spLocks noGrp="1"/>
          </p:cNvSpPr>
          <p:nvPr>
            <p:ph type="title"/>
          </p:nvPr>
        </p:nvSpPr>
        <p:spPr/>
        <p:txBody>
          <a:bodyPr/>
          <a:lstStyle/>
          <a:p>
            <a:r>
              <a:rPr lang="en-US" dirty="0"/>
              <a:t>Section signifiers</a:t>
            </a:r>
          </a:p>
        </p:txBody>
      </p:sp>
      <p:sp>
        <p:nvSpPr>
          <p:cNvPr id="7" name="Content Placeholder 6"/>
          <p:cNvSpPr>
            <a:spLocks noGrp="1"/>
          </p:cNvSpPr>
          <p:nvPr>
            <p:ph idx="1"/>
          </p:nvPr>
        </p:nvSpPr>
        <p:spPr>
          <a:xfrm>
            <a:off x="457732" y="1134598"/>
            <a:ext cx="4037143" cy="5264613"/>
          </a:xfrm>
          <a:ln>
            <a:noFill/>
          </a:ln>
        </p:spPr>
        <p:txBody>
          <a:bodyPr/>
          <a:lstStyle/>
          <a:p>
            <a:pPr lvl="1"/>
            <a:r>
              <a:rPr lang="en-US" dirty="0" smtClean="0"/>
              <a:t>Distinct layout</a:t>
            </a:r>
          </a:p>
          <a:p>
            <a:pPr lvl="2"/>
            <a:r>
              <a:rPr lang="en-US" dirty="0" smtClean="0"/>
              <a:t>As readers turn pages, a distinct page layout will stand out. </a:t>
            </a:r>
            <a:br>
              <a:rPr lang="en-US" dirty="0" smtClean="0"/>
            </a:br>
            <a:r>
              <a:rPr lang="en-US" dirty="0" smtClean="0"/>
              <a:t>For example, content pages tend to be white and full of text </a:t>
            </a:r>
            <a:br>
              <a:rPr lang="en-US" dirty="0" smtClean="0"/>
            </a:br>
            <a:r>
              <a:rPr lang="en-US" dirty="0" smtClean="0"/>
              <a:t>and images, so a distinct layout would use bold text or conceptual images.</a:t>
            </a:r>
          </a:p>
        </p:txBody>
      </p:sp>
      <p:sp>
        <p:nvSpPr>
          <p:cNvPr id="8" name="Content Placeholder 7"/>
          <p:cNvSpPr>
            <a:spLocks noGrp="1"/>
          </p:cNvSpPr>
          <p:nvPr>
            <p:ph idx="12"/>
          </p:nvPr>
        </p:nvSpPr>
        <p:spPr>
          <a:xfrm>
            <a:off x="4647276" y="1134598"/>
            <a:ext cx="4037143" cy="5264613"/>
          </a:xfrm>
          <a:ln>
            <a:noFill/>
          </a:ln>
        </p:spPr>
        <p:txBody>
          <a:bodyPr/>
          <a:lstStyle/>
          <a:p>
            <a:pPr lvl="1"/>
            <a:r>
              <a:rPr lang="en-US" dirty="0" smtClean="0"/>
              <a:t>Graphical device</a:t>
            </a:r>
          </a:p>
          <a:p>
            <a:pPr lvl="2"/>
            <a:r>
              <a:rPr lang="en-US" dirty="0" smtClean="0"/>
              <a:t>When content in a slidedoc fits together like a system or process, you can use a diagram as a navigation device. Show the sections demarcated and clearly labeled. Then, highlight the segment of the diagram that identifies the section you’re in.</a:t>
            </a:r>
          </a:p>
        </p:txBody>
      </p:sp>
      <p:sp>
        <p:nvSpPr>
          <p:cNvPr id="14" name="Content Placeholder 7"/>
          <p:cNvSpPr txBox="1">
            <a:spLocks/>
          </p:cNvSpPr>
          <p:nvPr/>
        </p:nvSpPr>
        <p:spPr>
          <a:xfrm>
            <a:off x="443886" y="2718163"/>
            <a:ext cx="3574764" cy="988846"/>
          </a:xfrm>
          <a:prstGeom prst="rect">
            <a:avLst/>
          </a:prstGeom>
          <a:ln cap="sq">
            <a:miter lim="800000"/>
          </a:ln>
        </p:spPr>
        <p:txBody>
          <a:bodyPr vert="horz" lIns="0" tIns="0" rIns="0" bIns="0" numCol="1" spcCol="146304" rtlCol="0">
            <a:noAutofit/>
          </a:bodyPr>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rgbClr val="7F7F7F"/>
                </a:solidFill>
                <a:latin typeface="+mn-lt"/>
                <a:ea typeface="+mn-ea"/>
                <a:cs typeface="+mn-cs"/>
              </a:defRPr>
            </a:lvl1pPr>
            <a:lvl2pPr marL="514350" indent="-171450" algn="l" defTabSz="914400" rtl="0" eaLnBrk="1" latinLnBrk="0" hangingPunct="1">
              <a:lnSpc>
                <a:spcPct val="120000"/>
              </a:lnSpc>
              <a:spcBef>
                <a:spcPts val="0"/>
              </a:spcBef>
              <a:spcAft>
                <a:spcPts val="1000"/>
              </a:spcAft>
              <a:buSzPct val="100000"/>
              <a:buFont typeface="Symbol" pitchFamily="18" charset="2"/>
              <a:buChar char="-"/>
              <a:defRPr lang="en-US" sz="1100" kern="1200" dirty="0" smtClean="0">
                <a:solidFill>
                  <a:srgbClr val="7F7F7F"/>
                </a:solidFill>
                <a:latin typeface="+mn-lt"/>
                <a:ea typeface="+mn-ea"/>
                <a:cs typeface="+mn-cs"/>
              </a:defRPr>
            </a:lvl2pPr>
            <a:lvl3pPr marL="974725" indent="-174625" algn="l" defTabSz="914400" rtl="0" eaLnBrk="1" latinLnBrk="0" hangingPunct="1">
              <a:lnSpc>
                <a:spcPct val="120000"/>
              </a:lnSpc>
              <a:spcBef>
                <a:spcPts val="0"/>
              </a:spcBef>
              <a:spcAft>
                <a:spcPts val="1000"/>
              </a:spcAft>
              <a:buFont typeface="Arial" pitchFamily="34" charset="0"/>
              <a:buChar char="›"/>
              <a:defRPr lang="en-US" sz="1000" kern="1200">
                <a:solidFill>
                  <a:srgbClr val="7F7F7F"/>
                </a:solidFill>
                <a:latin typeface="+mn-lt"/>
                <a:ea typeface="+mn-ea"/>
                <a:cs typeface="+mn-cs"/>
              </a:defRPr>
            </a:lvl3pPr>
            <a:lvl4pPr marL="1431925" indent="-174625"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4pPr>
            <a:lvl5pPr marL="2057400" indent="-228600"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sz="1200"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47276" y="2617940"/>
            <a:ext cx="2362699" cy="177393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4" name="Group 23"/>
          <p:cNvGrpSpPr/>
          <p:nvPr/>
        </p:nvGrpSpPr>
        <p:grpSpPr>
          <a:xfrm>
            <a:off x="2962275" y="2826586"/>
            <a:ext cx="1532600" cy="1566519"/>
            <a:chOff x="-5002935" y="4832692"/>
            <a:chExt cx="1787720" cy="1566519"/>
          </a:xfrm>
        </p:grpSpPr>
        <p:sp>
          <p:nvSpPr>
            <p:cNvPr id="25" name="TextBox 24"/>
            <p:cNvSpPr txBox="1"/>
            <p:nvPr/>
          </p:nvSpPr>
          <p:spPr>
            <a:xfrm>
              <a:off x="-5002935" y="4832692"/>
              <a:ext cx="1787720" cy="156651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This slidedoc uses </a:t>
              </a:r>
              <a:r>
                <a:rPr lang="en-US" sz="1100" i="1" dirty="0" smtClean="0">
                  <a:solidFill>
                    <a:schemeClr val="accent2"/>
                  </a:solidFill>
                </a:rPr>
                <a:t>a </a:t>
              </a:r>
              <a:r>
                <a:rPr lang="en-US" sz="1100" i="1" dirty="0">
                  <a:solidFill>
                    <a:schemeClr val="accent2"/>
                  </a:solidFill>
                </a:rPr>
                <a:t>flood of color that is different from the white, content-filled pages. The contrast signifies that it’s a </a:t>
              </a:r>
              <a:br>
                <a:rPr lang="en-US" sz="1100" i="1" dirty="0">
                  <a:solidFill>
                    <a:schemeClr val="accent2"/>
                  </a:solidFill>
                </a:rPr>
              </a:br>
              <a:r>
                <a:rPr lang="en-US" sz="1100" i="1" dirty="0">
                  <a:solidFill>
                    <a:schemeClr val="accent2"/>
                  </a:solidFill>
                </a:rPr>
                <a:t>new section.</a:t>
              </a:r>
            </a:p>
          </p:txBody>
        </p:sp>
        <p:cxnSp>
          <p:nvCxnSpPr>
            <p:cNvPr id="26" name="Straight Connector 2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151819" y="2825357"/>
            <a:ext cx="1532600" cy="1566519"/>
            <a:chOff x="-5002935" y="4832692"/>
            <a:chExt cx="1787720" cy="1566519"/>
          </a:xfrm>
        </p:grpSpPr>
        <p:sp>
          <p:nvSpPr>
            <p:cNvPr id="28" name="TextBox 27"/>
            <p:cNvSpPr txBox="1"/>
            <p:nvPr/>
          </p:nvSpPr>
          <p:spPr>
            <a:xfrm>
              <a:off x="-5002935" y="4832692"/>
              <a:ext cx="1746055" cy="156651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Navigational diagrams </a:t>
              </a:r>
              <a:r>
                <a:rPr lang="en-US" sz="1100" i="1" dirty="0" smtClean="0">
                  <a:solidFill>
                    <a:schemeClr val="accent2"/>
                  </a:solidFill>
                </a:rPr>
                <a:t>help readers stay oriented. In this example, the lower left segment is highlighted to signify the section the reader is in.</a:t>
              </a:r>
              <a:endParaRPr lang="en-US" sz="1100" i="1" dirty="0">
                <a:solidFill>
                  <a:schemeClr val="accent2"/>
                </a:solidFill>
              </a:endParaRPr>
            </a:p>
          </p:txBody>
        </p:sp>
        <p:cxnSp>
          <p:nvCxnSpPr>
            <p:cNvPr id="29" name="Straight Connector 28"/>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81074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Text emphasis</a:t>
            </a:r>
            <a:endParaRPr lang="en-US" dirty="0"/>
          </a:p>
        </p:txBody>
      </p:sp>
      <p:sp>
        <p:nvSpPr>
          <p:cNvPr id="7" name="Text Placeholder 6"/>
          <p:cNvSpPr>
            <a:spLocks noGrp="1"/>
          </p:cNvSpPr>
          <p:nvPr>
            <p:ph type="body" idx="10"/>
          </p:nvPr>
        </p:nvSpPr>
        <p:spPr/>
        <p:txBody>
          <a:bodyPr/>
          <a:lstStyle/>
          <a:p>
            <a:r>
              <a:rPr lang="en-US" dirty="0" smtClean="0"/>
              <a:t>If your readership is particularly pressed for time, you may need to</a:t>
            </a:r>
            <a:br>
              <a:rPr lang="en-US" dirty="0" smtClean="0"/>
            </a:br>
            <a:r>
              <a:rPr lang="en-US" dirty="0" smtClean="0"/>
              <a:t>highlight the parts of the slidedoc that are most important to them. </a:t>
            </a:r>
            <a:br>
              <a:rPr lang="en-US" dirty="0" smtClean="0"/>
            </a:br>
            <a:r>
              <a:rPr lang="en-US" dirty="0" smtClean="0"/>
              <a:t>There are several ways to make text jump off a page.</a:t>
            </a:r>
          </a:p>
        </p:txBody>
      </p:sp>
      <p:sp>
        <p:nvSpPr>
          <p:cNvPr id="11" name="Text Placeholder 7"/>
          <p:cNvSpPr txBox="1">
            <a:spLocks/>
          </p:cNvSpPr>
          <p:nvPr/>
        </p:nvSpPr>
        <p:spPr>
          <a:xfrm>
            <a:off x="362158" y="2517862"/>
            <a:ext cx="1457244" cy="1542869"/>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None/>
              <a:defRPr sz="1500" b="0" i="1" kern="1200">
                <a:solidFill>
                  <a:schemeClr val="accent3"/>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Calibri" panose="020F050202020403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20000"/>
              </a:lnSpc>
              <a:spcBef>
                <a:spcPts val="600"/>
              </a:spcBef>
              <a:spcAft>
                <a:spcPts val="600"/>
              </a:spcAft>
              <a:buFont typeface="Calibri" panose="020F0502020204030204" pitchFamily="34" charset="0"/>
              <a:buNone/>
              <a:defRPr sz="1800" b="1" kern="1200">
                <a:solidFill>
                  <a:schemeClr val="tx2"/>
                </a:solidFill>
                <a:latin typeface="+mj-lt"/>
                <a:ea typeface="+mn-ea"/>
                <a:cs typeface="+mn-cs"/>
              </a:defRPr>
            </a:lvl3pPr>
            <a:lvl4pPr marL="1371600" indent="0" algn="l" defTabSz="914400" rtl="0" eaLnBrk="1" latinLnBrk="0" hangingPunct="1">
              <a:lnSpc>
                <a:spcPct val="110000"/>
              </a:lnSpc>
              <a:spcBef>
                <a:spcPts val="0"/>
              </a:spcBef>
              <a:buFont typeface="Calibri" panose="020F0502020204030204" pitchFamily="34" charset="0"/>
              <a:buNone/>
              <a:defRPr sz="1600" b="1" kern="1200">
                <a:solidFill>
                  <a:schemeClr val="accent2"/>
                </a:solidFill>
                <a:latin typeface="+mn-lt"/>
                <a:ea typeface="+mn-ea"/>
                <a:cs typeface="+mn-cs"/>
              </a:defRPr>
            </a:lvl4pPr>
            <a:lvl5pPr marL="1828800" indent="0" algn="l" defTabSz="914400" rtl="0" eaLnBrk="1" latinLnBrk="0" hangingPunct="1">
              <a:lnSpc>
                <a:spcPct val="150000"/>
              </a:lnSpc>
              <a:spcBef>
                <a:spcPts val="0"/>
              </a:spcBef>
              <a:buFont typeface="Calibri" panose="020F0502020204030204" pitchFamily="34" charset="0"/>
              <a:buNone/>
              <a:defRPr sz="1600" b="1" kern="1200">
                <a:solidFill>
                  <a:schemeClr val="tx2"/>
                </a:solidFill>
                <a:latin typeface="+mj-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marL="0" lvl="3" algn="r"/>
            <a:endParaRPr lang="en-US" dirty="0"/>
          </a:p>
        </p:txBody>
      </p:sp>
      <p:grpSp>
        <p:nvGrpSpPr>
          <p:cNvPr id="15" name="Group 14"/>
          <p:cNvGrpSpPr/>
          <p:nvPr/>
        </p:nvGrpSpPr>
        <p:grpSpPr bwMode="gray">
          <a:xfrm>
            <a:off x="2073678" y="2574505"/>
            <a:ext cx="4996644" cy="3775024"/>
            <a:chOff x="2164989" y="2420098"/>
            <a:chExt cx="4794695" cy="3622449"/>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18820" y="2420098"/>
              <a:ext cx="2340864" cy="175311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18820" y="4289282"/>
              <a:ext cx="2340864" cy="175326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2164989" y="2420098"/>
              <a:ext cx="2340864" cy="175227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2164989" y="4288164"/>
              <a:ext cx="2340864" cy="175438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grpSp>
        <p:nvGrpSpPr>
          <p:cNvPr id="28" name="Group 27"/>
          <p:cNvGrpSpPr/>
          <p:nvPr/>
        </p:nvGrpSpPr>
        <p:grpSpPr>
          <a:xfrm>
            <a:off x="457731" y="2393721"/>
            <a:ext cx="1440919" cy="821700"/>
            <a:chOff x="-5002935" y="5577511"/>
            <a:chExt cx="1787720" cy="821700"/>
          </a:xfrm>
        </p:grpSpPr>
        <p:sp>
          <p:nvSpPr>
            <p:cNvPr id="29" name="TextBox 28"/>
            <p:cNvSpPr txBox="1"/>
            <p:nvPr/>
          </p:nvSpPr>
          <p:spPr>
            <a:xfrm>
              <a:off x="-5002935" y="5577511"/>
              <a:ext cx="1787720" cy="821700"/>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Change the color or apply an effect to the text, like bold or italic. </a:t>
              </a:r>
            </a:p>
          </p:txBody>
        </p:sp>
        <p:cxnSp>
          <p:nvCxnSpPr>
            <p:cNvPr id="30" name="Straight Connector 2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20700" y="4334347"/>
            <a:ext cx="1377950" cy="1208023"/>
            <a:chOff x="-5002935" y="5191188"/>
            <a:chExt cx="1787720" cy="1208023"/>
          </a:xfrm>
        </p:grpSpPr>
        <p:sp>
          <p:nvSpPr>
            <p:cNvPr id="32" name="TextBox 31"/>
            <p:cNvSpPr txBox="1"/>
            <p:nvPr/>
          </p:nvSpPr>
          <p:spPr>
            <a:xfrm>
              <a:off x="-5002935" y="5191188"/>
              <a:ext cx="1787720" cy="120802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Pull out important pieces of text and frame them with a box to </a:t>
              </a:r>
              <a:r>
                <a:rPr lang="en-US" sz="1100" i="1" dirty="0" smtClean="0">
                  <a:solidFill>
                    <a:schemeClr val="accent2"/>
                  </a:solidFill>
                </a:rPr>
                <a:t>make the content  </a:t>
              </a:r>
              <a:r>
                <a:rPr lang="en-US" sz="1100" i="1" dirty="0">
                  <a:solidFill>
                    <a:schemeClr val="accent2"/>
                  </a:solidFill>
                </a:rPr>
                <a:t>skimmable.</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243501" y="2427577"/>
            <a:ext cx="1440919" cy="1194109"/>
            <a:chOff x="-5002935" y="5205102"/>
            <a:chExt cx="1787720" cy="1194109"/>
          </a:xfrm>
        </p:grpSpPr>
        <p:sp>
          <p:nvSpPr>
            <p:cNvPr id="35" name="TextBox 34"/>
            <p:cNvSpPr txBox="1"/>
            <p:nvPr/>
          </p:nvSpPr>
          <p:spPr>
            <a:xfrm>
              <a:off x="-5002935" y="5205102"/>
              <a:ext cx="1787720" cy="11941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Increase the text size and place it on the page in a way that breaks or crosses</a:t>
              </a:r>
              <a:br>
                <a:rPr lang="en-US" sz="1100" i="1" dirty="0">
                  <a:solidFill>
                    <a:schemeClr val="accent2"/>
                  </a:solidFill>
                </a:rPr>
              </a:br>
              <a:r>
                <a:rPr lang="en-US" sz="1100" i="1" dirty="0">
                  <a:solidFill>
                    <a:schemeClr val="accent2"/>
                  </a:solidFill>
                </a:rPr>
                <a:t>the grid.</a:t>
              </a:r>
            </a:p>
          </p:txBody>
        </p:sp>
        <p:cxnSp>
          <p:nvCxnSpPr>
            <p:cNvPr id="36" name="Straight Connector 3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7243501" y="4520552"/>
            <a:ext cx="1440919" cy="1021818"/>
            <a:chOff x="-5002935" y="5377393"/>
            <a:chExt cx="1787720" cy="1021818"/>
          </a:xfrm>
        </p:grpSpPr>
        <p:sp>
          <p:nvSpPr>
            <p:cNvPr id="43" name="TextBox 42"/>
            <p:cNvSpPr txBox="1"/>
            <p:nvPr/>
          </p:nvSpPr>
          <p:spPr>
            <a:xfrm>
              <a:off x="-5002935" y="5377393"/>
              <a:ext cx="1787720" cy="102181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Set text in a graphic that amplifies your message with a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visual </a:t>
              </a:r>
              <a:r>
                <a:rPr lang="en-US" sz="1100" i="1" dirty="0">
                  <a:solidFill>
                    <a:schemeClr val="accent2"/>
                  </a:solidFill>
                </a:rPr>
                <a:t>metaphor. </a:t>
              </a:r>
            </a:p>
          </p:txBody>
        </p:sp>
        <p:cxnSp>
          <p:nvCxnSpPr>
            <p:cNvPr id="44" name="Straight Connector 4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9959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Strong figure-to-text relationship</a:t>
            </a:r>
            <a:endParaRPr lang="en-US" dirty="0"/>
          </a:p>
        </p:txBody>
      </p:sp>
      <p:sp>
        <p:nvSpPr>
          <p:cNvPr id="7" name="Content Placeholder 6"/>
          <p:cNvSpPr>
            <a:spLocks noGrp="1"/>
          </p:cNvSpPr>
          <p:nvPr>
            <p:ph idx="1"/>
          </p:nvPr>
        </p:nvSpPr>
        <p:spPr/>
        <p:txBody>
          <a:bodyPr/>
          <a:lstStyle/>
          <a:p>
            <a:r>
              <a:rPr lang="en-US" dirty="0" smtClean="0"/>
              <a:t>When using slidedocs, words are more closely associated with the graphics, because both exist on the same page.</a:t>
            </a:r>
          </a:p>
          <a:p>
            <a:pPr lvl="2"/>
            <a:r>
              <a:rPr lang="en-US" dirty="0" smtClean="0"/>
              <a:t>I’m sure you’ve read a book where a page references “figure 4,” but there’s no graphic on the page called “figure 4.” Books and dense documents typically intersperse graphics with long sections of prose, which means you have to turn pages back and forth to find the visual associated with the text. </a:t>
            </a:r>
          </a:p>
          <a:p>
            <a:pPr lvl="2"/>
            <a:r>
              <a:rPr lang="en-US" dirty="0" smtClean="0"/>
              <a:t>Traditional books don’t have one idea per page, so the graphic gets separated from the text it is related to. This is true in my own book, the </a:t>
            </a:r>
            <a:r>
              <a:rPr lang="en-US" i="1" u="sng" dirty="0">
                <a:hlinkClick r:id="rId2"/>
              </a:rPr>
              <a:t>HBR Guide to Persuasive Presentations</a:t>
            </a:r>
            <a:r>
              <a:rPr lang="en-US" dirty="0" smtClean="0"/>
              <a:t>. The graphics and text are on different pages so you cannot see both at once.</a:t>
            </a:r>
            <a:endParaRPr lang="en-US" dirty="0"/>
          </a:p>
        </p:txBody>
      </p:sp>
      <p:pic>
        <p:nvPicPr>
          <p:cNvPr id="11"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gray">
          <a:xfrm>
            <a:off x="4647276" y="1816100"/>
            <a:ext cx="4017332" cy="33759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cxnSp>
        <p:nvCxnSpPr>
          <p:cNvPr id="16" name="Straight Arrow Connector 15"/>
          <p:cNvCxnSpPr/>
          <p:nvPr/>
        </p:nvCxnSpPr>
        <p:spPr>
          <a:xfrm flipV="1">
            <a:off x="7845195" y="4667250"/>
            <a:ext cx="0" cy="954985"/>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334002" y="5563598"/>
            <a:ext cx="3350420" cy="835613"/>
            <a:chOff x="-5358490" y="5563598"/>
            <a:chExt cx="2143276" cy="835613"/>
          </a:xfrm>
        </p:grpSpPr>
        <p:sp>
          <p:nvSpPr>
            <p:cNvPr id="19" name="TextBox 18"/>
            <p:cNvSpPr txBox="1"/>
            <p:nvPr/>
          </p:nvSpPr>
          <p:spPr>
            <a:xfrm>
              <a:off x="-5358490" y="5563598"/>
              <a:ext cx="2143276" cy="83561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My </a:t>
              </a:r>
              <a:r>
                <a:rPr lang="en-US" sz="1100" i="1" dirty="0" smtClean="0">
                  <a:solidFill>
                    <a:schemeClr val="accent2"/>
                  </a:solidFill>
                </a:rPr>
                <a:t>Harvard Business Review </a:t>
              </a:r>
              <a:r>
                <a:rPr lang="en-US" sz="1100" i="1" dirty="0">
                  <a:solidFill>
                    <a:schemeClr val="accent2"/>
                  </a:solidFill>
                </a:rPr>
                <a:t>book is a long-form document. Several of the images don’t appear </a:t>
              </a:r>
              <a:r>
                <a:rPr lang="en-US" sz="1100" i="1" dirty="0" smtClean="0">
                  <a:solidFill>
                    <a:schemeClr val="accent2"/>
                  </a:solidFill>
                </a:rPr>
                <a:t>on </a:t>
              </a:r>
              <a:r>
                <a:rPr lang="en-US" sz="1100" i="1" dirty="0">
                  <a:solidFill>
                    <a:schemeClr val="accent2"/>
                  </a:solidFill>
                </a:rPr>
                <a:t>the same page as the text that explains them.</a:t>
              </a:r>
            </a:p>
          </p:txBody>
        </p:sp>
        <p:cxnSp>
          <p:nvCxnSpPr>
            <p:cNvPr id="20" name="Straight Connector 19"/>
            <p:cNvCxnSpPr/>
            <p:nvPr/>
          </p:nvCxnSpPr>
          <p:spPr>
            <a:xfrm>
              <a:off x="-5251859" y="6399211"/>
              <a:ext cx="20366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0649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 dirty="0"/>
              <a:t>Interactive Navigation</a:t>
            </a:r>
            <a:endParaRPr lang="en-US" dirty="0"/>
          </a:p>
        </p:txBody>
      </p:sp>
      <p:sp>
        <p:nvSpPr>
          <p:cNvPr id="4" name="Content Placeholder 3"/>
          <p:cNvSpPr>
            <a:spLocks noGrp="1"/>
          </p:cNvSpPr>
          <p:nvPr>
            <p:ph idx="1"/>
          </p:nvPr>
        </p:nvSpPr>
        <p:spPr/>
        <p:txBody>
          <a:bodyPr/>
          <a:lstStyle/>
          <a:p>
            <a:pPr lvl="2"/>
            <a:r>
              <a:rPr lang="en-US" dirty="0" smtClean="0"/>
              <a:t>Another way to make navigating content easier for the reader is to let them jump to the content they find most interesting. Slidedocs are self-navigable if you add hyperlinks and inter-application links so users can jump around the material. This is an added user benefit and a major advantage of digital slidedocs. Here are some examples of natural ways to add interactivity and navigation:</a:t>
            </a:r>
            <a:endParaRPr lang="en-US" dirty="0"/>
          </a:p>
        </p:txBody>
      </p:sp>
      <p:pic>
        <p:nvPicPr>
          <p:cNvPr id="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457142" y="3713968"/>
            <a:ext cx="3538982" cy="263514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4646013" y="3713968"/>
            <a:ext cx="3513520" cy="263513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3" name="Rectangle 22"/>
          <p:cNvSpPr/>
          <p:nvPr/>
        </p:nvSpPr>
        <p:spPr>
          <a:xfrm>
            <a:off x="1090580" y="3067440"/>
            <a:ext cx="1531188"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Click directly to sections</a:t>
            </a:r>
          </a:p>
        </p:txBody>
      </p:sp>
      <p:cxnSp>
        <p:nvCxnSpPr>
          <p:cNvPr id="24" name="Straight Arrow Connector 23"/>
          <p:cNvCxnSpPr/>
          <p:nvPr/>
        </p:nvCxnSpPr>
        <p:spPr>
          <a:xfrm flipV="1">
            <a:off x="1856174" y="3321267"/>
            <a:ext cx="0" cy="100021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49474" y="3067440"/>
            <a:ext cx="737702"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Cookie trail</a:t>
            </a:r>
          </a:p>
        </p:txBody>
      </p:sp>
      <p:cxnSp>
        <p:nvCxnSpPr>
          <p:cNvPr id="31" name="Straight Arrow Connector 30"/>
          <p:cNvCxnSpPr/>
          <p:nvPr/>
        </p:nvCxnSpPr>
        <p:spPr>
          <a:xfrm flipV="1">
            <a:off x="3996124" y="3321267"/>
            <a:ext cx="0" cy="505434"/>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38331" y="3067440"/>
            <a:ext cx="710451"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Hyperlinks</a:t>
            </a:r>
          </a:p>
        </p:txBody>
      </p:sp>
      <p:cxnSp>
        <p:nvCxnSpPr>
          <p:cNvPr id="39" name="Straight Arrow Connector 38"/>
          <p:cNvCxnSpPr/>
          <p:nvPr/>
        </p:nvCxnSpPr>
        <p:spPr>
          <a:xfrm flipV="1">
            <a:off x="5034066" y="3321269"/>
            <a:ext cx="0" cy="146266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486072" y="3054744"/>
            <a:ext cx="495649" cy="184987"/>
          </a:xfrm>
          <a:prstGeom prst="rect">
            <a:avLst/>
          </a:prstGeom>
        </p:spPr>
        <p:txBody>
          <a:bodyPr wrap="none" lIns="0" tIns="0" rIns="0" bIns="0" anchor="b">
            <a:spAutoFit/>
          </a:bodyPr>
          <a:lstStyle/>
          <a:p>
            <a:pPr marL="0" lvl="3" indent="-1588">
              <a:lnSpc>
                <a:spcPct val="120000"/>
              </a:lnSpc>
              <a:buFont typeface="Calibri" panose="020F0502020204030204" pitchFamily="34" charset="0"/>
              <a:buChar char="​"/>
            </a:pPr>
            <a:r>
              <a:rPr lang="en-US" sz="1100" i="1" dirty="0">
                <a:solidFill>
                  <a:schemeClr val="accent2"/>
                </a:solidFill>
              </a:rPr>
              <a:t>Buttons</a:t>
            </a:r>
          </a:p>
        </p:txBody>
      </p:sp>
      <p:cxnSp>
        <p:nvCxnSpPr>
          <p:cNvPr id="42" name="Straight Arrow Connector 41"/>
          <p:cNvCxnSpPr/>
          <p:nvPr/>
        </p:nvCxnSpPr>
        <p:spPr>
          <a:xfrm flipV="1">
            <a:off x="6732293" y="3321268"/>
            <a:ext cx="0" cy="442803"/>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759262" y="3067440"/>
            <a:ext cx="308098"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Tabs</a:t>
            </a:r>
          </a:p>
        </p:txBody>
      </p:sp>
      <p:cxnSp>
        <p:nvCxnSpPr>
          <p:cNvPr id="45" name="Straight Arrow Connector 44"/>
          <p:cNvCxnSpPr/>
          <p:nvPr/>
        </p:nvCxnSpPr>
        <p:spPr>
          <a:xfrm flipV="1">
            <a:off x="7913311" y="3321268"/>
            <a:ext cx="0" cy="442803"/>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297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6711335" y="4654395"/>
            <a:ext cx="1315912" cy="98693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8" name="Title 27"/>
          <p:cNvSpPr>
            <a:spLocks noGrp="1"/>
          </p:cNvSpPr>
          <p:nvPr>
            <p:ph type="title"/>
          </p:nvPr>
        </p:nvSpPr>
        <p:spPr/>
        <p:txBody>
          <a:bodyPr/>
          <a:lstStyle/>
          <a:p>
            <a:r>
              <a:rPr lang="en-US" dirty="0" smtClean="0"/>
              <a:t>You need a slidedoc if…</a:t>
            </a:r>
            <a:endParaRPr lang="en-US" dirty="0"/>
          </a:p>
        </p:txBody>
      </p:sp>
      <p:sp>
        <p:nvSpPr>
          <p:cNvPr id="17" name="Content Placeholder 16"/>
          <p:cNvSpPr>
            <a:spLocks noGrp="1"/>
          </p:cNvSpPr>
          <p:nvPr>
            <p:ph idx="1"/>
          </p:nvPr>
        </p:nvSpPr>
        <p:spPr>
          <a:xfrm>
            <a:off x="457732" y="2762250"/>
            <a:ext cx="2640628" cy="3636961"/>
          </a:xfrm>
        </p:spPr>
        <p:txBody>
          <a:bodyPr/>
          <a:lstStyle/>
          <a:p>
            <a:pPr lvl="2"/>
            <a:r>
              <a:rPr lang="en-US" b="1" dirty="0" smtClean="0"/>
              <a:t>You should create a slidedoc if:</a:t>
            </a:r>
          </a:p>
          <a:p>
            <a:pPr marL="171450" lvl="2" indent="-171450">
              <a:buFont typeface="Arial" panose="020B0604020202020204" pitchFamily="34" charset="0"/>
              <a:buChar char="•"/>
            </a:pPr>
            <a:r>
              <a:rPr lang="en-US" dirty="0" smtClean="0"/>
              <a:t>You have detailed information to convey, but you won’t be around to explain it</a:t>
            </a:r>
          </a:p>
          <a:p>
            <a:pPr marL="171450" lvl="2" indent="-171450">
              <a:buFont typeface="Arial" panose="020B0604020202020204" pitchFamily="34" charset="0"/>
              <a:buChar char="•"/>
            </a:pPr>
            <a:r>
              <a:rPr lang="en-US" dirty="0" smtClean="0"/>
              <a:t>You have detailed subject matter that </a:t>
            </a:r>
            <a:br>
              <a:rPr lang="en-US" dirty="0" smtClean="0"/>
            </a:br>
            <a:r>
              <a:rPr lang="en-US" dirty="0" smtClean="0"/>
              <a:t>is conducive to being conveyed with visuals and prose</a:t>
            </a:r>
          </a:p>
          <a:p>
            <a:pPr marL="171450" lvl="2" indent="-171450">
              <a:buFont typeface="Arial" panose="020B0604020202020204" pitchFamily="34" charset="0"/>
              <a:buChar char="•"/>
            </a:pPr>
            <a:r>
              <a:rPr lang="en-US" dirty="0" smtClean="0"/>
              <a:t>People consume your information better when it is broken into smaller, more visual chunks</a:t>
            </a:r>
          </a:p>
          <a:p>
            <a:pPr marL="171450" lvl="2" indent="-171450">
              <a:buFont typeface="Arial" panose="020B0604020202020204" pitchFamily="34" charset="0"/>
              <a:buChar char="•"/>
            </a:pPr>
            <a:r>
              <a:rPr lang="en-US" dirty="0" smtClean="0"/>
              <a:t>Your sales team needs modular collateral and tools that are flexible enough to get the right material to the </a:t>
            </a:r>
            <a:br>
              <a:rPr lang="en-US" dirty="0" smtClean="0"/>
            </a:br>
            <a:r>
              <a:rPr lang="en-US" dirty="0" smtClean="0"/>
              <a:t>right customers</a:t>
            </a:r>
          </a:p>
        </p:txBody>
      </p:sp>
      <p:sp>
        <p:nvSpPr>
          <p:cNvPr id="12" name="Text Placeholder 11"/>
          <p:cNvSpPr>
            <a:spLocks noGrp="1"/>
          </p:cNvSpPr>
          <p:nvPr>
            <p:ph type="body" idx="10"/>
          </p:nvPr>
        </p:nvSpPr>
        <p:spPr>
          <a:xfrm>
            <a:off x="459580" y="1134598"/>
            <a:ext cx="5437716" cy="536519"/>
          </a:xfrm>
        </p:spPr>
        <p:txBody>
          <a:bodyPr/>
          <a:lstStyle/>
          <a:p>
            <a:r>
              <a:rPr lang="en-US" dirty="0" smtClean="0"/>
              <a:t>This slidedoc will teach you how to use presentation software to create visual documents that will travel throughout your organization without much effort on your part after the initial authoring process.</a:t>
            </a:r>
          </a:p>
          <a:p>
            <a:endParaRPr lang="en-US" dirty="0"/>
          </a:p>
        </p:txBody>
      </p:sp>
      <p:sp>
        <p:nvSpPr>
          <p:cNvPr id="18" name="Content Placeholder 17"/>
          <p:cNvSpPr>
            <a:spLocks noGrp="1"/>
          </p:cNvSpPr>
          <p:nvPr>
            <p:ph idx="11"/>
          </p:nvPr>
        </p:nvSpPr>
        <p:spPr>
          <a:xfrm>
            <a:off x="3256668" y="2762250"/>
            <a:ext cx="2640628" cy="3636961"/>
          </a:xfrm>
        </p:spPr>
        <p:txBody>
          <a:bodyPr/>
          <a:lstStyle/>
          <a:p>
            <a:pPr marL="171450" lvl="2" indent="-171450">
              <a:buFont typeface="Arial" panose="020B0604020202020204" pitchFamily="34" charset="0"/>
              <a:buChar char="•"/>
            </a:pPr>
            <a:r>
              <a:rPr lang="en-US" dirty="0" smtClean="0"/>
              <a:t>Your information could be consumed ahead of time and the meeting time could be used for consensus building </a:t>
            </a:r>
          </a:p>
          <a:p>
            <a:pPr lvl="2"/>
            <a:r>
              <a:rPr lang="en-US" dirty="0" smtClean="0"/>
              <a:t>Hopefully, you’ve already read my previous books as a foundation to help create strong content and compelling cinematic visuals for your presentations. </a:t>
            </a:r>
          </a:p>
          <a:p>
            <a:pPr lvl="2"/>
            <a:r>
              <a:rPr lang="en-US" dirty="0" smtClean="0"/>
              <a:t>This new book covers key insights for creating a slidedoc. Your slidedocs will be more impactful if you’ve read </a:t>
            </a:r>
            <a:r>
              <a:rPr lang="en-US" i="1" u="sng" dirty="0" smtClean="0">
                <a:hlinkClick r:id="rId4"/>
              </a:rPr>
              <a:t>Resonate</a:t>
            </a:r>
            <a:r>
              <a:rPr lang="en-US" dirty="0" smtClean="0">
                <a:hlinkClick r:id="rId4"/>
              </a:rPr>
              <a:t> </a:t>
            </a:r>
            <a:r>
              <a:rPr lang="en-US" dirty="0" smtClean="0"/>
              <a:t>and </a:t>
            </a:r>
            <a:r>
              <a:rPr lang="en-US" i="1" u="sng" dirty="0" smtClean="0">
                <a:hlinkClick r:id="rId5"/>
              </a:rPr>
              <a:t>Slide:ology</a:t>
            </a:r>
            <a:r>
              <a:rPr lang="en-US" dirty="0" smtClean="0"/>
              <a:t>.</a:t>
            </a:r>
          </a:p>
          <a:p>
            <a:endParaRPr lang="en-US" dirty="0"/>
          </a:p>
        </p:txBody>
      </p:sp>
      <p:sp>
        <p:nvSpPr>
          <p:cNvPr id="30" name="Text Placeholder 50"/>
          <p:cNvSpPr txBox="1">
            <a:spLocks/>
          </p:cNvSpPr>
          <p:nvPr/>
        </p:nvSpPr>
        <p:spPr>
          <a:xfrm>
            <a:off x="7665921" y="3037782"/>
            <a:ext cx="1117594" cy="1066446"/>
          </a:xfrm>
          <a:prstGeom prst="rect">
            <a:avLst/>
          </a:prstGeom>
        </p:spPr>
        <p:txBody>
          <a:bodyPr vert="horz" wrap="square" lIns="0" tIns="0" rIns="0" bIns="0" numCol="1" spcCol="228600" rtlCol="0">
            <a:spAutoFit/>
          </a:bodyPr>
          <a:lstStyle>
            <a:defPPr>
              <a:defRPr lang="en-US"/>
            </a:defPPr>
            <a:lvl1pPr marL="58738" marR="0" indent="-58738" fontAlgn="auto">
              <a:lnSpc>
                <a:spcPts val="1920"/>
              </a:lnSpc>
              <a:spcBef>
                <a:spcPts val="400"/>
              </a:spcBef>
              <a:spcAft>
                <a:spcPts val="400"/>
              </a:spcAft>
              <a:buClrTx/>
              <a:buSzTx/>
              <a:buFontTx/>
              <a:buChar char=" "/>
              <a:tabLst/>
              <a:defRPr sz="1600" i="1" baseline="0">
                <a:solidFill>
                  <a:schemeClr val="accent3"/>
                </a:solidFill>
                <a:latin typeface="Georgia" panose="02040502050405020303" pitchFamily="18" charset="0"/>
              </a:defRPr>
            </a:lvl1pPr>
            <a:lvl2pPr marL="58738" indent="-58738">
              <a:lnSpc>
                <a:spcPts val="1475"/>
              </a:lnSpc>
              <a:spcBef>
                <a:spcPts val="200"/>
              </a:spcBef>
              <a:spcAft>
                <a:spcPts val="0"/>
              </a:spcAft>
              <a:buSzPct val="100000"/>
              <a:buFontTx/>
              <a:buChar char=" "/>
              <a:defRPr sz="1400" i="1" baseline="0">
                <a:solidFill>
                  <a:srgbClr val="7F7F7F"/>
                </a:solidFill>
              </a:defRPr>
            </a:lvl2pPr>
            <a:lvl3pPr marL="58738" indent="-58738">
              <a:lnSpc>
                <a:spcPts val="1450"/>
              </a:lnSpc>
              <a:spcBef>
                <a:spcPts val="0"/>
              </a:spcBef>
              <a:spcAft>
                <a:spcPts val="600"/>
              </a:spcAft>
              <a:buFont typeface="Arial" panose="020B0604020202020204" pitchFamily="34" charset="0"/>
              <a:buChar char=" "/>
              <a:defRPr sz="1200" i="0" baseline="0">
                <a:solidFill>
                  <a:srgbClr val="7F7F7F"/>
                </a:solidFill>
                <a:latin typeface="+mj-lt"/>
              </a:defRPr>
            </a:lvl3pPr>
            <a:lvl4pPr marL="0" lvl="3" indent="0">
              <a:lnSpc>
                <a:spcPct val="110000"/>
              </a:lnSpc>
              <a:spcBef>
                <a:spcPts val="600"/>
              </a:spcBef>
              <a:spcAft>
                <a:spcPts val="1200"/>
              </a:spcAft>
              <a:buFontTx/>
              <a:buNone/>
              <a:defRPr sz="1100" i="1" baseline="0">
                <a:solidFill>
                  <a:schemeClr val="accent3"/>
                </a:solidFill>
              </a:defRPr>
            </a:lvl4pPr>
            <a:lvl5pPr marL="58738" indent="-58738">
              <a:lnSpc>
                <a:spcPts val="950"/>
              </a:lnSpc>
              <a:spcBef>
                <a:spcPts val="0"/>
              </a:spcBef>
              <a:spcAft>
                <a:spcPts val="400"/>
              </a:spcAft>
              <a:buFontTx/>
              <a:buChar char=" "/>
              <a:defRPr sz="750" cap="all" spc="50" baseline="0">
                <a:solidFill>
                  <a:srgbClr val="7F7F7F"/>
                </a:solidFill>
                <a:effectLst/>
                <a:latin typeface="+mj-lt"/>
              </a:defRPr>
            </a:lvl5pPr>
            <a:lvl6pPr marL="55563" indent="-55563">
              <a:lnSpc>
                <a:spcPts val="900"/>
              </a:lnSpc>
              <a:spcBef>
                <a:spcPts val="0"/>
              </a:spcBef>
              <a:spcAft>
                <a:spcPts val="400"/>
              </a:spcAft>
              <a:buFont typeface="Georgia" panose="02040502050405020303" pitchFamily="18" charset="0"/>
              <a:buChar char=" "/>
              <a:defRPr sz="850" spc="40" baseline="0">
                <a:latin typeface="+mj-lt"/>
              </a:defRPr>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gn="ctr"/>
            <a:r>
              <a:rPr lang="en-US" sz="1050" dirty="0">
                <a:solidFill>
                  <a:schemeClr val="accent2"/>
                </a:solidFill>
              </a:rPr>
              <a:t>Create persuasive story content to connect to an audience who responds with action.</a:t>
            </a:r>
          </a:p>
        </p:txBody>
      </p:sp>
      <p:sp>
        <p:nvSpPr>
          <p:cNvPr id="31" name="Text Placeholder 50"/>
          <p:cNvSpPr txBox="1">
            <a:spLocks/>
          </p:cNvSpPr>
          <p:nvPr/>
        </p:nvSpPr>
        <p:spPr>
          <a:xfrm>
            <a:off x="5936404" y="3037782"/>
            <a:ext cx="1141404" cy="1066446"/>
          </a:xfrm>
          <a:prstGeom prst="rect">
            <a:avLst/>
          </a:prstGeom>
        </p:spPr>
        <p:txBody>
          <a:bodyPr vert="horz" wrap="square" lIns="0" tIns="0" rIns="0" bIns="0" numCol="1" spcCol="228600" rtlCol="0">
            <a:spAutoFit/>
          </a:bodyPr>
          <a:lstStyle>
            <a:lvl1pPr marL="58738" marR="0" indent="-58738" algn="l" defTabSz="914400" rtl="0" eaLnBrk="1" fontAlgn="auto" latinLnBrk="0" hangingPunct="1">
              <a:lnSpc>
                <a:spcPts val="1920"/>
              </a:lnSpc>
              <a:spcBef>
                <a:spcPts val="400"/>
              </a:spcBef>
              <a:spcAft>
                <a:spcPts val="400"/>
              </a:spcAft>
              <a:buClrTx/>
              <a:buSzTx/>
              <a:buFontTx/>
              <a:buChar char=" "/>
              <a:tabLst/>
              <a:defRPr lang="en-US" sz="16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ts val="1475"/>
              </a:lnSpc>
              <a:spcBef>
                <a:spcPts val="200"/>
              </a:spcBef>
              <a:spcAft>
                <a:spcPts val="0"/>
              </a:spcAft>
              <a:buSzPct val="100000"/>
              <a:buFontTx/>
              <a:buChar char=" "/>
              <a:defRPr lang="en-US" sz="1400" i="1" kern="1200" baseline="0" dirty="0" smtClean="0">
                <a:solidFill>
                  <a:srgbClr val="7F7F7F"/>
                </a:solidFill>
                <a:latin typeface="+mn-lt"/>
                <a:ea typeface="+mn-ea"/>
                <a:cs typeface="+mn-cs"/>
              </a:defRPr>
            </a:lvl2pPr>
            <a:lvl3pPr marL="58738" indent="-58738" algn="l" defTabSz="914400" rtl="0" eaLnBrk="1" latinLnBrk="0" hangingPunct="1">
              <a:lnSpc>
                <a:spcPts val="1450"/>
              </a:lnSpc>
              <a:spcBef>
                <a:spcPts val="0"/>
              </a:spcBef>
              <a:spcAft>
                <a:spcPts val="600"/>
              </a:spcAft>
              <a:buFont typeface="Arial" panose="020B0604020202020204" pitchFamily="34" charset="0"/>
              <a:buChar char=" "/>
              <a:defRPr lang="en-US" sz="1200" i="0" kern="1200" baseline="0" dirty="0" smtClean="0">
                <a:solidFill>
                  <a:srgbClr val="7F7F7F"/>
                </a:solidFill>
                <a:latin typeface="+mj-lt"/>
                <a:ea typeface="+mn-ea"/>
                <a:cs typeface="+mn-cs"/>
              </a:defRPr>
            </a:lvl3pPr>
            <a:lvl4pPr marL="58738" indent="-58738" algn="l" defTabSz="914400" rtl="0" eaLnBrk="1" latinLnBrk="0" hangingPunct="1">
              <a:lnSpc>
                <a:spcPts val="1475"/>
              </a:lnSpc>
              <a:spcBef>
                <a:spcPts val="0"/>
              </a:spcBef>
              <a:spcAft>
                <a:spcPts val="600"/>
              </a:spcAft>
              <a:buFontTx/>
              <a:buChar char=" "/>
              <a:defRPr lang="en-US" sz="12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ts val="950"/>
              </a:lnSpc>
              <a:spcBef>
                <a:spcPts val="0"/>
              </a:spcBef>
              <a:spcAft>
                <a:spcPts val="400"/>
              </a:spcAft>
              <a:buFontTx/>
              <a:buChar char=" "/>
              <a:defRPr lang="en-US" sz="750" kern="1200" cap="all" spc="50" baseline="0" dirty="0" smtClean="0">
                <a:solidFill>
                  <a:srgbClr val="7F7F7F"/>
                </a:solidFill>
                <a:effectLst/>
                <a:latin typeface="+mj-lt"/>
                <a:ea typeface="+mn-ea"/>
                <a:cs typeface="+mn-cs"/>
              </a:defRPr>
            </a:lvl5pPr>
            <a:lvl6pPr marL="55563" indent="-55563" algn="l" defTabSz="914400" rtl="0" eaLnBrk="1" latinLnBrk="0" hangingPunct="1">
              <a:lnSpc>
                <a:spcPts val="900"/>
              </a:lnSpc>
              <a:spcBef>
                <a:spcPts val="0"/>
              </a:spcBef>
              <a:spcAft>
                <a:spcPts val="400"/>
              </a:spcAft>
              <a:buFont typeface="Georgia" panose="02040502050405020303" pitchFamily="18" charset="0"/>
              <a:buChar char=" "/>
              <a:defRPr sz="850" kern="1200" spc="40" baseline="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lgn="ctr">
              <a:lnSpc>
                <a:spcPct val="110000"/>
              </a:lnSpc>
              <a:spcBef>
                <a:spcPts val="600"/>
              </a:spcBef>
              <a:spcAft>
                <a:spcPts val="1200"/>
              </a:spcAft>
              <a:buNone/>
            </a:pPr>
            <a:r>
              <a:rPr lang="en-US" sz="1050" dirty="0">
                <a:latin typeface="+mn-lt"/>
              </a:rPr>
              <a:t>Understand the visual display of information so the audience can see what you’re saying. </a:t>
            </a:r>
          </a:p>
        </p:txBody>
      </p:sp>
      <p:sp>
        <p:nvSpPr>
          <p:cNvPr id="32" name="Text Placeholder 50"/>
          <p:cNvSpPr txBox="1">
            <a:spLocks/>
          </p:cNvSpPr>
          <p:nvPr/>
        </p:nvSpPr>
        <p:spPr>
          <a:xfrm>
            <a:off x="6358408" y="5793659"/>
            <a:ext cx="2011387" cy="574237"/>
          </a:xfrm>
          <a:prstGeom prst="rect">
            <a:avLst/>
          </a:prstGeom>
        </p:spPr>
        <p:txBody>
          <a:bodyPr vert="horz" lIns="0" tIns="0" rIns="0" bIns="0" numCol="1" spcCol="228600" rtlCol="0">
            <a:noAutofit/>
          </a:bodyPr>
          <a:lstStyle>
            <a:lvl1pPr marL="58738" marR="0" indent="-58738" algn="l" defTabSz="914400" rtl="0" eaLnBrk="1" fontAlgn="auto" latinLnBrk="0" hangingPunct="1">
              <a:lnSpc>
                <a:spcPts val="1920"/>
              </a:lnSpc>
              <a:spcBef>
                <a:spcPts val="400"/>
              </a:spcBef>
              <a:spcAft>
                <a:spcPts val="400"/>
              </a:spcAft>
              <a:buClrTx/>
              <a:buSzTx/>
              <a:buFontTx/>
              <a:buChar char=" "/>
              <a:tabLst/>
              <a:defRPr lang="en-US" sz="16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ts val="1475"/>
              </a:lnSpc>
              <a:spcBef>
                <a:spcPts val="200"/>
              </a:spcBef>
              <a:spcAft>
                <a:spcPts val="0"/>
              </a:spcAft>
              <a:buSzPct val="100000"/>
              <a:buFontTx/>
              <a:buChar char=" "/>
              <a:defRPr lang="en-US" sz="1400" i="1" kern="1200" baseline="0" dirty="0" smtClean="0">
                <a:solidFill>
                  <a:srgbClr val="7F7F7F"/>
                </a:solidFill>
                <a:latin typeface="+mn-lt"/>
                <a:ea typeface="+mn-ea"/>
                <a:cs typeface="+mn-cs"/>
              </a:defRPr>
            </a:lvl2pPr>
            <a:lvl3pPr marL="58738" indent="-58738" algn="l" defTabSz="914400" rtl="0" eaLnBrk="1" latinLnBrk="0" hangingPunct="1">
              <a:lnSpc>
                <a:spcPts val="1450"/>
              </a:lnSpc>
              <a:spcBef>
                <a:spcPts val="0"/>
              </a:spcBef>
              <a:spcAft>
                <a:spcPts val="600"/>
              </a:spcAft>
              <a:buFont typeface="Arial" panose="020B0604020202020204" pitchFamily="34" charset="0"/>
              <a:buChar char=" "/>
              <a:defRPr lang="en-US" sz="1200" i="0" kern="1200" baseline="0" dirty="0" smtClean="0">
                <a:solidFill>
                  <a:srgbClr val="7F7F7F"/>
                </a:solidFill>
                <a:latin typeface="+mj-lt"/>
                <a:ea typeface="+mn-ea"/>
                <a:cs typeface="+mn-cs"/>
              </a:defRPr>
            </a:lvl3pPr>
            <a:lvl4pPr marL="58738" indent="-58738" algn="l" defTabSz="914400" rtl="0" eaLnBrk="1" latinLnBrk="0" hangingPunct="1">
              <a:lnSpc>
                <a:spcPts val="1475"/>
              </a:lnSpc>
              <a:spcBef>
                <a:spcPts val="0"/>
              </a:spcBef>
              <a:spcAft>
                <a:spcPts val="600"/>
              </a:spcAft>
              <a:buFontTx/>
              <a:buChar char=" "/>
              <a:defRPr lang="en-US" sz="12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ts val="950"/>
              </a:lnSpc>
              <a:spcBef>
                <a:spcPts val="0"/>
              </a:spcBef>
              <a:spcAft>
                <a:spcPts val="400"/>
              </a:spcAft>
              <a:buFontTx/>
              <a:buChar char=" "/>
              <a:defRPr lang="en-US" sz="750" kern="1200" cap="all" spc="50" baseline="0" dirty="0" smtClean="0">
                <a:solidFill>
                  <a:srgbClr val="7F7F7F"/>
                </a:solidFill>
                <a:effectLst/>
                <a:latin typeface="+mj-lt"/>
                <a:ea typeface="+mn-ea"/>
                <a:cs typeface="+mn-cs"/>
              </a:defRPr>
            </a:lvl5pPr>
            <a:lvl6pPr marL="55563" indent="-55563" algn="l" defTabSz="914400" rtl="0" eaLnBrk="1" latinLnBrk="0" hangingPunct="1">
              <a:lnSpc>
                <a:spcPts val="900"/>
              </a:lnSpc>
              <a:spcBef>
                <a:spcPts val="0"/>
              </a:spcBef>
              <a:spcAft>
                <a:spcPts val="400"/>
              </a:spcAft>
              <a:buFont typeface="Georgia" panose="02040502050405020303" pitchFamily="18" charset="0"/>
              <a:buChar char=" "/>
              <a:defRPr sz="850" kern="1200" spc="40" baseline="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lgn="ctr">
              <a:lnSpc>
                <a:spcPct val="110000"/>
              </a:lnSpc>
              <a:spcBef>
                <a:spcPts val="600"/>
              </a:spcBef>
              <a:spcAft>
                <a:spcPts val="1200"/>
              </a:spcAft>
              <a:buNone/>
            </a:pPr>
            <a:r>
              <a:rPr lang="en-US" sz="1050" dirty="0">
                <a:latin typeface="+mn-lt"/>
              </a:rPr>
              <a:t>Create persuasive visual documents </a:t>
            </a:r>
            <a:r>
              <a:rPr lang="en-US" sz="1050" dirty="0" smtClean="0">
                <a:latin typeface="+mn-lt"/>
              </a:rPr>
              <a:t>for the </a:t>
            </a:r>
            <a:r>
              <a:rPr lang="en-US" sz="1050" dirty="0">
                <a:latin typeface="+mn-lt"/>
              </a:rPr>
              <a:t>way people consume information today.</a:t>
            </a:r>
          </a:p>
        </p:txBody>
      </p:sp>
      <p:pic>
        <p:nvPicPr>
          <p:cNvPr id="34" name="Picture 2" descr="resonate">
            <a:hlinkClick r:id="rId4"/>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767518" y="2006863"/>
            <a:ext cx="914400" cy="91440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35" name="Picture 4" descr="Book_Slideology">
            <a:hlinkClick r:id="rId5"/>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6047525" y="2003815"/>
            <a:ext cx="914400" cy="91744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38" name="Group 37"/>
          <p:cNvGrpSpPr/>
          <p:nvPr/>
        </p:nvGrpSpPr>
        <p:grpSpPr>
          <a:xfrm>
            <a:off x="6564000" y="4207862"/>
            <a:ext cx="1600203" cy="301912"/>
            <a:chOff x="6569744" y="3951079"/>
            <a:chExt cx="1600203" cy="301912"/>
          </a:xfrm>
        </p:grpSpPr>
        <p:sp>
          <p:nvSpPr>
            <p:cNvPr id="36" name="Left Bracket 35"/>
            <p:cNvSpPr/>
            <p:nvPr/>
          </p:nvSpPr>
          <p:spPr>
            <a:xfrm rot="16200000">
              <a:off x="7293646" y="3227177"/>
              <a:ext cx="152400" cy="1600203"/>
            </a:xfrm>
            <a:prstGeom prst="lef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p:cNvCxnSpPr/>
            <p:nvPr/>
          </p:nvCxnSpPr>
          <p:spPr>
            <a:xfrm>
              <a:off x="7369846" y="4097741"/>
              <a:ext cx="0" cy="155250"/>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45646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lstStyle/>
          <a:p>
            <a:r>
              <a:rPr lang="en" smtClean="0"/>
              <a:t>End matter</a:t>
            </a:r>
            <a:endParaRPr lang="en-US" dirty="0"/>
          </a:p>
        </p:txBody>
      </p:sp>
      <p:sp>
        <p:nvSpPr>
          <p:cNvPr id="34" name="Content Placeholder 33"/>
          <p:cNvSpPr>
            <a:spLocks noGrp="1"/>
          </p:cNvSpPr>
          <p:nvPr>
            <p:ph idx="1"/>
          </p:nvPr>
        </p:nvSpPr>
        <p:spPr>
          <a:xfrm>
            <a:off x="457733" y="2762473"/>
            <a:ext cx="1879068" cy="1720471"/>
          </a:xfrm>
        </p:spPr>
        <p:txBody>
          <a:bodyPr/>
          <a:lstStyle/>
          <a:p>
            <a:pPr lvl="1"/>
            <a:r>
              <a:rPr lang="en-US" dirty="0" smtClean="0"/>
              <a:t>Summary</a:t>
            </a:r>
          </a:p>
          <a:p>
            <a:pPr lvl="2"/>
            <a:r>
              <a:rPr lang="en-US" dirty="0" smtClean="0"/>
              <a:t>Encapsulate the main points in a summary to remind the audience of the most </a:t>
            </a:r>
            <a:br>
              <a:rPr lang="en-US" dirty="0" smtClean="0"/>
            </a:br>
            <a:r>
              <a:rPr lang="en-US" dirty="0" smtClean="0"/>
              <a:t>important ideas.</a:t>
            </a:r>
            <a:endParaRPr lang="en-US" dirty="0"/>
          </a:p>
        </p:txBody>
      </p:sp>
      <p:sp>
        <p:nvSpPr>
          <p:cNvPr id="8" name="Text Placeholder 7"/>
          <p:cNvSpPr>
            <a:spLocks noGrp="1"/>
          </p:cNvSpPr>
          <p:nvPr>
            <p:ph type="body" idx="10"/>
          </p:nvPr>
        </p:nvSpPr>
        <p:spPr/>
        <p:txBody>
          <a:bodyPr/>
          <a:lstStyle/>
          <a:p>
            <a:r>
              <a:rPr lang="en-US" dirty="0" smtClean="0"/>
              <a:t>It should be clear when the reader is at the end of a section or at the end of the entire document. Below is a list of elements often found at the end of sections or documents:</a:t>
            </a:r>
          </a:p>
        </p:txBody>
      </p:sp>
      <p:sp>
        <p:nvSpPr>
          <p:cNvPr id="35" name="Content Placeholder 34"/>
          <p:cNvSpPr>
            <a:spLocks noGrp="1"/>
          </p:cNvSpPr>
          <p:nvPr>
            <p:ph idx="11"/>
          </p:nvPr>
        </p:nvSpPr>
        <p:spPr>
          <a:xfrm>
            <a:off x="2552504" y="2762473"/>
            <a:ext cx="1942371" cy="1720471"/>
          </a:xfrm>
        </p:spPr>
        <p:txBody>
          <a:bodyPr/>
          <a:lstStyle/>
          <a:p>
            <a:pPr lvl="1"/>
            <a:r>
              <a:rPr lang="en" dirty="0" smtClean="0"/>
              <a:t>Activities</a:t>
            </a:r>
          </a:p>
          <a:p>
            <a:pPr lvl="2"/>
            <a:r>
              <a:rPr lang="en-US" dirty="0" smtClean="0"/>
              <a:t>Test if the reader learned what you needed them to know by adding a quiz or worksheets</a:t>
            </a:r>
            <a:r>
              <a:rPr lang="en" dirty="0" smtClean="0"/>
              <a:t>.  </a:t>
            </a:r>
            <a:endParaRPr lang="en" dirty="0"/>
          </a:p>
        </p:txBody>
      </p:sp>
      <p:sp>
        <p:nvSpPr>
          <p:cNvPr id="48" name="Content Placeholder 47"/>
          <p:cNvSpPr>
            <a:spLocks noGrp="1"/>
          </p:cNvSpPr>
          <p:nvPr>
            <p:ph idx="12"/>
          </p:nvPr>
        </p:nvSpPr>
        <p:spPr>
          <a:xfrm>
            <a:off x="4647277" y="2762473"/>
            <a:ext cx="1715423" cy="1720471"/>
          </a:xfrm>
        </p:spPr>
        <p:txBody>
          <a:bodyPr/>
          <a:lstStyle/>
          <a:p>
            <a:pPr lvl="1"/>
            <a:r>
              <a:rPr lang="en-US" dirty="0" smtClean="0"/>
              <a:t>Topics of discussion</a:t>
            </a:r>
          </a:p>
          <a:p>
            <a:pPr lvl="2"/>
            <a:r>
              <a:rPr lang="en-US" dirty="0" smtClean="0"/>
              <a:t>Frame up provocative questions for discussion at the end of your slidedoc to help readers think.</a:t>
            </a:r>
          </a:p>
        </p:txBody>
      </p:sp>
      <p:sp>
        <p:nvSpPr>
          <p:cNvPr id="50" name="Content Placeholder 49"/>
          <p:cNvSpPr>
            <a:spLocks noGrp="1"/>
          </p:cNvSpPr>
          <p:nvPr>
            <p:ph idx="14"/>
          </p:nvPr>
        </p:nvSpPr>
        <p:spPr>
          <a:xfrm>
            <a:off x="457733" y="5128999"/>
            <a:ext cx="1879068" cy="1178592"/>
          </a:xfrm>
        </p:spPr>
        <p:txBody>
          <a:bodyPr/>
          <a:lstStyle/>
          <a:p>
            <a:pPr lvl="1"/>
            <a:r>
              <a:rPr lang="en" dirty="0" smtClean="0"/>
              <a:t>Appendix</a:t>
            </a:r>
          </a:p>
          <a:p>
            <a:pPr lvl="2"/>
            <a:r>
              <a:rPr lang="en-US" dirty="0" smtClean="0"/>
              <a:t>Add supporting statistical </a:t>
            </a:r>
            <a:br>
              <a:rPr lang="en-US" dirty="0" smtClean="0"/>
            </a:br>
            <a:r>
              <a:rPr lang="en-US" dirty="0" smtClean="0"/>
              <a:t>and research information </a:t>
            </a:r>
            <a:br>
              <a:rPr lang="en-US" dirty="0" smtClean="0"/>
            </a:br>
            <a:r>
              <a:rPr lang="en-US" dirty="0" smtClean="0"/>
              <a:t>as an appendix for readers who want a deep dive</a:t>
            </a:r>
            <a:r>
              <a:rPr lang="en" dirty="0" smtClean="0"/>
              <a:t>.</a:t>
            </a:r>
          </a:p>
        </p:txBody>
      </p:sp>
      <p:sp>
        <p:nvSpPr>
          <p:cNvPr id="56" name="Content Placeholder 55"/>
          <p:cNvSpPr>
            <a:spLocks noGrp="1"/>
          </p:cNvSpPr>
          <p:nvPr>
            <p:ph idx="13"/>
          </p:nvPr>
        </p:nvSpPr>
        <p:spPr>
          <a:xfrm>
            <a:off x="6744429" y="2762473"/>
            <a:ext cx="1942371" cy="1197251"/>
          </a:xfrm>
        </p:spPr>
        <p:txBody>
          <a:bodyPr/>
          <a:lstStyle/>
          <a:p>
            <a:pPr lvl="1"/>
            <a:r>
              <a:rPr lang="en" dirty="0" smtClean="0"/>
              <a:t>Glossary</a:t>
            </a:r>
          </a:p>
          <a:p>
            <a:pPr lvl="2"/>
            <a:r>
              <a:rPr lang="en-US" dirty="0" smtClean="0"/>
              <a:t>Help readers understand </a:t>
            </a:r>
            <a:br>
              <a:rPr lang="en-US" dirty="0" smtClean="0"/>
            </a:br>
            <a:r>
              <a:rPr lang="en-US" dirty="0" smtClean="0"/>
              <a:t>your distinct vocabulary or acronyms by clarifying what they mean in a glossary</a:t>
            </a:r>
            <a:r>
              <a:rPr lang="en" dirty="0" smtClean="0"/>
              <a:t>.</a:t>
            </a:r>
          </a:p>
        </p:txBody>
      </p:sp>
      <p:sp>
        <p:nvSpPr>
          <p:cNvPr id="57" name="Content Placeholder 56"/>
          <p:cNvSpPr>
            <a:spLocks noGrp="1"/>
          </p:cNvSpPr>
          <p:nvPr>
            <p:ph idx="15"/>
          </p:nvPr>
        </p:nvSpPr>
        <p:spPr>
          <a:xfrm>
            <a:off x="2552504" y="5128999"/>
            <a:ext cx="1942371" cy="1178592"/>
          </a:xfrm>
        </p:spPr>
        <p:txBody>
          <a:bodyPr/>
          <a:lstStyle/>
          <a:p>
            <a:pPr lvl="1"/>
            <a:r>
              <a:rPr lang="en" dirty="0" smtClean="0"/>
              <a:t>Additional info</a:t>
            </a:r>
          </a:p>
          <a:p>
            <a:pPr lvl="2"/>
            <a:r>
              <a:rPr lang="en-US" dirty="0" smtClean="0"/>
              <a:t>Link to in-depth materials (forums, discussion boards, white papers) for readers </a:t>
            </a:r>
            <a:br>
              <a:rPr lang="en-US" dirty="0" smtClean="0"/>
            </a:br>
            <a:r>
              <a:rPr lang="en-US" dirty="0" smtClean="0"/>
              <a:t>who want to research further.</a:t>
            </a:r>
            <a:endParaRPr lang="en" dirty="0"/>
          </a:p>
        </p:txBody>
      </p:sp>
      <p:sp>
        <p:nvSpPr>
          <p:cNvPr id="58" name="Content Placeholder 57"/>
          <p:cNvSpPr>
            <a:spLocks noGrp="1"/>
          </p:cNvSpPr>
          <p:nvPr>
            <p:ph idx="16"/>
          </p:nvPr>
        </p:nvSpPr>
        <p:spPr>
          <a:xfrm>
            <a:off x="4647277" y="5128999"/>
            <a:ext cx="1715423" cy="1178592"/>
          </a:xfrm>
        </p:spPr>
        <p:txBody>
          <a:bodyPr/>
          <a:lstStyle/>
          <a:p>
            <a:pPr lvl="1"/>
            <a:r>
              <a:rPr lang="en" dirty="0" smtClean="0"/>
              <a:t>Reference pages</a:t>
            </a:r>
          </a:p>
          <a:p>
            <a:pPr lvl="2"/>
            <a:r>
              <a:rPr lang="en-US" dirty="0" smtClean="0"/>
              <a:t>Cite resources and give credit to your sourced authors</a:t>
            </a:r>
            <a:r>
              <a:rPr lang="en" dirty="0" smtClean="0"/>
              <a:t> so readers can gain more insights.</a:t>
            </a:r>
            <a:endParaRPr lang="en" dirty="0"/>
          </a:p>
        </p:txBody>
      </p:sp>
      <p:sp>
        <p:nvSpPr>
          <p:cNvPr id="59" name="Content Placeholder 58"/>
          <p:cNvSpPr>
            <a:spLocks noGrp="1"/>
          </p:cNvSpPr>
          <p:nvPr>
            <p:ph idx="17"/>
          </p:nvPr>
        </p:nvSpPr>
        <p:spPr>
          <a:xfrm>
            <a:off x="6744429" y="5128999"/>
            <a:ext cx="1942371" cy="1178592"/>
          </a:xfrm>
        </p:spPr>
        <p:txBody>
          <a:bodyPr/>
          <a:lstStyle/>
          <a:p>
            <a:pPr lvl="1"/>
            <a:r>
              <a:rPr lang="en" dirty="0" smtClean="0"/>
              <a:t>Index</a:t>
            </a:r>
          </a:p>
          <a:p>
            <a:pPr lvl="2"/>
            <a:r>
              <a:rPr lang="en-US" dirty="0" smtClean="0"/>
              <a:t>Key words are pulled out, displayed alphabetically, </a:t>
            </a:r>
            <a:br>
              <a:rPr lang="en-US" dirty="0" smtClean="0"/>
            </a:br>
            <a:r>
              <a:rPr lang="en-US" dirty="0" smtClean="0"/>
              <a:t>and associated with a page number by using an index.</a:t>
            </a:r>
            <a:endParaRPr lang="en" dirty="0"/>
          </a:p>
        </p:txBody>
      </p:sp>
      <p:grpSp>
        <p:nvGrpSpPr>
          <p:cNvPr id="60" name="Group 59"/>
          <p:cNvGrpSpPr/>
          <p:nvPr/>
        </p:nvGrpSpPr>
        <p:grpSpPr>
          <a:xfrm>
            <a:off x="6744429" y="4493331"/>
            <a:ext cx="430385" cy="491160"/>
            <a:chOff x="-2713038" y="2130426"/>
            <a:chExt cx="1517651" cy="1731962"/>
          </a:xfrm>
        </p:grpSpPr>
        <p:sp>
          <p:nvSpPr>
            <p:cNvPr id="61" name="Freeform 90"/>
            <p:cNvSpPr>
              <a:spLocks/>
            </p:cNvSpPr>
            <p:nvPr/>
          </p:nvSpPr>
          <p:spPr bwMode="auto">
            <a:xfrm>
              <a:off x="-2713038" y="2130426"/>
              <a:ext cx="1517651" cy="1731962"/>
            </a:xfrm>
            <a:custGeom>
              <a:avLst/>
              <a:gdLst>
                <a:gd name="T0" fmla="*/ 395 w 405"/>
                <a:gd name="T1" fmla="*/ 413 h 462"/>
                <a:gd name="T2" fmla="*/ 280 w 405"/>
                <a:gd name="T3" fmla="*/ 272 h 462"/>
                <a:gd name="T4" fmla="*/ 323 w 405"/>
                <a:gd name="T5" fmla="*/ 160 h 462"/>
                <a:gd name="T6" fmla="*/ 159 w 405"/>
                <a:gd name="T7" fmla="*/ 1 h 462"/>
                <a:gd name="T8" fmla="*/ 1 w 405"/>
                <a:gd name="T9" fmla="*/ 165 h 462"/>
                <a:gd name="T10" fmla="*/ 165 w 405"/>
                <a:gd name="T11" fmla="*/ 323 h 462"/>
                <a:gd name="T12" fmla="*/ 235 w 405"/>
                <a:gd name="T13" fmla="*/ 306 h 462"/>
                <a:gd name="T14" fmla="*/ 351 w 405"/>
                <a:gd name="T15" fmla="*/ 448 h 462"/>
                <a:gd name="T16" fmla="*/ 391 w 405"/>
                <a:gd name="T17" fmla="*/ 452 h 462"/>
                <a:gd name="T18" fmla="*/ 395 w 405"/>
                <a:gd name="T19" fmla="*/ 41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5" h="462">
                  <a:moveTo>
                    <a:pt x="395" y="413"/>
                  </a:moveTo>
                  <a:cubicBezTo>
                    <a:pt x="280" y="272"/>
                    <a:pt x="280" y="272"/>
                    <a:pt x="280" y="272"/>
                  </a:cubicBezTo>
                  <a:cubicBezTo>
                    <a:pt x="307" y="242"/>
                    <a:pt x="324" y="203"/>
                    <a:pt x="323" y="160"/>
                  </a:cubicBezTo>
                  <a:cubicBezTo>
                    <a:pt x="322" y="71"/>
                    <a:pt x="248" y="0"/>
                    <a:pt x="159" y="1"/>
                  </a:cubicBezTo>
                  <a:cubicBezTo>
                    <a:pt x="71" y="3"/>
                    <a:pt x="0" y="76"/>
                    <a:pt x="1" y="165"/>
                  </a:cubicBezTo>
                  <a:cubicBezTo>
                    <a:pt x="2" y="254"/>
                    <a:pt x="76" y="325"/>
                    <a:pt x="165" y="323"/>
                  </a:cubicBezTo>
                  <a:cubicBezTo>
                    <a:pt x="190" y="323"/>
                    <a:pt x="214" y="317"/>
                    <a:pt x="235" y="306"/>
                  </a:cubicBezTo>
                  <a:cubicBezTo>
                    <a:pt x="351" y="448"/>
                    <a:pt x="351" y="448"/>
                    <a:pt x="351" y="448"/>
                  </a:cubicBezTo>
                  <a:cubicBezTo>
                    <a:pt x="361" y="460"/>
                    <a:pt x="379" y="462"/>
                    <a:pt x="391" y="452"/>
                  </a:cubicBezTo>
                  <a:cubicBezTo>
                    <a:pt x="403" y="443"/>
                    <a:pt x="405" y="425"/>
                    <a:pt x="395" y="41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91"/>
            <p:cNvSpPr>
              <a:spLocks/>
            </p:cNvSpPr>
            <p:nvPr/>
          </p:nvSpPr>
          <p:spPr bwMode="auto">
            <a:xfrm>
              <a:off x="-2492375" y="2352675"/>
              <a:ext cx="773113" cy="771525"/>
            </a:xfrm>
            <a:custGeom>
              <a:avLst/>
              <a:gdLst>
                <a:gd name="T0" fmla="*/ 205 w 206"/>
                <a:gd name="T1" fmla="*/ 102 h 206"/>
                <a:gd name="T2" fmla="*/ 105 w 206"/>
                <a:gd name="T3" fmla="*/ 206 h 206"/>
                <a:gd name="T4" fmla="*/ 1 w 206"/>
                <a:gd name="T5" fmla="*/ 105 h 206"/>
                <a:gd name="T6" fmla="*/ 101 w 206"/>
                <a:gd name="T7" fmla="*/ 1 h 206"/>
                <a:gd name="T8" fmla="*/ 205 w 206"/>
                <a:gd name="T9" fmla="*/ 102 h 206"/>
              </a:gdLst>
              <a:ahLst/>
              <a:cxnLst>
                <a:cxn ang="0">
                  <a:pos x="T0" y="T1"/>
                </a:cxn>
                <a:cxn ang="0">
                  <a:pos x="T2" y="T3"/>
                </a:cxn>
                <a:cxn ang="0">
                  <a:pos x="T4" y="T5"/>
                </a:cxn>
                <a:cxn ang="0">
                  <a:pos x="T6" y="T7"/>
                </a:cxn>
                <a:cxn ang="0">
                  <a:pos x="T8" y="T9"/>
                </a:cxn>
              </a:cxnLst>
              <a:rect l="0" t="0" r="r" b="b"/>
              <a:pathLst>
                <a:path w="206" h="206">
                  <a:moveTo>
                    <a:pt x="205" y="102"/>
                  </a:moveTo>
                  <a:cubicBezTo>
                    <a:pt x="206" y="158"/>
                    <a:pt x="161" y="205"/>
                    <a:pt x="105" y="206"/>
                  </a:cubicBezTo>
                  <a:cubicBezTo>
                    <a:pt x="48" y="206"/>
                    <a:pt x="2" y="161"/>
                    <a:pt x="1" y="105"/>
                  </a:cubicBezTo>
                  <a:cubicBezTo>
                    <a:pt x="0" y="49"/>
                    <a:pt x="45" y="2"/>
                    <a:pt x="101" y="1"/>
                  </a:cubicBezTo>
                  <a:cubicBezTo>
                    <a:pt x="158" y="0"/>
                    <a:pt x="204" y="45"/>
                    <a:pt x="20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3" name="Group 62"/>
          <p:cNvGrpSpPr/>
          <p:nvPr/>
        </p:nvGrpSpPr>
        <p:grpSpPr>
          <a:xfrm>
            <a:off x="2552504" y="4480995"/>
            <a:ext cx="501386" cy="500234"/>
            <a:chOff x="-1654175" y="-3175"/>
            <a:chExt cx="1381125" cy="1377950"/>
          </a:xfrm>
          <a:solidFill>
            <a:schemeClr val="accent1"/>
          </a:solidFill>
        </p:grpSpPr>
        <p:sp>
          <p:nvSpPr>
            <p:cNvPr id="64" name="Freeform 96"/>
            <p:cNvSpPr>
              <a:spLocks/>
            </p:cNvSpPr>
            <p:nvPr/>
          </p:nvSpPr>
          <p:spPr bwMode="auto">
            <a:xfrm>
              <a:off x="-1654175" y="476250"/>
              <a:ext cx="1381125" cy="404813"/>
            </a:xfrm>
            <a:custGeom>
              <a:avLst/>
              <a:gdLst>
                <a:gd name="T0" fmla="*/ 368 w 368"/>
                <a:gd name="T1" fmla="*/ 92 h 108"/>
                <a:gd name="T2" fmla="*/ 352 w 368"/>
                <a:gd name="T3" fmla="*/ 108 h 108"/>
                <a:gd name="T4" fmla="*/ 16 w 368"/>
                <a:gd name="T5" fmla="*/ 108 h 108"/>
                <a:gd name="T6" fmla="*/ 0 w 368"/>
                <a:gd name="T7" fmla="*/ 92 h 108"/>
                <a:gd name="T8" fmla="*/ 0 w 368"/>
                <a:gd name="T9" fmla="*/ 16 h 108"/>
                <a:gd name="T10" fmla="*/ 16 w 368"/>
                <a:gd name="T11" fmla="*/ 0 h 108"/>
                <a:gd name="T12" fmla="*/ 352 w 368"/>
                <a:gd name="T13" fmla="*/ 0 h 108"/>
                <a:gd name="T14" fmla="*/ 368 w 368"/>
                <a:gd name="T15" fmla="*/ 16 h 108"/>
                <a:gd name="T16" fmla="*/ 368 w 368"/>
                <a:gd name="T17" fmla="*/ 9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08">
                  <a:moveTo>
                    <a:pt x="368" y="92"/>
                  </a:moveTo>
                  <a:cubicBezTo>
                    <a:pt x="368" y="101"/>
                    <a:pt x="361" y="108"/>
                    <a:pt x="352" y="108"/>
                  </a:cubicBezTo>
                  <a:cubicBezTo>
                    <a:pt x="16" y="108"/>
                    <a:pt x="16" y="108"/>
                    <a:pt x="16" y="108"/>
                  </a:cubicBezTo>
                  <a:cubicBezTo>
                    <a:pt x="7" y="108"/>
                    <a:pt x="0" y="101"/>
                    <a:pt x="0" y="92"/>
                  </a:cubicBezTo>
                  <a:cubicBezTo>
                    <a:pt x="0" y="16"/>
                    <a:pt x="0" y="16"/>
                    <a:pt x="0" y="16"/>
                  </a:cubicBezTo>
                  <a:cubicBezTo>
                    <a:pt x="0" y="7"/>
                    <a:pt x="7" y="0"/>
                    <a:pt x="16" y="0"/>
                  </a:cubicBezTo>
                  <a:cubicBezTo>
                    <a:pt x="352" y="0"/>
                    <a:pt x="352" y="0"/>
                    <a:pt x="352" y="0"/>
                  </a:cubicBezTo>
                  <a:cubicBezTo>
                    <a:pt x="361" y="0"/>
                    <a:pt x="368" y="7"/>
                    <a:pt x="368" y="16"/>
                  </a:cubicBezTo>
                  <a:lnTo>
                    <a:pt x="368" y="9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97"/>
            <p:cNvSpPr>
              <a:spLocks/>
            </p:cNvSpPr>
            <p:nvPr/>
          </p:nvSpPr>
          <p:spPr bwMode="auto">
            <a:xfrm>
              <a:off x="-1158875" y="-3175"/>
              <a:ext cx="406400" cy="1377950"/>
            </a:xfrm>
            <a:custGeom>
              <a:avLst/>
              <a:gdLst>
                <a:gd name="T0" fmla="*/ 108 w 108"/>
                <a:gd name="T1" fmla="*/ 352 h 368"/>
                <a:gd name="T2" fmla="*/ 92 w 108"/>
                <a:gd name="T3" fmla="*/ 368 h 368"/>
                <a:gd name="T4" fmla="*/ 16 w 108"/>
                <a:gd name="T5" fmla="*/ 368 h 368"/>
                <a:gd name="T6" fmla="*/ 0 w 108"/>
                <a:gd name="T7" fmla="*/ 352 h 368"/>
                <a:gd name="T8" fmla="*/ 0 w 108"/>
                <a:gd name="T9" fmla="*/ 16 h 368"/>
                <a:gd name="T10" fmla="*/ 16 w 108"/>
                <a:gd name="T11" fmla="*/ 0 h 368"/>
                <a:gd name="T12" fmla="*/ 92 w 108"/>
                <a:gd name="T13" fmla="*/ 0 h 368"/>
                <a:gd name="T14" fmla="*/ 108 w 108"/>
                <a:gd name="T15" fmla="*/ 16 h 368"/>
                <a:gd name="T16" fmla="*/ 108 w 108"/>
                <a:gd name="T17"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8">
                  <a:moveTo>
                    <a:pt x="108" y="352"/>
                  </a:moveTo>
                  <a:cubicBezTo>
                    <a:pt x="108" y="361"/>
                    <a:pt x="101" y="368"/>
                    <a:pt x="92" y="368"/>
                  </a:cubicBezTo>
                  <a:cubicBezTo>
                    <a:pt x="16" y="368"/>
                    <a:pt x="16" y="368"/>
                    <a:pt x="16" y="368"/>
                  </a:cubicBezTo>
                  <a:cubicBezTo>
                    <a:pt x="7" y="368"/>
                    <a:pt x="0" y="361"/>
                    <a:pt x="0" y="352"/>
                  </a:cubicBezTo>
                  <a:cubicBezTo>
                    <a:pt x="0" y="16"/>
                    <a:pt x="0" y="16"/>
                    <a:pt x="0" y="16"/>
                  </a:cubicBezTo>
                  <a:cubicBezTo>
                    <a:pt x="0" y="7"/>
                    <a:pt x="7" y="0"/>
                    <a:pt x="16" y="0"/>
                  </a:cubicBezTo>
                  <a:cubicBezTo>
                    <a:pt x="92" y="0"/>
                    <a:pt x="92" y="0"/>
                    <a:pt x="92" y="0"/>
                  </a:cubicBezTo>
                  <a:cubicBezTo>
                    <a:pt x="101" y="0"/>
                    <a:pt x="108" y="7"/>
                    <a:pt x="108" y="16"/>
                  </a:cubicBezTo>
                  <a:lnTo>
                    <a:pt x="108" y="35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6" name="Group 65"/>
          <p:cNvGrpSpPr/>
          <p:nvPr/>
        </p:nvGrpSpPr>
        <p:grpSpPr>
          <a:xfrm>
            <a:off x="4647276" y="4457672"/>
            <a:ext cx="523557" cy="523557"/>
            <a:chOff x="-2814638" y="5003800"/>
            <a:chExt cx="2025650" cy="2025650"/>
          </a:xfrm>
          <a:solidFill>
            <a:schemeClr val="accent4"/>
          </a:solidFill>
        </p:grpSpPr>
        <p:sp>
          <p:nvSpPr>
            <p:cNvPr id="67" name="Freeform 118"/>
            <p:cNvSpPr>
              <a:spLocks/>
            </p:cNvSpPr>
            <p:nvPr/>
          </p:nvSpPr>
          <p:spPr bwMode="auto">
            <a:xfrm>
              <a:off x="-1943101" y="5003800"/>
              <a:ext cx="284163" cy="2025650"/>
            </a:xfrm>
            <a:custGeom>
              <a:avLst/>
              <a:gdLst>
                <a:gd name="T0" fmla="*/ 76 w 76"/>
                <a:gd name="T1" fmla="*/ 502 h 540"/>
                <a:gd name="T2" fmla="*/ 38 w 76"/>
                <a:gd name="T3" fmla="*/ 540 h 540"/>
                <a:gd name="T4" fmla="*/ 38 w 76"/>
                <a:gd name="T5" fmla="*/ 540 h 540"/>
                <a:gd name="T6" fmla="*/ 0 w 76"/>
                <a:gd name="T7" fmla="*/ 502 h 540"/>
                <a:gd name="T8" fmla="*/ 0 w 76"/>
                <a:gd name="T9" fmla="*/ 38 h 540"/>
                <a:gd name="T10" fmla="*/ 38 w 76"/>
                <a:gd name="T11" fmla="*/ 0 h 540"/>
                <a:gd name="T12" fmla="*/ 38 w 76"/>
                <a:gd name="T13" fmla="*/ 0 h 540"/>
                <a:gd name="T14" fmla="*/ 76 w 76"/>
                <a:gd name="T15" fmla="*/ 38 h 540"/>
                <a:gd name="T16" fmla="*/ 76 w 76"/>
                <a:gd name="T17" fmla="*/ 50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0">
                  <a:moveTo>
                    <a:pt x="76" y="502"/>
                  </a:moveTo>
                  <a:cubicBezTo>
                    <a:pt x="76" y="523"/>
                    <a:pt x="59" y="540"/>
                    <a:pt x="38" y="540"/>
                  </a:cubicBezTo>
                  <a:cubicBezTo>
                    <a:pt x="38" y="540"/>
                    <a:pt x="38" y="540"/>
                    <a:pt x="38" y="540"/>
                  </a:cubicBezTo>
                  <a:cubicBezTo>
                    <a:pt x="17" y="540"/>
                    <a:pt x="0" y="523"/>
                    <a:pt x="0" y="502"/>
                  </a:cubicBezTo>
                  <a:cubicBezTo>
                    <a:pt x="0" y="38"/>
                    <a:pt x="0" y="38"/>
                    <a:pt x="0" y="38"/>
                  </a:cubicBezTo>
                  <a:cubicBezTo>
                    <a:pt x="0" y="17"/>
                    <a:pt x="17" y="0"/>
                    <a:pt x="38" y="0"/>
                  </a:cubicBezTo>
                  <a:cubicBezTo>
                    <a:pt x="38" y="0"/>
                    <a:pt x="38" y="0"/>
                    <a:pt x="38" y="0"/>
                  </a:cubicBezTo>
                  <a:cubicBezTo>
                    <a:pt x="59" y="0"/>
                    <a:pt x="76" y="17"/>
                    <a:pt x="76" y="38"/>
                  </a:cubicBezTo>
                  <a:lnTo>
                    <a:pt x="76" y="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19"/>
            <p:cNvSpPr>
              <a:spLocks/>
            </p:cNvSpPr>
            <p:nvPr/>
          </p:nvSpPr>
          <p:spPr bwMode="auto">
            <a:xfrm>
              <a:off x="-2573338" y="5243513"/>
              <a:ext cx="1544638" cy="1546225"/>
            </a:xfrm>
            <a:custGeom>
              <a:avLst/>
              <a:gdLst>
                <a:gd name="T0" fmla="*/ 69 w 412"/>
                <a:gd name="T1" fmla="*/ 397 h 412"/>
                <a:gd name="T2" fmla="*/ 15 w 412"/>
                <a:gd name="T3" fmla="*/ 397 h 412"/>
                <a:gd name="T4" fmla="*/ 15 w 412"/>
                <a:gd name="T5" fmla="*/ 397 h 412"/>
                <a:gd name="T6" fmla="*/ 15 w 412"/>
                <a:gd name="T7" fmla="*/ 343 h 412"/>
                <a:gd name="T8" fmla="*/ 343 w 412"/>
                <a:gd name="T9" fmla="*/ 15 h 412"/>
                <a:gd name="T10" fmla="*/ 397 w 412"/>
                <a:gd name="T11" fmla="*/ 15 h 412"/>
                <a:gd name="T12" fmla="*/ 397 w 412"/>
                <a:gd name="T13" fmla="*/ 15 h 412"/>
                <a:gd name="T14" fmla="*/ 397 w 412"/>
                <a:gd name="T15" fmla="*/ 69 h 412"/>
                <a:gd name="T16" fmla="*/ 69 w 412"/>
                <a:gd name="T17" fmla="*/ 3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412">
                  <a:moveTo>
                    <a:pt x="69" y="397"/>
                  </a:moveTo>
                  <a:cubicBezTo>
                    <a:pt x="54" y="412"/>
                    <a:pt x="30" y="412"/>
                    <a:pt x="15" y="397"/>
                  </a:cubicBezTo>
                  <a:cubicBezTo>
                    <a:pt x="15" y="397"/>
                    <a:pt x="15" y="397"/>
                    <a:pt x="15" y="397"/>
                  </a:cubicBezTo>
                  <a:cubicBezTo>
                    <a:pt x="0" y="382"/>
                    <a:pt x="0" y="358"/>
                    <a:pt x="15" y="343"/>
                  </a:cubicBezTo>
                  <a:cubicBezTo>
                    <a:pt x="343" y="15"/>
                    <a:pt x="343" y="15"/>
                    <a:pt x="343" y="15"/>
                  </a:cubicBezTo>
                  <a:cubicBezTo>
                    <a:pt x="358" y="0"/>
                    <a:pt x="382" y="0"/>
                    <a:pt x="397" y="15"/>
                  </a:cubicBezTo>
                  <a:cubicBezTo>
                    <a:pt x="397" y="15"/>
                    <a:pt x="397" y="15"/>
                    <a:pt x="397" y="15"/>
                  </a:cubicBezTo>
                  <a:cubicBezTo>
                    <a:pt x="412" y="30"/>
                    <a:pt x="412" y="54"/>
                    <a:pt x="397" y="69"/>
                  </a:cubicBezTo>
                  <a:lnTo>
                    <a:pt x="69"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0"/>
            <p:cNvSpPr>
              <a:spLocks/>
            </p:cNvSpPr>
            <p:nvPr/>
          </p:nvSpPr>
          <p:spPr bwMode="auto">
            <a:xfrm>
              <a:off x="-2573338" y="5243513"/>
              <a:ext cx="1544638" cy="1546225"/>
            </a:xfrm>
            <a:custGeom>
              <a:avLst/>
              <a:gdLst>
                <a:gd name="T0" fmla="*/ 15 w 412"/>
                <a:gd name="T1" fmla="*/ 69 h 412"/>
                <a:gd name="T2" fmla="*/ 15 w 412"/>
                <a:gd name="T3" fmla="*/ 15 h 412"/>
                <a:gd name="T4" fmla="*/ 15 w 412"/>
                <a:gd name="T5" fmla="*/ 15 h 412"/>
                <a:gd name="T6" fmla="*/ 69 w 412"/>
                <a:gd name="T7" fmla="*/ 15 h 412"/>
                <a:gd name="T8" fmla="*/ 397 w 412"/>
                <a:gd name="T9" fmla="*/ 343 h 412"/>
                <a:gd name="T10" fmla="*/ 397 w 412"/>
                <a:gd name="T11" fmla="*/ 397 h 412"/>
                <a:gd name="T12" fmla="*/ 397 w 412"/>
                <a:gd name="T13" fmla="*/ 397 h 412"/>
                <a:gd name="T14" fmla="*/ 343 w 412"/>
                <a:gd name="T15" fmla="*/ 397 h 412"/>
                <a:gd name="T16" fmla="*/ 15 w 412"/>
                <a:gd name="T17" fmla="*/ 6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412">
                  <a:moveTo>
                    <a:pt x="15" y="69"/>
                  </a:moveTo>
                  <a:cubicBezTo>
                    <a:pt x="0" y="54"/>
                    <a:pt x="0" y="30"/>
                    <a:pt x="15" y="15"/>
                  </a:cubicBezTo>
                  <a:cubicBezTo>
                    <a:pt x="15" y="15"/>
                    <a:pt x="15" y="15"/>
                    <a:pt x="15" y="15"/>
                  </a:cubicBezTo>
                  <a:cubicBezTo>
                    <a:pt x="30" y="0"/>
                    <a:pt x="54" y="0"/>
                    <a:pt x="69" y="15"/>
                  </a:cubicBezTo>
                  <a:cubicBezTo>
                    <a:pt x="397" y="343"/>
                    <a:pt x="397" y="343"/>
                    <a:pt x="397" y="343"/>
                  </a:cubicBezTo>
                  <a:cubicBezTo>
                    <a:pt x="412" y="358"/>
                    <a:pt x="412" y="382"/>
                    <a:pt x="397" y="397"/>
                  </a:cubicBezTo>
                  <a:cubicBezTo>
                    <a:pt x="397" y="397"/>
                    <a:pt x="397" y="397"/>
                    <a:pt x="397" y="397"/>
                  </a:cubicBezTo>
                  <a:cubicBezTo>
                    <a:pt x="382" y="412"/>
                    <a:pt x="358" y="412"/>
                    <a:pt x="343" y="397"/>
                  </a:cubicBezTo>
                  <a:lnTo>
                    <a:pt x="1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21"/>
            <p:cNvSpPr>
              <a:spLocks/>
            </p:cNvSpPr>
            <p:nvPr/>
          </p:nvSpPr>
          <p:spPr bwMode="auto">
            <a:xfrm>
              <a:off x="-2814638" y="5873750"/>
              <a:ext cx="2025650" cy="285750"/>
            </a:xfrm>
            <a:custGeom>
              <a:avLst/>
              <a:gdLst>
                <a:gd name="T0" fmla="*/ 540 w 540"/>
                <a:gd name="T1" fmla="*/ 38 h 76"/>
                <a:gd name="T2" fmla="*/ 502 w 540"/>
                <a:gd name="T3" fmla="*/ 76 h 76"/>
                <a:gd name="T4" fmla="*/ 38 w 540"/>
                <a:gd name="T5" fmla="*/ 76 h 76"/>
                <a:gd name="T6" fmla="*/ 0 w 540"/>
                <a:gd name="T7" fmla="*/ 38 h 76"/>
                <a:gd name="T8" fmla="*/ 0 w 540"/>
                <a:gd name="T9" fmla="*/ 38 h 76"/>
                <a:gd name="T10" fmla="*/ 38 w 540"/>
                <a:gd name="T11" fmla="*/ 0 h 76"/>
                <a:gd name="T12" fmla="*/ 502 w 540"/>
                <a:gd name="T13" fmla="*/ 0 h 76"/>
                <a:gd name="T14" fmla="*/ 540 w 540"/>
                <a:gd name="T15" fmla="*/ 38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0" h="76">
                  <a:moveTo>
                    <a:pt x="540" y="38"/>
                  </a:moveTo>
                  <a:cubicBezTo>
                    <a:pt x="540" y="59"/>
                    <a:pt x="523" y="76"/>
                    <a:pt x="502" y="76"/>
                  </a:cubicBezTo>
                  <a:cubicBezTo>
                    <a:pt x="38" y="76"/>
                    <a:pt x="38" y="76"/>
                    <a:pt x="38" y="76"/>
                  </a:cubicBezTo>
                  <a:cubicBezTo>
                    <a:pt x="17" y="76"/>
                    <a:pt x="0" y="59"/>
                    <a:pt x="0" y="38"/>
                  </a:cubicBezTo>
                  <a:cubicBezTo>
                    <a:pt x="0" y="38"/>
                    <a:pt x="0" y="38"/>
                    <a:pt x="0" y="38"/>
                  </a:cubicBezTo>
                  <a:cubicBezTo>
                    <a:pt x="0" y="17"/>
                    <a:pt x="17" y="0"/>
                    <a:pt x="38" y="0"/>
                  </a:cubicBezTo>
                  <a:cubicBezTo>
                    <a:pt x="502" y="0"/>
                    <a:pt x="502" y="0"/>
                    <a:pt x="502" y="0"/>
                  </a:cubicBezTo>
                  <a:cubicBezTo>
                    <a:pt x="523" y="0"/>
                    <a:pt x="540" y="17"/>
                    <a:pt x="54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 name="Group 5"/>
          <p:cNvGrpSpPr>
            <a:grpSpLocks noChangeAspect="1"/>
          </p:cNvGrpSpPr>
          <p:nvPr/>
        </p:nvGrpSpPr>
        <p:grpSpPr bwMode="auto">
          <a:xfrm>
            <a:off x="4647276" y="1991438"/>
            <a:ext cx="586682" cy="619773"/>
            <a:chOff x="1962" y="1363"/>
            <a:chExt cx="1507" cy="1592"/>
          </a:xfrm>
          <a:solidFill>
            <a:schemeClr val="accent2"/>
          </a:solidFill>
        </p:grpSpPr>
        <p:sp>
          <p:nvSpPr>
            <p:cNvPr id="72" name="Line 6"/>
            <p:cNvSpPr>
              <a:spLocks noChangeShapeType="1"/>
            </p:cNvSpPr>
            <p:nvPr/>
          </p:nvSpPr>
          <p:spPr bwMode="auto">
            <a:xfrm>
              <a:off x="3362" y="21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
            <p:cNvSpPr>
              <a:spLocks noChangeShapeType="1"/>
            </p:cNvSpPr>
            <p:nvPr/>
          </p:nvSpPr>
          <p:spPr bwMode="auto">
            <a:xfrm>
              <a:off x="3362" y="21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Line 8"/>
            <p:cNvSpPr>
              <a:spLocks noChangeShapeType="1"/>
            </p:cNvSpPr>
            <p:nvPr/>
          </p:nvSpPr>
          <p:spPr bwMode="auto">
            <a:xfrm>
              <a:off x="2505" y="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9"/>
            <p:cNvSpPr>
              <a:spLocks noChangeShapeType="1"/>
            </p:cNvSpPr>
            <p:nvPr/>
          </p:nvSpPr>
          <p:spPr bwMode="auto">
            <a:xfrm>
              <a:off x="2505" y="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
            <p:cNvSpPr>
              <a:spLocks/>
            </p:cNvSpPr>
            <p:nvPr/>
          </p:nvSpPr>
          <p:spPr bwMode="auto">
            <a:xfrm>
              <a:off x="1962" y="1363"/>
              <a:ext cx="1263" cy="1058"/>
            </a:xfrm>
            <a:custGeom>
              <a:avLst/>
              <a:gdLst>
                <a:gd name="T0" fmla="*/ 423 w 535"/>
                <a:gd name="T1" fmla="*/ 300 h 448"/>
                <a:gd name="T2" fmla="*/ 507 w 535"/>
                <a:gd name="T3" fmla="*/ 312 h 448"/>
                <a:gd name="T4" fmla="*/ 535 w 535"/>
                <a:gd name="T5" fmla="*/ 216 h 448"/>
                <a:gd name="T6" fmla="*/ 267 w 535"/>
                <a:gd name="T7" fmla="*/ 0 h 448"/>
                <a:gd name="T8" fmla="*/ 0 w 535"/>
                <a:gd name="T9" fmla="*/ 216 h 448"/>
                <a:gd name="T10" fmla="*/ 98 w 535"/>
                <a:gd name="T11" fmla="*/ 384 h 448"/>
                <a:gd name="T12" fmla="*/ 98 w 535"/>
                <a:gd name="T13" fmla="*/ 384 h 448"/>
                <a:gd name="T14" fmla="*/ 99 w 535"/>
                <a:gd name="T15" fmla="*/ 435 h 448"/>
                <a:gd name="T16" fmla="*/ 92 w 535"/>
                <a:gd name="T17" fmla="*/ 448 h 448"/>
                <a:gd name="T18" fmla="*/ 201 w 535"/>
                <a:gd name="T19" fmla="*/ 438 h 448"/>
                <a:gd name="T20" fmla="*/ 423 w 535"/>
                <a:gd name="T21" fmla="*/ 30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48">
                  <a:moveTo>
                    <a:pt x="423" y="300"/>
                  </a:moveTo>
                  <a:cubicBezTo>
                    <a:pt x="453" y="300"/>
                    <a:pt x="481" y="304"/>
                    <a:pt x="507" y="312"/>
                  </a:cubicBezTo>
                  <a:cubicBezTo>
                    <a:pt x="525" y="284"/>
                    <a:pt x="535" y="251"/>
                    <a:pt x="535" y="216"/>
                  </a:cubicBezTo>
                  <a:cubicBezTo>
                    <a:pt x="535" y="97"/>
                    <a:pt x="415" y="0"/>
                    <a:pt x="267" y="0"/>
                  </a:cubicBezTo>
                  <a:cubicBezTo>
                    <a:pt x="119" y="0"/>
                    <a:pt x="0" y="97"/>
                    <a:pt x="0" y="216"/>
                  </a:cubicBezTo>
                  <a:cubicBezTo>
                    <a:pt x="0" y="284"/>
                    <a:pt x="38" y="345"/>
                    <a:pt x="98" y="384"/>
                  </a:cubicBezTo>
                  <a:cubicBezTo>
                    <a:pt x="98" y="384"/>
                    <a:pt x="98" y="384"/>
                    <a:pt x="98" y="384"/>
                  </a:cubicBezTo>
                  <a:cubicBezTo>
                    <a:pt x="131" y="406"/>
                    <a:pt x="109" y="430"/>
                    <a:pt x="99" y="435"/>
                  </a:cubicBezTo>
                  <a:cubicBezTo>
                    <a:pt x="75" y="448"/>
                    <a:pt x="92" y="448"/>
                    <a:pt x="92" y="448"/>
                  </a:cubicBezTo>
                  <a:cubicBezTo>
                    <a:pt x="112" y="445"/>
                    <a:pt x="157" y="441"/>
                    <a:pt x="201" y="438"/>
                  </a:cubicBezTo>
                  <a:cubicBezTo>
                    <a:pt x="228" y="358"/>
                    <a:pt x="317" y="300"/>
                    <a:pt x="42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2"/>
            <p:cNvSpPr>
              <a:spLocks/>
            </p:cNvSpPr>
            <p:nvPr/>
          </p:nvSpPr>
          <p:spPr bwMode="auto">
            <a:xfrm>
              <a:off x="2456" y="2107"/>
              <a:ext cx="1013" cy="848"/>
            </a:xfrm>
            <a:custGeom>
              <a:avLst/>
              <a:gdLst>
                <a:gd name="T0" fmla="*/ 429 w 429"/>
                <a:gd name="T1" fmla="*/ 174 h 359"/>
                <a:gd name="T2" fmla="*/ 214 w 429"/>
                <a:gd name="T3" fmla="*/ 0 h 359"/>
                <a:gd name="T4" fmla="*/ 0 w 429"/>
                <a:gd name="T5" fmla="*/ 174 h 359"/>
                <a:gd name="T6" fmla="*/ 185 w 429"/>
                <a:gd name="T7" fmla="*/ 346 h 359"/>
                <a:gd name="T8" fmla="*/ 185 w 429"/>
                <a:gd name="T9" fmla="*/ 346 h 359"/>
                <a:gd name="T10" fmla="*/ 186 w 429"/>
                <a:gd name="T11" fmla="*/ 346 h 359"/>
                <a:gd name="T12" fmla="*/ 211 w 429"/>
                <a:gd name="T13" fmla="*/ 348 h 359"/>
                <a:gd name="T14" fmla="*/ 355 w 429"/>
                <a:gd name="T15" fmla="*/ 359 h 359"/>
                <a:gd name="T16" fmla="*/ 350 w 429"/>
                <a:gd name="T17" fmla="*/ 349 h 359"/>
                <a:gd name="T18" fmla="*/ 350 w 429"/>
                <a:gd name="T19" fmla="*/ 308 h 359"/>
                <a:gd name="T20" fmla="*/ 350 w 429"/>
                <a:gd name="T21" fmla="*/ 308 h 359"/>
                <a:gd name="T22" fmla="*/ 429 w 429"/>
                <a:gd name="T23" fmla="*/ 17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59">
                  <a:moveTo>
                    <a:pt x="429" y="174"/>
                  </a:moveTo>
                  <a:cubicBezTo>
                    <a:pt x="429" y="78"/>
                    <a:pt x="333" y="0"/>
                    <a:pt x="214" y="0"/>
                  </a:cubicBezTo>
                  <a:cubicBezTo>
                    <a:pt x="96" y="0"/>
                    <a:pt x="0" y="78"/>
                    <a:pt x="0" y="174"/>
                  </a:cubicBezTo>
                  <a:cubicBezTo>
                    <a:pt x="0" y="262"/>
                    <a:pt x="81" y="335"/>
                    <a:pt x="185" y="346"/>
                  </a:cubicBezTo>
                  <a:cubicBezTo>
                    <a:pt x="185" y="346"/>
                    <a:pt x="185" y="346"/>
                    <a:pt x="185" y="346"/>
                  </a:cubicBezTo>
                  <a:cubicBezTo>
                    <a:pt x="185" y="346"/>
                    <a:pt x="186" y="346"/>
                    <a:pt x="186" y="346"/>
                  </a:cubicBezTo>
                  <a:cubicBezTo>
                    <a:pt x="194" y="347"/>
                    <a:pt x="203" y="348"/>
                    <a:pt x="211" y="348"/>
                  </a:cubicBezTo>
                  <a:cubicBezTo>
                    <a:pt x="252" y="350"/>
                    <a:pt x="330" y="355"/>
                    <a:pt x="355" y="359"/>
                  </a:cubicBezTo>
                  <a:cubicBezTo>
                    <a:pt x="355" y="359"/>
                    <a:pt x="368" y="359"/>
                    <a:pt x="350" y="349"/>
                  </a:cubicBezTo>
                  <a:cubicBezTo>
                    <a:pt x="342" y="345"/>
                    <a:pt x="324" y="326"/>
                    <a:pt x="350" y="308"/>
                  </a:cubicBezTo>
                  <a:cubicBezTo>
                    <a:pt x="350" y="308"/>
                    <a:pt x="350" y="308"/>
                    <a:pt x="350" y="308"/>
                  </a:cubicBezTo>
                  <a:cubicBezTo>
                    <a:pt x="398" y="276"/>
                    <a:pt x="429" y="228"/>
                    <a:pt x="429"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23"/>
          <p:cNvGrpSpPr>
            <a:grpSpLocks noChangeAspect="1"/>
          </p:cNvGrpSpPr>
          <p:nvPr/>
        </p:nvGrpSpPr>
        <p:grpSpPr bwMode="auto">
          <a:xfrm>
            <a:off x="6744429" y="2192206"/>
            <a:ext cx="788280" cy="419005"/>
            <a:chOff x="1819" y="1596"/>
            <a:chExt cx="2124" cy="1129"/>
          </a:xfrm>
          <a:solidFill>
            <a:schemeClr val="accent1"/>
          </a:solidFill>
        </p:grpSpPr>
        <p:sp>
          <p:nvSpPr>
            <p:cNvPr id="79" name="Freeform 24"/>
            <p:cNvSpPr>
              <a:spLocks noEditPoints="1"/>
            </p:cNvSpPr>
            <p:nvPr/>
          </p:nvSpPr>
          <p:spPr bwMode="auto">
            <a:xfrm>
              <a:off x="1819" y="1596"/>
              <a:ext cx="1307" cy="1129"/>
            </a:xfrm>
            <a:custGeom>
              <a:avLst/>
              <a:gdLst>
                <a:gd name="T0" fmla="*/ 553 w 553"/>
                <a:gd name="T1" fmla="*/ 478 h 478"/>
                <a:gd name="T2" fmla="*/ 296 w 553"/>
                <a:gd name="T3" fmla="*/ 478 h 478"/>
                <a:gd name="T4" fmla="*/ 296 w 553"/>
                <a:gd name="T5" fmla="*/ 452 h 478"/>
                <a:gd name="T6" fmla="*/ 338 w 553"/>
                <a:gd name="T7" fmla="*/ 446 h 478"/>
                <a:gd name="T8" fmla="*/ 362 w 553"/>
                <a:gd name="T9" fmla="*/ 433 h 478"/>
                <a:gd name="T10" fmla="*/ 362 w 553"/>
                <a:gd name="T11" fmla="*/ 427 h 478"/>
                <a:gd name="T12" fmla="*/ 359 w 553"/>
                <a:gd name="T13" fmla="*/ 418 h 478"/>
                <a:gd name="T14" fmla="*/ 319 w 553"/>
                <a:gd name="T15" fmla="*/ 320 h 478"/>
                <a:gd name="T16" fmla="*/ 156 w 553"/>
                <a:gd name="T17" fmla="*/ 320 h 478"/>
                <a:gd name="T18" fmla="*/ 143 w 553"/>
                <a:gd name="T19" fmla="*/ 352 h 478"/>
                <a:gd name="T20" fmla="*/ 132 w 553"/>
                <a:gd name="T21" fmla="*/ 385 h 478"/>
                <a:gd name="T22" fmla="*/ 124 w 553"/>
                <a:gd name="T23" fmla="*/ 412 h 478"/>
                <a:gd name="T24" fmla="*/ 123 w 553"/>
                <a:gd name="T25" fmla="*/ 423 h 478"/>
                <a:gd name="T26" fmla="*/ 139 w 553"/>
                <a:gd name="T27" fmla="*/ 441 h 478"/>
                <a:gd name="T28" fmla="*/ 193 w 553"/>
                <a:gd name="T29" fmla="*/ 452 h 478"/>
                <a:gd name="T30" fmla="*/ 193 w 553"/>
                <a:gd name="T31" fmla="*/ 478 h 478"/>
                <a:gd name="T32" fmla="*/ 0 w 553"/>
                <a:gd name="T33" fmla="*/ 478 h 478"/>
                <a:gd name="T34" fmla="*/ 0 w 553"/>
                <a:gd name="T35" fmla="*/ 452 h 478"/>
                <a:gd name="T36" fmla="*/ 24 w 553"/>
                <a:gd name="T37" fmla="*/ 449 h 478"/>
                <a:gd name="T38" fmla="*/ 46 w 553"/>
                <a:gd name="T39" fmla="*/ 441 h 478"/>
                <a:gd name="T40" fmla="*/ 69 w 553"/>
                <a:gd name="T41" fmla="*/ 421 h 478"/>
                <a:gd name="T42" fmla="*/ 85 w 553"/>
                <a:gd name="T43" fmla="*/ 394 h 478"/>
                <a:gd name="T44" fmla="*/ 162 w 553"/>
                <a:gd name="T45" fmla="*/ 207 h 478"/>
                <a:gd name="T46" fmla="*/ 248 w 553"/>
                <a:gd name="T47" fmla="*/ 0 h 478"/>
                <a:gd name="T48" fmla="*/ 314 w 553"/>
                <a:gd name="T49" fmla="*/ 0 h 478"/>
                <a:gd name="T50" fmla="*/ 416 w 553"/>
                <a:gd name="T51" fmla="*/ 253 h 478"/>
                <a:gd name="T52" fmla="*/ 479 w 553"/>
                <a:gd name="T53" fmla="*/ 407 h 478"/>
                <a:gd name="T54" fmla="*/ 490 w 553"/>
                <a:gd name="T55" fmla="*/ 426 h 478"/>
                <a:gd name="T56" fmla="*/ 509 w 553"/>
                <a:gd name="T57" fmla="*/ 441 h 478"/>
                <a:gd name="T58" fmla="*/ 530 w 553"/>
                <a:gd name="T59" fmla="*/ 449 h 478"/>
                <a:gd name="T60" fmla="*/ 553 w 553"/>
                <a:gd name="T61" fmla="*/ 452 h 478"/>
                <a:gd name="T62" fmla="*/ 553 w 553"/>
                <a:gd name="T63" fmla="*/ 478 h 478"/>
                <a:gd name="T64" fmla="*/ 305 w 553"/>
                <a:gd name="T65" fmla="*/ 288 h 478"/>
                <a:gd name="T66" fmla="*/ 237 w 553"/>
                <a:gd name="T67" fmla="*/ 117 h 478"/>
                <a:gd name="T68" fmla="*/ 169 w 553"/>
                <a:gd name="T69" fmla="*/ 288 h 478"/>
                <a:gd name="T70" fmla="*/ 305 w 553"/>
                <a:gd name="T71" fmla="*/ 28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478">
                  <a:moveTo>
                    <a:pt x="553" y="478"/>
                  </a:moveTo>
                  <a:cubicBezTo>
                    <a:pt x="296" y="478"/>
                    <a:pt x="296" y="478"/>
                    <a:pt x="296" y="478"/>
                  </a:cubicBezTo>
                  <a:cubicBezTo>
                    <a:pt x="296" y="452"/>
                    <a:pt x="296" y="452"/>
                    <a:pt x="296" y="452"/>
                  </a:cubicBezTo>
                  <a:cubicBezTo>
                    <a:pt x="308" y="451"/>
                    <a:pt x="322" y="449"/>
                    <a:pt x="338" y="446"/>
                  </a:cubicBezTo>
                  <a:cubicBezTo>
                    <a:pt x="354" y="442"/>
                    <a:pt x="362" y="438"/>
                    <a:pt x="362" y="433"/>
                  </a:cubicBezTo>
                  <a:cubicBezTo>
                    <a:pt x="362" y="431"/>
                    <a:pt x="362" y="429"/>
                    <a:pt x="362" y="427"/>
                  </a:cubicBezTo>
                  <a:cubicBezTo>
                    <a:pt x="361" y="425"/>
                    <a:pt x="360" y="422"/>
                    <a:pt x="359" y="418"/>
                  </a:cubicBezTo>
                  <a:cubicBezTo>
                    <a:pt x="319" y="320"/>
                    <a:pt x="319" y="320"/>
                    <a:pt x="319" y="320"/>
                  </a:cubicBezTo>
                  <a:cubicBezTo>
                    <a:pt x="156" y="320"/>
                    <a:pt x="156" y="320"/>
                    <a:pt x="156" y="320"/>
                  </a:cubicBezTo>
                  <a:cubicBezTo>
                    <a:pt x="152" y="330"/>
                    <a:pt x="148" y="340"/>
                    <a:pt x="143" y="352"/>
                  </a:cubicBezTo>
                  <a:cubicBezTo>
                    <a:pt x="139" y="364"/>
                    <a:pt x="135" y="375"/>
                    <a:pt x="132" y="385"/>
                  </a:cubicBezTo>
                  <a:cubicBezTo>
                    <a:pt x="128" y="397"/>
                    <a:pt x="125" y="406"/>
                    <a:pt x="124" y="412"/>
                  </a:cubicBezTo>
                  <a:cubicBezTo>
                    <a:pt x="124" y="417"/>
                    <a:pt x="123" y="421"/>
                    <a:pt x="123" y="423"/>
                  </a:cubicBezTo>
                  <a:cubicBezTo>
                    <a:pt x="123" y="430"/>
                    <a:pt x="128" y="437"/>
                    <a:pt x="139" y="441"/>
                  </a:cubicBezTo>
                  <a:cubicBezTo>
                    <a:pt x="150" y="446"/>
                    <a:pt x="168" y="450"/>
                    <a:pt x="193" y="452"/>
                  </a:cubicBezTo>
                  <a:cubicBezTo>
                    <a:pt x="193" y="478"/>
                    <a:pt x="193" y="478"/>
                    <a:pt x="193" y="478"/>
                  </a:cubicBezTo>
                  <a:cubicBezTo>
                    <a:pt x="0" y="478"/>
                    <a:pt x="0" y="478"/>
                    <a:pt x="0" y="478"/>
                  </a:cubicBezTo>
                  <a:cubicBezTo>
                    <a:pt x="0" y="452"/>
                    <a:pt x="0" y="452"/>
                    <a:pt x="0" y="452"/>
                  </a:cubicBezTo>
                  <a:cubicBezTo>
                    <a:pt x="7" y="452"/>
                    <a:pt x="15" y="451"/>
                    <a:pt x="24" y="449"/>
                  </a:cubicBezTo>
                  <a:cubicBezTo>
                    <a:pt x="33" y="447"/>
                    <a:pt x="41" y="444"/>
                    <a:pt x="46" y="441"/>
                  </a:cubicBezTo>
                  <a:cubicBezTo>
                    <a:pt x="55" y="436"/>
                    <a:pt x="63" y="429"/>
                    <a:pt x="69" y="421"/>
                  </a:cubicBezTo>
                  <a:cubicBezTo>
                    <a:pt x="75" y="414"/>
                    <a:pt x="81" y="404"/>
                    <a:pt x="85" y="394"/>
                  </a:cubicBezTo>
                  <a:cubicBezTo>
                    <a:pt x="111" y="332"/>
                    <a:pt x="136" y="269"/>
                    <a:pt x="162" y="207"/>
                  </a:cubicBezTo>
                  <a:cubicBezTo>
                    <a:pt x="188" y="144"/>
                    <a:pt x="216" y="76"/>
                    <a:pt x="248" y="0"/>
                  </a:cubicBezTo>
                  <a:cubicBezTo>
                    <a:pt x="314" y="0"/>
                    <a:pt x="314" y="0"/>
                    <a:pt x="314" y="0"/>
                  </a:cubicBezTo>
                  <a:cubicBezTo>
                    <a:pt x="357" y="107"/>
                    <a:pt x="391" y="191"/>
                    <a:pt x="416" y="253"/>
                  </a:cubicBezTo>
                  <a:cubicBezTo>
                    <a:pt x="441" y="315"/>
                    <a:pt x="462" y="367"/>
                    <a:pt x="479" y="407"/>
                  </a:cubicBezTo>
                  <a:cubicBezTo>
                    <a:pt x="482" y="414"/>
                    <a:pt x="485" y="420"/>
                    <a:pt x="490" y="426"/>
                  </a:cubicBezTo>
                  <a:cubicBezTo>
                    <a:pt x="494" y="431"/>
                    <a:pt x="501" y="436"/>
                    <a:pt x="509" y="441"/>
                  </a:cubicBezTo>
                  <a:cubicBezTo>
                    <a:pt x="515" y="445"/>
                    <a:pt x="522" y="447"/>
                    <a:pt x="530" y="449"/>
                  </a:cubicBezTo>
                  <a:cubicBezTo>
                    <a:pt x="538" y="451"/>
                    <a:pt x="546" y="452"/>
                    <a:pt x="553" y="452"/>
                  </a:cubicBezTo>
                  <a:lnTo>
                    <a:pt x="553" y="478"/>
                  </a:lnTo>
                  <a:close/>
                  <a:moveTo>
                    <a:pt x="305" y="288"/>
                  </a:moveTo>
                  <a:cubicBezTo>
                    <a:pt x="237" y="117"/>
                    <a:pt x="237" y="117"/>
                    <a:pt x="237" y="117"/>
                  </a:cubicBezTo>
                  <a:cubicBezTo>
                    <a:pt x="169" y="288"/>
                    <a:pt x="169" y="288"/>
                    <a:pt x="169" y="288"/>
                  </a:cubicBezTo>
                  <a:lnTo>
                    <a:pt x="305"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5"/>
            <p:cNvSpPr>
              <a:spLocks/>
            </p:cNvSpPr>
            <p:nvPr/>
          </p:nvSpPr>
          <p:spPr bwMode="auto">
            <a:xfrm>
              <a:off x="2918" y="1608"/>
              <a:ext cx="1025" cy="1115"/>
            </a:xfrm>
            <a:custGeom>
              <a:avLst/>
              <a:gdLst>
                <a:gd name="T0" fmla="*/ 434 w 434"/>
                <a:gd name="T1" fmla="*/ 316 h 472"/>
                <a:gd name="T2" fmla="*/ 409 w 434"/>
                <a:gd name="T3" fmla="*/ 316 h 472"/>
                <a:gd name="T4" fmla="*/ 379 w 434"/>
                <a:gd name="T5" fmla="*/ 373 h 472"/>
                <a:gd name="T6" fmla="*/ 344 w 434"/>
                <a:gd name="T7" fmla="*/ 423 h 472"/>
                <a:gd name="T8" fmla="*/ 315 w 434"/>
                <a:gd name="T9" fmla="*/ 439 h 472"/>
                <a:gd name="T10" fmla="*/ 239 w 434"/>
                <a:gd name="T11" fmla="*/ 444 h 472"/>
                <a:gd name="T12" fmla="*/ 120 w 434"/>
                <a:gd name="T13" fmla="*/ 444 h 472"/>
                <a:gd name="T14" fmla="*/ 424 w 434"/>
                <a:gd name="T15" fmla="*/ 22 h 472"/>
                <a:gd name="T16" fmla="*/ 424 w 434"/>
                <a:gd name="T17" fmla="*/ 0 h 472"/>
                <a:gd name="T18" fmla="*/ 15 w 434"/>
                <a:gd name="T19" fmla="*/ 0 h 472"/>
                <a:gd name="T20" fmla="*/ 0 w 434"/>
                <a:gd name="T21" fmla="*/ 144 h 472"/>
                <a:gd name="T22" fmla="*/ 27 w 434"/>
                <a:gd name="T23" fmla="*/ 144 h 472"/>
                <a:gd name="T24" fmla="*/ 73 w 434"/>
                <a:gd name="T25" fmla="*/ 69 h 472"/>
                <a:gd name="T26" fmla="*/ 105 w 434"/>
                <a:gd name="T27" fmla="*/ 41 h 472"/>
                <a:gd name="T28" fmla="*/ 131 w 434"/>
                <a:gd name="T29" fmla="*/ 34 h 472"/>
                <a:gd name="T30" fmla="*/ 177 w 434"/>
                <a:gd name="T31" fmla="*/ 32 h 472"/>
                <a:gd name="T32" fmla="*/ 280 w 434"/>
                <a:gd name="T33" fmla="*/ 32 h 472"/>
                <a:gd name="T34" fmla="*/ 24 w 434"/>
                <a:gd name="T35" fmla="*/ 386 h 472"/>
                <a:gd name="T36" fmla="*/ 29 w 434"/>
                <a:gd name="T37" fmla="*/ 396 h 472"/>
                <a:gd name="T38" fmla="*/ 37 w 434"/>
                <a:gd name="T39" fmla="*/ 410 h 472"/>
                <a:gd name="T40" fmla="*/ 52 w 434"/>
                <a:gd name="T41" fmla="*/ 422 h 472"/>
                <a:gd name="T42" fmla="*/ 69 w 434"/>
                <a:gd name="T43" fmla="*/ 428 h 472"/>
                <a:gd name="T44" fmla="*/ 89 w 434"/>
                <a:gd name="T45" fmla="*/ 431 h 472"/>
                <a:gd name="T46" fmla="*/ 104 w 434"/>
                <a:gd name="T47" fmla="*/ 432 h 472"/>
                <a:gd name="T48" fmla="*/ 104 w 434"/>
                <a:gd name="T49" fmla="*/ 472 h 472"/>
                <a:gd name="T50" fmla="*/ 418 w 434"/>
                <a:gd name="T51" fmla="*/ 472 h 472"/>
                <a:gd name="T52" fmla="*/ 434 w 434"/>
                <a:gd name="T53" fmla="*/ 31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4" h="472">
                  <a:moveTo>
                    <a:pt x="434" y="316"/>
                  </a:moveTo>
                  <a:cubicBezTo>
                    <a:pt x="409" y="316"/>
                    <a:pt x="409" y="316"/>
                    <a:pt x="409" y="316"/>
                  </a:cubicBezTo>
                  <a:cubicBezTo>
                    <a:pt x="400" y="336"/>
                    <a:pt x="390" y="355"/>
                    <a:pt x="379" y="373"/>
                  </a:cubicBezTo>
                  <a:cubicBezTo>
                    <a:pt x="368" y="391"/>
                    <a:pt x="357" y="407"/>
                    <a:pt x="344" y="423"/>
                  </a:cubicBezTo>
                  <a:cubicBezTo>
                    <a:pt x="338" y="431"/>
                    <a:pt x="328" y="436"/>
                    <a:pt x="315" y="439"/>
                  </a:cubicBezTo>
                  <a:cubicBezTo>
                    <a:pt x="301" y="442"/>
                    <a:pt x="276" y="444"/>
                    <a:pt x="239" y="444"/>
                  </a:cubicBezTo>
                  <a:cubicBezTo>
                    <a:pt x="120" y="444"/>
                    <a:pt x="120" y="444"/>
                    <a:pt x="120" y="444"/>
                  </a:cubicBezTo>
                  <a:cubicBezTo>
                    <a:pt x="424" y="22"/>
                    <a:pt x="424" y="22"/>
                    <a:pt x="424" y="22"/>
                  </a:cubicBezTo>
                  <a:cubicBezTo>
                    <a:pt x="424" y="0"/>
                    <a:pt x="424" y="0"/>
                    <a:pt x="424" y="0"/>
                  </a:cubicBezTo>
                  <a:cubicBezTo>
                    <a:pt x="15" y="0"/>
                    <a:pt x="15" y="0"/>
                    <a:pt x="15" y="0"/>
                  </a:cubicBezTo>
                  <a:cubicBezTo>
                    <a:pt x="0" y="144"/>
                    <a:pt x="0" y="144"/>
                    <a:pt x="0" y="144"/>
                  </a:cubicBezTo>
                  <a:cubicBezTo>
                    <a:pt x="27" y="144"/>
                    <a:pt x="27" y="144"/>
                    <a:pt x="27" y="144"/>
                  </a:cubicBezTo>
                  <a:cubicBezTo>
                    <a:pt x="47" y="112"/>
                    <a:pt x="62" y="84"/>
                    <a:pt x="73" y="69"/>
                  </a:cubicBezTo>
                  <a:cubicBezTo>
                    <a:pt x="85" y="54"/>
                    <a:pt x="96" y="45"/>
                    <a:pt x="105" y="41"/>
                  </a:cubicBezTo>
                  <a:cubicBezTo>
                    <a:pt x="113" y="37"/>
                    <a:pt x="122" y="35"/>
                    <a:pt x="131" y="34"/>
                  </a:cubicBezTo>
                  <a:cubicBezTo>
                    <a:pt x="141" y="32"/>
                    <a:pt x="156" y="32"/>
                    <a:pt x="177" y="32"/>
                  </a:cubicBezTo>
                  <a:cubicBezTo>
                    <a:pt x="280" y="32"/>
                    <a:pt x="280" y="32"/>
                    <a:pt x="280" y="32"/>
                  </a:cubicBezTo>
                  <a:cubicBezTo>
                    <a:pt x="24" y="386"/>
                    <a:pt x="24" y="386"/>
                    <a:pt x="24" y="386"/>
                  </a:cubicBezTo>
                  <a:cubicBezTo>
                    <a:pt x="26" y="389"/>
                    <a:pt x="27" y="393"/>
                    <a:pt x="29" y="396"/>
                  </a:cubicBezTo>
                  <a:cubicBezTo>
                    <a:pt x="31" y="401"/>
                    <a:pt x="34" y="406"/>
                    <a:pt x="37" y="410"/>
                  </a:cubicBezTo>
                  <a:cubicBezTo>
                    <a:pt x="40" y="414"/>
                    <a:pt x="45" y="418"/>
                    <a:pt x="52" y="422"/>
                  </a:cubicBezTo>
                  <a:cubicBezTo>
                    <a:pt x="56" y="425"/>
                    <a:pt x="62" y="427"/>
                    <a:pt x="69" y="428"/>
                  </a:cubicBezTo>
                  <a:cubicBezTo>
                    <a:pt x="76" y="430"/>
                    <a:pt x="83" y="431"/>
                    <a:pt x="89" y="431"/>
                  </a:cubicBezTo>
                  <a:cubicBezTo>
                    <a:pt x="104" y="432"/>
                    <a:pt x="104" y="432"/>
                    <a:pt x="104" y="432"/>
                  </a:cubicBezTo>
                  <a:cubicBezTo>
                    <a:pt x="104" y="472"/>
                    <a:pt x="104" y="472"/>
                    <a:pt x="104" y="472"/>
                  </a:cubicBezTo>
                  <a:cubicBezTo>
                    <a:pt x="418" y="472"/>
                    <a:pt x="418" y="472"/>
                    <a:pt x="418" y="472"/>
                  </a:cubicBezTo>
                  <a:lnTo>
                    <a:pt x="434"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55"/>
          <p:cNvGrpSpPr>
            <a:grpSpLocks noChangeAspect="1"/>
          </p:cNvGrpSpPr>
          <p:nvPr/>
        </p:nvGrpSpPr>
        <p:grpSpPr bwMode="auto">
          <a:xfrm>
            <a:off x="457732" y="2099819"/>
            <a:ext cx="687765" cy="511392"/>
            <a:chOff x="2123" y="1596"/>
            <a:chExt cx="1513" cy="1125"/>
          </a:xfrm>
          <a:solidFill>
            <a:schemeClr val="accent4"/>
          </a:solidFill>
        </p:grpSpPr>
        <p:sp>
          <p:nvSpPr>
            <p:cNvPr id="82" name="Oval 56"/>
            <p:cNvSpPr>
              <a:spLocks noChangeArrowheads="1"/>
            </p:cNvSpPr>
            <p:nvPr/>
          </p:nvSpPr>
          <p:spPr bwMode="auto">
            <a:xfrm>
              <a:off x="2123" y="1596"/>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57"/>
            <p:cNvSpPr>
              <a:spLocks noChangeArrowheads="1"/>
            </p:cNvSpPr>
            <p:nvPr/>
          </p:nvSpPr>
          <p:spPr bwMode="auto">
            <a:xfrm>
              <a:off x="2123" y="1917"/>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58"/>
            <p:cNvSpPr>
              <a:spLocks noChangeArrowheads="1"/>
            </p:cNvSpPr>
            <p:nvPr/>
          </p:nvSpPr>
          <p:spPr bwMode="auto">
            <a:xfrm>
              <a:off x="2123" y="2239"/>
              <a:ext cx="161" cy="1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9"/>
            <p:cNvSpPr>
              <a:spLocks noChangeArrowheads="1"/>
            </p:cNvSpPr>
            <p:nvPr/>
          </p:nvSpPr>
          <p:spPr bwMode="auto">
            <a:xfrm>
              <a:off x="2123" y="1917"/>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Oval 60"/>
            <p:cNvSpPr>
              <a:spLocks noChangeArrowheads="1"/>
            </p:cNvSpPr>
            <p:nvPr/>
          </p:nvSpPr>
          <p:spPr bwMode="auto">
            <a:xfrm>
              <a:off x="2123" y="2239"/>
              <a:ext cx="161" cy="1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Oval 61"/>
            <p:cNvSpPr>
              <a:spLocks noChangeArrowheads="1"/>
            </p:cNvSpPr>
            <p:nvPr/>
          </p:nvSpPr>
          <p:spPr bwMode="auto">
            <a:xfrm>
              <a:off x="2123" y="2560"/>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62"/>
            <p:cNvSpPr>
              <a:spLocks/>
            </p:cNvSpPr>
            <p:nvPr/>
          </p:nvSpPr>
          <p:spPr bwMode="auto">
            <a:xfrm>
              <a:off x="2426" y="1596"/>
              <a:ext cx="1181" cy="161"/>
            </a:xfrm>
            <a:custGeom>
              <a:avLst/>
              <a:gdLst>
                <a:gd name="T0" fmla="*/ 478 w 500"/>
                <a:gd name="T1" fmla="*/ 0 h 68"/>
                <a:gd name="T2" fmla="*/ 21 w 500"/>
                <a:gd name="T3" fmla="*/ 0 h 68"/>
                <a:gd name="T4" fmla="*/ 0 w 500"/>
                <a:gd name="T5" fmla="*/ 30 h 68"/>
                <a:gd name="T6" fmla="*/ 0 w 500"/>
                <a:gd name="T7" fmla="*/ 38 h 68"/>
                <a:gd name="T8" fmla="*/ 21 w 500"/>
                <a:gd name="T9" fmla="*/ 68 h 68"/>
                <a:gd name="T10" fmla="*/ 478 w 500"/>
                <a:gd name="T11" fmla="*/ 68 h 68"/>
                <a:gd name="T12" fmla="*/ 500 w 500"/>
                <a:gd name="T13" fmla="*/ 38 h 68"/>
                <a:gd name="T14" fmla="*/ 500 w 500"/>
                <a:gd name="T15" fmla="*/ 30 h 68"/>
                <a:gd name="T16" fmla="*/ 478 w 500"/>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68">
                  <a:moveTo>
                    <a:pt x="478" y="0"/>
                  </a:moveTo>
                  <a:cubicBezTo>
                    <a:pt x="21" y="0"/>
                    <a:pt x="21" y="0"/>
                    <a:pt x="21" y="0"/>
                  </a:cubicBezTo>
                  <a:cubicBezTo>
                    <a:pt x="9" y="0"/>
                    <a:pt x="0" y="14"/>
                    <a:pt x="0" y="30"/>
                  </a:cubicBezTo>
                  <a:cubicBezTo>
                    <a:pt x="0" y="38"/>
                    <a:pt x="0" y="38"/>
                    <a:pt x="0" y="38"/>
                  </a:cubicBezTo>
                  <a:cubicBezTo>
                    <a:pt x="0" y="54"/>
                    <a:pt x="9" y="68"/>
                    <a:pt x="21" y="68"/>
                  </a:cubicBezTo>
                  <a:cubicBezTo>
                    <a:pt x="478" y="68"/>
                    <a:pt x="478" y="68"/>
                    <a:pt x="478" y="68"/>
                  </a:cubicBezTo>
                  <a:cubicBezTo>
                    <a:pt x="490" y="68"/>
                    <a:pt x="500" y="54"/>
                    <a:pt x="500" y="38"/>
                  </a:cubicBezTo>
                  <a:cubicBezTo>
                    <a:pt x="500" y="30"/>
                    <a:pt x="500" y="30"/>
                    <a:pt x="500" y="30"/>
                  </a:cubicBezTo>
                  <a:cubicBezTo>
                    <a:pt x="500" y="14"/>
                    <a:pt x="490" y="0"/>
                    <a:pt x="4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3"/>
            <p:cNvSpPr>
              <a:spLocks/>
            </p:cNvSpPr>
            <p:nvPr/>
          </p:nvSpPr>
          <p:spPr bwMode="auto">
            <a:xfrm>
              <a:off x="2426" y="1917"/>
              <a:ext cx="1210" cy="161"/>
            </a:xfrm>
            <a:custGeom>
              <a:avLst/>
              <a:gdLst>
                <a:gd name="T0" fmla="*/ 490 w 512"/>
                <a:gd name="T1" fmla="*/ 0 h 68"/>
                <a:gd name="T2" fmla="*/ 21 w 512"/>
                <a:gd name="T3" fmla="*/ 0 h 68"/>
                <a:gd name="T4" fmla="*/ 0 w 512"/>
                <a:gd name="T5" fmla="*/ 30 h 68"/>
                <a:gd name="T6" fmla="*/ 0 w 512"/>
                <a:gd name="T7" fmla="*/ 38 h 68"/>
                <a:gd name="T8" fmla="*/ 21 w 512"/>
                <a:gd name="T9" fmla="*/ 68 h 68"/>
                <a:gd name="T10" fmla="*/ 490 w 512"/>
                <a:gd name="T11" fmla="*/ 68 h 68"/>
                <a:gd name="T12" fmla="*/ 512 w 512"/>
                <a:gd name="T13" fmla="*/ 38 h 68"/>
                <a:gd name="T14" fmla="*/ 512 w 512"/>
                <a:gd name="T15" fmla="*/ 30 h 68"/>
                <a:gd name="T16" fmla="*/ 490 w 512"/>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68">
                  <a:moveTo>
                    <a:pt x="490" y="0"/>
                  </a:moveTo>
                  <a:cubicBezTo>
                    <a:pt x="21" y="0"/>
                    <a:pt x="21" y="0"/>
                    <a:pt x="21" y="0"/>
                  </a:cubicBezTo>
                  <a:cubicBezTo>
                    <a:pt x="9" y="0"/>
                    <a:pt x="0" y="14"/>
                    <a:pt x="0" y="30"/>
                  </a:cubicBezTo>
                  <a:cubicBezTo>
                    <a:pt x="0" y="38"/>
                    <a:pt x="0" y="38"/>
                    <a:pt x="0" y="38"/>
                  </a:cubicBezTo>
                  <a:cubicBezTo>
                    <a:pt x="0" y="54"/>
                    <a:pt x="9" y="68"/>
                    <a:pt x="21" y="68"/>
                  </a:cubicBezTo>
                  <a:cubicBezTo>
                    <a:pt x="490" y="68"/>
                    <a:pt x="490" y="68"/>
                    <a:pt x="490" y="68"/>
                  </a:cubicBezTo>
                  <a:cubicBezTo>
                    <a:pt x="502" y="68"/>
                    <a:pt x="512" y="54"/>
                    <a:pt x="512" y="38"/>
                  </a:cubicBezTo>
                  <a:cubicBezTo>
                    <a:pt x="512" y="30"/>
                    <a:pt x="512" y="30"/>
                    <a:pt x="512" y="30"/>
                  </a:cubicBezTo>
                  <a:cubicBezTo>
                    <a:pt x="512" y="14"/>
                    <a:pt x="502" y="0"/>
                    <a:pt x="4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64"/>
            <p:cNvSpPr>
              <a:spLocks/>
            </p:cNvSpPr>
            <p:nvPr/>
          </p:nvSpPr>
          <p:spPr bwMode="auto">
            <a:xfrm>
              <a:off x="2426" y="2239"/>
              <a:ext cx="1011" cy="160"/>
            </a:xfrm>
            <a:custGeom>
              <a:avLst/>
              <a:gdLst>
                <a:gd name="T0" fmla="*/ 406 w 428"/>
                <a:gd name="T1" fmla="*/ 0 h 68"/>
                <a:gd name="T2" fmla="*/ 21 w 428"/>
                <a:gd name="T3" fmla="*/ 0 h 68"/>
                <a:gd name="T4" fmla="*/ 0 w 428"/>
                <a:gd name="T5" fmla="*/ 30 h 68"/>
                <a:gd name="T6" fmla="*/ 0 w 428"/>
                <a:gd name="T7" fmla="*/ 38 h 68"/>
                <a:gd name="T8" fmla="*/ 21 w 428"/>
                <a:gd name="T9" fmla="*/ 68 h 68"/>
                <a:gd name="T10" fmla="*/ 406 w 428"/>
                <a:gd name="T11" fmla="*/ 68 h 68"/>
                <a:gd name="T12" fmla="*/ 428 w 428"/>
                <a:gd name="T13" fmla="*/ 38 h 68"/>
                <a:gd name="T14" fmla="*/ 428 w 428"/>
                <a:gd name="T15" fmla="*/ 30 h 68"/>
                <a:gd name="T16" fmla="*/ 406 w 42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68">
                  <a:moveTo>
                    <a:pt x="406" y="0"/>
                  </a:moveTo>
                  <a:cubicBezTo>
                    <a:pt x="21" y="0"/>
                    <a:pt x="21" y="0"/>
                    <a:pt x="21" y="0"/>
                  </a:cubicBezTo>
                  <a:cubicBezTo>
                    <a:pt x="9" y="0"/>
                    <a:pt x="0" y="14"/>
                    <a:pt x="0" y="30"/>
                  </a:cubicBezTo>
                  <a:cubicBezTo>
                    <a:pt x="0" y="38"/>
                    <a:pt x="0" y="38"/>
                    <a:pt x="0" y="38"/>
                  </a:cubicBezTo>
                  <a:cubicBezTo>
                    <a:pt x="0" y="54"/>
                    <a:pt x="9" y="68"/>
                    <a:pt x="21" y="68"/>
                  </a:cubicBezTo>
                  <a:cubicBezTo>
                    <a:pt x="406" y="68"/>
                    <a:pt x="406" y="68"/>
                    <a:pt x="406" y="68"/>
                  </a:cubicBezTo>
                  <a:cubicBezTo>
                    <a:pt x="418" y="68"/>
                    <a:pt x="428" y="54"/>
                    <a:pt x="428" y="38"/>
                  </a:cubicBezTo>
                  <a:cubicBezTo>
                    <a:pt x="428" y="30"/>
                    <a:pt x="428" y="30"/>
                    <a:pt x="428" y="30"/>
                  </a:cubicBezTo>
                  <a:cubicBezTo>
                    <a:pt x="428" y="14"/>
                    <a:pt x="418" y="0"/>
                    <a:pt x="4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65"/>
            <p:cNvSpPr>
              <a:spLocks/>
            </p:cNvSpPr>
            <p:nvPr/>
          </p:nvSpPr>
          <p:spPr bwMode="auto">
            <a:xfrm>
              <a:off x="2426" y="2560"/>
              <a:ext cx="1134" cy="161"/>
            </a:xfrm>
            <a:custGeom>
              <a:avLst/>
              <a:gdLst>
                <a:gd name="T0" fmla="*/ 458 w 480"/>
                <a:gd name="T1" fmla="*/ 0 h 68"/>
                <a:gd name="T2" fmla="*/ 21 w 480"/>
                <a:gd name="T3" fmla="*/ 0 h 68"/>
                <a:gd name="T4" fmla="*/ 0 w 480"/>
                <a:gd name="T5" fmla="*/ 30 h 68"/>
                <a:gd name="T6" fmla="*/ 0 w 480"/>
                <a:gd name="T7" fmla="*/ 38 h 68"/>
                <a:gd name="T8" fmla="*/ 21 w 480"/>
                <a:gd name="T9" fmla="*/ 68 h 68"/>
                <a:gd name="T10" fmla="*/ 458 w 480"/>
                <a:gd name="T11" fmla="*/ 68 h 68"/>
                <a:gd name="T12" fmla="*/ 480 w 480"/>
                <a:gd name="T13" fmla="*/ 38 h 68"/>
                <a:gd name="T14" fmla="*/ 480 w 480"/>
                <a:gd name="T15" fmla="*/ 30 h 68"/>
                <a:gd name="T16" fmla="*/ 458 w 480"/>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68">
                  <a:moveTo>
                    <a:pt x="458" y="0"/>
                  </a:moveTo>
                  <a:cubicBezTo>
                    <a:pt x="21" y="0"/>
                    <a:pt x="21" y="0"/>
                    <a:pt x="21" y="0"/>
                  </a:cubicBezTo>
                  <a:cubicBezTo>
                    <a:pt x="9" y="0"/>
                    <a:pt x="0" y="14"/>
                    <a:pt x="0" y="30"/>
                  </a:cubicBezTo>
                  <a:cubicBezTo>
                    <a:pt x="0" y="38"/>
                    <a:pt x="0" y="38"/>
                    <a:pt x="0" y="38"/>
                  </a:cubicBezTo>
                  <a:cubicBezTo>
                    <a:pt x="0" y="54"/>
                    <a:pt x="9" y="68"/>
                    <a:pt x="21" y="68"/>
                  </a:cubicBezTo>
                  <a:cubicBezTo>
                    <a:pt x="458" y="68"/>
                    <a:pt x="458" y="68"/>
                    <a:pt x="458" y="68"/>
                  </a:cubicBezTo>
                  <a:cubicBezTo>
                    <a:pt x="470" y="68"/>
                    <a:pt x="480" y="54"/>
                    <a:pt x="480" y="38"/>
                  </a:cubicBezTo>
                  <a:cubicBezTo>
                    <a:pt x="480" y="30"/>
                    <a:pt x="480" y="30"/>
                    <a:pt x="480" y="30"/>
                  </a:cubicBezTo>
                  <a:cubicBezTo>
                    <a:pt x="480" y="14"/>
                    <a:pt x="470" y="0"/>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2" name="Freeform 100"/>
          <p:cNvSpPr>
            <a:spLocks noEditPoints="1"/>
          </p:cNvSpPr>
          <p:nvPr/>
        </p:nvSpPr>
        <p:spPr bwMode="auto">
          <a:xfrm>
            <a:off x="2552504" y="2011783"/>
            <a:ext cx="397060" cy="599428"/>
          </a:xfrm>
          <a:custGeom>
            <a:avLst/>
            <a:gdLst>
              <a:gd name="T0" fmla="*/ 0 w 241"/>
              <a:gd name="T1" fmla="*/ 100 h 364"/>
              <a:gd name="T2" fmla="*/ 15 w 241"/>
              <a:gd name="T3" fmla="*/ 54 h 364"/>
              <a:gd name="T4" fmla="*/ 57 w 241"/>
              <a:gd name="T5" fmla="*/ 15 h 364"/>
              <a:gd name="T6" fmla="*/ 123 w 241"/>
              <a:gd name="T7" fmla="*/ 0 h 364"/>
              <a:gd name="T8" fmla="*/ 185 w 241"/>
              <a:gd name="T9" fmla="*/ 12 h 364"/>
              <a:gd name="T10" fmla="*/ 226 w 241"/>
              <a:gd name="T11" fmla="*/ 48 h 364"/>
              <a:gd name="T12" fmla="*/ 241 w 241"/>
              <a:gd name="T13" fmla="*/ 96 h 364"/>
              <a:gd name="T14" fmla="*/ 232 w 241"/>
              <a:gd name="T15" fmla="*/ 132 h 364"/>
              <a:gd name="T16" fmla="*/ 213 w 241"/>
              <a:gd name="T17" fmla="*/ 158 h 364"/>
              <a:gd name="T18" fmla="*/ 172 w 241"/>
              <a:gd name="T19" fmla="*/ 196 h 364"/>
              <a:gd name="T20" fmla="*/ 158 w 241"/>
              <a:gd name="T21" fmla="*/ 209 h 364"/>
              <a:gd name="T22" fmla="*/ 151 w 241"/>
              <a:gd name="T23" fmla="*/ 219 h 364"/>
              <a:gd name="T24" fmla="*/ 147 w 241"/>
              <a:gd name="T25" fmla="*/ 229 h 364"/>
              <a:gd name="T26" fmla="*/ 143 w 241"/>
              <a:gd name="T27" fmla="*/ 245 h 364"/>
              <a:gd name="T28" fmla="*/ 115 w 241"/>
              <a:gd name="T29" fmla="*/ 270 h 364"/>
              <a:gd name="T30" fmla="*/ 94 w 241"/>
              <a:gd name="T31" fmla="*/ 262 h 364"/>
              <a:gd name="T32" fmla="*/ 85 w 241"/>
              <a:gd name="T33" fmla="*/ 238 h 364"/>
              <a:gd name="T34" fmla="*/ 91 w 241"/>
              <a:gd name="T35" fmla="*/ 203 h 364"/>
              <a:gd name="T36" fmla="*/ 108 w 241"/>
              <a:gd name="T37" fmla="*/ 177 h 364"/>
              <a:gd name="T38" fmla="*/ 136 w 241"/>
              <a:gd name="T39" fmla="*/ 150 h 364"/>
              <a:gd name="T40" fmla="*/ 158 w 241"/>
              <a:gd name="T41" fmla="*/ 130 h 364"/>
              <a:gd name="T42" fmla="*/ 170 w 241"/>
              <a:gd name="T43" fmla="*/ 114 h 364"/>
              <a:gd name="T44" fmla="*/ 174 w 241"/>
              <a:gd name="T45" fmla="*/ 96 h 364"/>
              <a:gd name="T46" fmla="*/ 160 w 241"/>
              <a:gd name="T47" fmla="*/ 64 h 364"/>
              <a:gd name="T48" fmla="*/ 123 w 241"/>
              <a:gd name="T49" fmla="*/ 50 h 364"/>
              <a:gd name="T50" fmla="*/ 84 w 241"/>
              <a:gd name="T51" fmla="*/ 64 h 364"/>
              <a:gd name="T52" fmla="*/ 63 w 241"/>
              <a:gd name="T53" fmla="*/ 103 h 364"/>
              <a:gd name="T54" fmla="*/ 32 w 241"/>
              <a:gd name="T55" fmla="*/ 130 h 364"/>
              <a:gd name="T56" fmla="*/ 9 w 241"/>
              <a:gd name="T57" fmla="*/ 121 h 364"/>
              <a:gd name="T58" fmla="*/ 0 w 241"/>
              <a:gd name="T59" fmla="*/ 100 h 364"/>
              <a:gd name="T60" fmla="*/ 117 w 241"/>
              <a:gd name="T61" fmla="*/ 364 h 364"/>
              <a:gd name="T62" fmla="*/ 92 w 241"/>
              <a:gd name="T63" fmla="*/ 355 h 364"/>
              <a:gd name="T64" fmla="*/ 81 w 241"/>
              <a:gd name="T65" fmla="*/ 328 h 364"/>
              <a:gd name="T66" fmla="*/ 91 w 241"/>
              <a:gd name="T67" fmla="*/ 303 h 364"/>
              <a:gd name="T68" fmla="*/ 117 w 241"/>
              <a:gd name="T69" fmla="*/ 292 h 364"/>
              <a:gd name="T70" fmla="*/ 143 w 241"/>
              <a:gd name="T71" fmla="*/ 303 h 364"/>
              <a:gd name="T72" fmla="*/ 153 w 241"/>
              <a:gd name="T73" fmla="*/ 328 h 364"/>
              <a:gd name="T74" fmla="*/ 142 w 241"/>
              <a:gd name="T75" fmla="*/ 355 h 364"/>
              <a:gd name="T76" fmla="*/ 117 w 241"/>
              <a:gd name="T77"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 h="364">
                <a:moveTo>
                  <a:pt x="0" y="100"/>
                </a:moveTo>
                <a:cubicBezTo>
                  <a:pt x="0" y="85"/>
                  <a:pt x="5" y="70"/>
                  <a:pt x="15" y="54"/>
                </a:cubicBezTo>
                <a:cubicBezTo>
                  <a:pt x="24" y="38"/>
                  <a:pt x="39" y="25"/>
                  <a:pt x="57" y="15"/>
                </a:cubicBezTo>
                <a:cubicBezTo>
                  <a:pt x="76" y="5"/>
                  <a:pt x="98" y="0"/>
                  <a:pt x="123" y="0"/>
                </a:cubicBezTo>
                <a:cubicBezTo>
                  <a:pt x="146" y="0"/>
                  <a:pt x="167" y="4"/>
                  <a:pt x="185" y="12"/>
                </a:cubicBezTo>
                <a:cubicBezTo>
                  <a:pt x="203" y="21"/>
                  <a:pt x="216" y="33"/>
                  <a:pt x="226" y="48"/>
                </a:cubicBezTo>
                <a:cubicBezTo>
                  <a:pt x="236" y="62"/>
                  <a:pt x="241" y="78"/>
                  <a:pt x="241" y="96"/>
                </a:cubicBezTo>
                <a:cubicBezTo>
                  <a:pt x="241" y="109"/>
                  <a:pt x="238" y="121"/>
                  <a:pt x="232" y="132"/>
                </a:cubicBezTo>
                <a:cubicBezTo>
                  <a:pt x="227" y="142"/>
                  <a:pt x="220" y="151"/>
                  <a:pt x="213" y="158"/>
                </a:cubicBezTo>
                <a:cubicBezTo>
                  <a:pt x="205" y="166"/>
                  <a:pt x="191" y="178"/>
                  <a:pt x="172" y="196"/>
                </a:cubicBezTo>
                <a:cubicBezTo>
                  <a:pt x="166" y="201"/>
                  <a:pt x="162" y="205"/>
                  <a:pt x="158" y="209"/>
                </a:cubicBezTo>
                <a:cubicBezTo>
                  <a:pt x="155" y="213"/>
                  <a:pt x="153" y="216"/>
                  <a:pt x="151" y="219"/>
                </a:cubicBezTo>
                <a:cubicBezTo>
                  <a:pt x="149" y="222"/>
                  <a:pt x="148" y="226"/>
                  <a:pt x="147" y="229"/>
                </a:cubicBezTo>
                <a:cubicBezTo>
                  <a:pt x="146" y="232"/>
                  <a:pt x="145" y="237"/>
                  <a:pt x="143" y="245"/>
                </a:cubicBezTo>
                <a:cubicBezTo>
                  <a:pt x="140" y="262"/>
                  <a:pt x="131" y="270"/>
                  <a:pt x="115" y="270"/>
                </a:cubicBezTo>
                <a:cubicBezTo>
                  <a:pt x="106" y="270"/>
                  <a:pt x="99" y="268"/>
                  <a:pt x="94" y="262"/>
                </a:cubicBezTo>
                <a:cubicBezTo>
                  <a:pt x="88" y="257"/>
                  <a:pt x="85" y="249"/>
                  <a:pt x="85" y="238"/>
                </a:cubicBezTo>
                <a:cubicBezTo>
                  <a:pt x="85" y="224"/>
                  <a:pt x="87" y="213"/>
                  <a:pt x="91" y="203"/>
                </a:cubicBezTo>
                <a:cubicBezTo>
                  <a:pt x="96" y="193"/>
                  <a:pt x="101" y="184"/>
                  <a:pt x="108" y="177"/>
                </a:cubicBezTo>
                <a:cubicBezTo>
                  <a:pt x="115" y="169"/>
                  <a:pt x="124" y="160"/>
                  <a:pt x="136" y="150"/>
                </a:cubicBezTo>
                <a:cubicBezTo>
                  <a:pt x="146" y="141"/>
                  <a:pt x="154" y="134"/>
                  <a:pt x="158" y="130"/>
                </a:cubicBezTo>
                <a:cubicBezTo>
                  <a:pt x="163" y="125"/>
                  <a:pt x="167" y="120"/>
                  <a:pt x="170" y="114"/>
                </a:cubicBezTo>
                <a:cubicBezTo>
                  <a:pt x="173" y="109"/>
                  <a:pt x="174" y="103"/>
                  <a:pt x="174" y="96"/>
                </a:cubicBezTo>
                <a:cubicBezTo>
                  <a:pt x="174" y="83"/>
                  <a:pt x="170" y="72"/>
                  <a:pt x="160" y="64"/>
                </a:cubicBezTo>
                <a:cubicBezTo>
                  <a:pt x="151" y="55"/>
                  <a:pt x="138" y="50"/>
                  <a:pt x="123" y="50"/>
                </a:cubicBezTo>
                <a:cubicBezTo>
                  <a:pt x="106" y="50"/>
                  <a:pt x="93" y="55"/>
                  <a:pt x="84" y="64"/>
                </a:cubicBezTo>
                <a:cubicBezTo>
                  <a:pt x="76" y="73"/>
                  <a:pt x="69" y="86"/>
                  <a:pt x="63" y="103"/>
                </a:cubicBezTo>
                <a:cubicBezTo>
                  <a:pt x="58" y="121"/>
                  <a:pt x="47" y="130"/>
                  <a:pt x="32" y="130"/>
                </a:cubicBezTo>
                <a:cubicBezTo>
                  <a:pt x="23" y="130"/>
                  <a:pt x="15" y="127"/>
                  <a:pt x="9" y="121"/>
                </a:cubicBezTo>
                <a:cubicBezTo>
                  <a:pt x="3" y="115"/>
                  <a:pt x="0" y="108"/>
                  <a:pt x="0" y="100"/>
                </a:cubicBezTo>
                <a:close/>
                <a:moveTo>
                  <a:pt x="117" y="364"/>
                </a:moveTo>
                <a:cubicBezTo>
                  <a:pt x="108" y="364"/>
                  <a:pt x="99" y="361"/>
                  <a:pt x="92" y="355"/>
                </a:cubicBezTo>
                <a:cubicBezTo>
                  <a:pt x="84" y="348"/>
                  <a:pt x="81" y="339"/>
                  <a:pt x="81" y="328"/>
                </a:cubicBezTo>
                <a:cubicBezTo>
                  <a:pt x="81" y="318"/>
                  <a:pt x="84" y="309"/>
                  <a:pt x="91" y="303"/>
                </a:cubicBezTo>
                <a:cubicBezTo>
                  <a:pt x="98" y="296"/>
                  <a:pt x="107" y="292"/>
                  <a:pt x="117" y="292"/>
                </a:cubicBezTo>
                <a:cubicBezTo>
                  <a:pt x="127" y="292"/>
                  <a:pt x="136" y="296"/>
                  <a:pt x="143" y="303"/>
                </a:cubicBezTo>
                <a:cubicBezTo>
                  <a:pt x="150" y="309"/>
                  <a:pt x="153" y="318"/>
                  <a:pt x="153" y="328"/>
                </a:cubicBezTo>
                <a:cubicBezTo>
                  <a:pt x="153" y="339"/>
                  <a:pt x="150" y="348"/>
                  <a:pt x="142" y="355"/>
                </a:cubicBezTo>
                <a:cubicBezTo>
                  <a:pt x="135" y="361"/>
                  <a:pt x="127" y="364"/>
                  <a:pt x="117" y="36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6"/>
          <p:cNvSpPr>
            <a:spLocks/>
          </p:cNvSpPr>
          <p:nvPr/>
        </p:nvSpPr>
        <p:spPr bwMode="auto">
          <a:xfrm>
            <a:off x="457732" y="4453736"/>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200931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Slidedocs are interactive</a:t>
            </a:r>
            <a:endParaRPr lang="en-US" dirty="0"/>
          </a:p>
        </p:txBody>
      </p:sp>
      <p:sp>
        <p:nvSpPr>
          <p:cNvPr id="13" name="Content Placeholder 12"/>
          <p:cNvSpPr>
            <a:spLocks noGrp="1"/>
          </p:cNvSpPr>
          <p:nvPr>
            <p:ph idx="1"/>
          </p:nvPr>
        </p:nvSpPr>
        <p:spPr/>
        <p:txBody>
          <a:bodyPr/>
          <a:lstStyle/>
          <a:p>
            <a:r>
              <a:rPr lang="en-US" dirty="0" smtClean="0"/>
              <a:t>Slidedocs are a great opportunity for interaction. Clicking a button or swiping a screen kinesthetically stimulates the brain </a:t>
            </a:r>
            <a:br>
              <a:rPr lang="en-US" dirty="0" smtClean="0"/>
            </a:br>
            <a:r>
              <a:rPr lang="en-US" dirty="0" smtClean="0"/>
              <a:t>in short bursts.</a:t>
            </a:r>
          </a:p>
          <a:p>
            <a:pPr lvl="2"/>
            <a:r>
              <a:rPr lang="en-US" dirty="0" smtClean="0"/>
              <a:t>Many people understand and consume information better if they interact with it. Chunking content into bite-sized pieces and loading it onto a tablet or touchscreen keeps readers engaged.</a:t>
            </a:r>
          </a:p>
          <a:p>
            <a:pPr lvl="2"/>
            <a:r>
              <a:rPr lang="en-US" dirty="0" smtClean="0"/>
              <a:t>The action of clicking to advance or swiping to turn pages often keeps readers involved with the information. You can add links that jump around the slidedoc itself or link out to the Internet, which gives the reader a </a:t>
            </a:r>
            <a:r>
              <a:rPr lang="en-US" u="sng" dirty="0">
                <a:hlinkClick r:id="rId2"/>
              </a:rPr>
              <a:t>more interactive experience</a:t>
            </a:r>
            <a:r>
              <a:rPr lang="en-US" dirty="0" smtClean="0"/>
              <a:t>.</a:t>
            </a:r>
          </a:p>
        </p:txBody>
      </p:sp>
      <p:pic>
        <p:nvPicPr>
          <p:cNvPr id="8" name="Picture 2"/>
          <p:cNvPicPr>
            <a:picLocks noChangeAspect="1" noChangeArrowheads="1"/>
          </p:cNvPicPr>
          <p:nvPr/>
        </p:nvPicPr>
        <p:blipFill>
          <a:blip r:embed="rId3"/>
          <a:srcRect b="2286"/>
          <a:stretch>
            <a:fillRect/>
          </a:stretch>
        </p:blipFill>
        <p:spPr bwMode="auto">
          <a:xfrm>
            <a:off x="5204605" y="1924263"/>
            <a:ext cx="3482195" cy="493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5267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Data and</a:t>
            </a:r>
            <a:r>
              <a:rPr lang="en-US" dirty="0" smtClean="0"/>
              <a:t> D</a:t>
            </a:r>
            <a:r>
              <a:rPr lang="en" dirty="0" smtClean="0"/>
              <a:t>iagrams</a:t>
            </a:r>
            <a:br>
              <a:rPr lang="en" dirty="0" smtClean="0"/>
            </a:br>
            <a:r>
              <a:rPr lang="en-US" dirty="0" smtClean="0"/>
              <a:t>C</a:t>
            </a:r>
            <a:r>
              <a:rPr lang="en" dirty="0" smtClean="0"/>
              <a:t>larify </a:t>
            </a:r>
            <a:r>
              <a:rPr lang="en-US" dirty="0" smtClean="0"/>
              <a:t>C</a:t>
            </a:r>
            <a:r>
              <a:rPr lang="en" dirty="0" smtClean="0"/>
              <a:t>ontent</a:t>
            </a:r>
            <a:endParaRPr lang="en-US" dirty="0"/>
          </a:p>
        </p:txBody>
      </p:sp>
      <p:sp>
        <p:nvSpPr>
          <p:cNvPr id="4" name="Text Placeholder 3"/>
          <p:cNvSpPr>
            <a:spLocks noGrp="1"/>
          </p:cNvSpPr>
          <p:nvPr>
            <p:ph type="body" sz="quarter" idx="15"/>
          </p:nvPr>
        </p:nvSpPr>
        <p:spPr/>
        <p:txBody>
          <a:bodyPr/>
          <a:lstStyle/>
          <a:p>
            <a:r>
              <a:rPr lang="en-US" dirty="0" smtClean="0"/>
              <a:t>02</a:t>
            </a:r>
            <a:endParaRPr lang="en-US" dirty="0"/>
          </a:p>
        </p:txBody>
      </p:sp>
    </p:spTree>
    <p:extLst>
      <p:ext uri="{BB962C8B-B14F-4D97-AF65-F5344CB8AC3E}">
        <p14:creationId xmlns:p14="http://schemas.microsoft.com/office/powerpoint/2010/main" val="36808910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creates meaning</a:t>
            </a:r>
            <a:endParaRPr lang="en-US" dirty="0"/>
          </a:p>
        </p:txBody>
      </p:sp>
      <p:sp>
        <p:nvSpPr>
          <p:cNvPr id="3" name="Text Placeholder 2"/>
          <p:cNvSpPr>
            <a:spLocks noGrp="1"/>
          </p:cNvSpPr>
          <p:nvPr>
            <p:ph type="body" idx="10"/>
          </p:nvPr>
        </p:nvSpPr>
        <p:spPr/>
        <p:txBody>
          <a:bodyPr/>
          <a:lstStyle/>
          <a:p>
            <a:r>
              <a:rPr lang="en-US" dirty="0" smtClean="0"/>
              <a:t>When it comes to incorporating data and diagrams in your slidedoc, you need</a:t>
            </a:r>
            <a:br>
              <a:rPr lang="en-US" dirty="0" smtClean="0"/>
            </a:br>
            <a:r>
              <a:rPr lang="en-US" dirty="0" smtClean="0"/>
              <a:t>to be cognizant of the meaning they create and how to make that clear.</a:t>
            </a:r>
          </a:p>
        </p:txBody>
      </p:sp>
      <p:sp>
        <p:nvSpPr>
          <p:cNvPr id="4" name="Content Placeholder 3"/>
          <p:cNvSpPr>
            <a:spLocks noGrp="1"/>
          </p:cNvSpPr>
          <p:nvPr>
            <p:ph idx="1"/>
          </p:nvPr>
        </p:nvSpPr>
        <p:spPr>
          <a:xfrm>
            <a:off x="457732" y="3090684"/>
            <a:ext cx="4037143" cy="3308528"/>
          </a:xfrm>
        </p:spPr>
        <p:txBody>
          <a:bodyPr/>
          <a:lstStyle/>
          <a:p>
            <a:pPr lvl="1"/>
            <a:r>
              <a:rPr lang="en-US" dirty="0" smtClean="0"/>
              <a:t>Data</a:t>
            </a:r>
          </a:p>
          <a:p>
            <a:pPr lvl="2"/>
            <a:r>
              <a:rPr lang="en-US" u="sng" dirty="0" smtClean="0">
                <a:hlinkClick r:id="rId3" action="ppaction://hlinksldjump"/>
              </a:rPr>
              <a:t>Data</a:t>
            </a:r>
            <a:r>
              <a:rPr lang="en-US" dirty="0" smtClean="0"/>
              <a:t> isn’t really just about the numbers—it’s about the meaning behind the numbers. The conclusions. The insights. The actions humans will take because of the numbers. It’s your job to uncover these elements. </a:t>
            </a:r>
          </a:p>
          <a:p>
            <a:pPr lvl="2"/>
            <a:r>
              <a:rPr lang="en-US" dirty="0" smtClean="0"/>
              <a:t>When incorporating data, don’t just stick a chart on a page. Determine the findings and narrative of the data and include prose around that. </a:t>
            </a:r>
          </a:p>
          <a:p>
            <a:pPr lvl="2"/>
            <a:r>
              <a:rPr lang="en-US" dirty="0" smtClean="0"/>
              <a:t>Remember, your copy needs to be clear and succinct—the same applies to your data. Unfortunately, presentation software has a wealth of buttons, bullets, lines, ticks, gradients, borders, fills, and other chart decorations that can quickly overwhelm the data on your slide. Avoid using any unnecessary information so that your message will come through more clearly. </a:t>
            </a:r>
          </a:p>
        </p:txBody>
      </p:sp>
      <p:sp>
        <p:nvSpPr>
          <p:cNvPr id="5" name="Content Placeholder 4"/>
          <p:cNvSpPr>
            <a:spLocks noGrp="1"/>
          </p:cNvSpPr>
          <p:nvPr>
            <p:ph idx="12"/>
          </p:nvPr>
        </p:nvSpPr>
        <p:spPr>
          <a:xfrm>
            <a:off x="4647276" y="3090684"/>
            <a:ext cx="4037143" cy="3308528"/>
          </a:xfrm>
        </p:spPr>
        <p:txBody>
          <a:bodyPr/>
          <a:lstStyle/>
          <a:p>
            <a:pPr lvl="1"/>
            <a:r>
              <a:rPr lang="en-US" dirty="0" smtClean="0"/>
              <a:t>Diagrams</a:t>
            </a:r>
          </a:p>
          <a:p>
            <a:pPr lvl="2"/>
            <a:r>
              <a:rPr lang="en-US" u="sng" dirty="0" smtClean="0">
                <a:hlinkClick r:id="rId4" action="ppaction://hlinksldjump"/>
              </a:rPr>
              <a:t>Diagrams</a:t>
            </a:r>
            <a:r>
              <a:rPr lang="en-US" dirty="0" smtClean="0"/>
              <a:t> are content, too. Putting words into shapes and placing them next to, or connecting them to, each other creates meaning and establishes relationships between the information.</a:t>
            </a:r>
          </a:p>
          <a:p>
            <a:pPr lvl="2"/>
            <a:r>
              <a:rPr lang="en-US" dirty="0" smtClean="0"/>
              <a:t>Make sure you’ve chosen the right type of relationship, because how you place text in shapes on a surface creates meaning: Are they similar? Are they different? Are they connected? Is there hierarchy? Does it indicate process? </a:t>
            </a:r>
          </a:p>
          <a:p>
            <a:pPr lvl="2"/>
            <a:r>
              <a:rPr lang="en-US" dirty="0" smtClean="0"/>
              <a:t>Every time text in a shape is placed on a page, make sure the proximity and connections are conveying the right message.</a:t>
            </a:r>
          </a:p>
        </p:txBody>
      </p:sp>
      <p:pic>
        <p:nvPicPr>
          <p:cNvPr id="8" name="Picture 7" descr="diagra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276" y="1960322"/>
            <a:ext cx="1136734" cy="1045163"/>
          </a:xfrm>
          <a:prstGeom prst="rect">
            <a:avLst/>
          </a:prstGeom>
        </p:spPr>
      </p:pic>
      <p:pic>
        <p:nvPicPr>
          <p:cNvPr id="9" name="Picture 8" descr="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731" y="1972296"/>
            <a:ext cx="1337165" cy="1009049"/>
          </a:xfrm>
          <a:prstGeom prst="rect">
            <a:avLst/>
          </a:prstGeom>
        </p:spPr>
      </p:pic>
      <p:sp>
        <p:nvSpPr>
          <p:cNvPr id="11" name="Rectangle 10">
            <a:hlinkClick r:id="rId3" action="ppaction://hlinksldjump"/>
          </p:cNvPr>
          <p:cNvSpPr/>
          <p:nvPr/>
        </p:nvSpPr>
        <p:spPr bwMode="gray">
          <a:xfrm>
            <a:off x="364001" y="1960321"/>
            <a:ext cx="1524050" cy="1458939"/>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2" name="Rectangle 11">
            <a:hlinkClick r:id="rId4" action="ppaction://hlinksldjump"/>
          </p:cNvPr>
          <p:cNvSpPr/>
          <p:nvPr/>
        </p:nvSpPr>
        <p:spPr bwMode="gray">
          <a:xfrm>
            <a:off x="4604603" y="1960321"/>
            <a:ext cx="1524050" cy="1458939"/>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147260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US" dirty="0" smtClean="0"/>
              <a:t>Display data in a way that the </a:t>
            </a:r>
            <a:br>
              <a:rPr lang="en-US" dirty="0" smtClean="0"/>
            </a:br>
            <a:r>
              <a:rPr lang="en-US" dirty="0" smtClean="0"/>
              <a:t>audience will understand.</a:t>
            </a:r>
            <a:endParaRPr lang="en-US" dirty="0"/>
          </a:p>
        </p:txBody>
      </p:sp>
      <p:sp>
        <p:nvSpPr>
          <p:cNvPr id="6" name="Title 5"/>
          <p:cNvSpPr>
            <a:spLocks noGrp="1"/>
          </p:cNvSpPr>
          <p:nvPr>
            <p:ph type="title"/>
          </p:nvPr>
        </p:nvSpPr>
        <p:spPr/>
        <p:txBody>
          <a:bodyPr/>
          <a:lstStyle/>
          <a:p>
            <a:r>
              <a:rPr lang="en-US" dirty="0" smtClean="0"/>
              <a:t>Get to the point</a:t>
            </a:r>
            <a:endParaRPr lang="en-US" dirty="0"/>
          </a:p>
        </p:txBody>
      </p:sp>
      <p:sp>
        <p:nvSpPr>
          <p:cNvPr id="7" name="Content Placeholder 6"/>
          <p:cNvSpPr>
            <a:spLocks noGrp="1"/>
          </p:cNvSpPr>
          <p:nvPr>
            <p:ph idx="1"/>
          </p:nvPr>
        </p:nvSpPr>
        <p:spPr/>
        <p:txBody>
          <a:bodyPr/>
          <a:lstStyle/>
          <a:p>
            <a:pPr lvl="2"/>
            <a:r>
              <a:rPr lang="en-US" dirty="0" smtClean="0"/>
              <a:t>Audiences who are analytical, financial, scientific, or engineer-minded tend to look at data with a skeptical eye—it’s what they’re trained to do. If they feel your data has been manipulated or become “marketing-driven data,” it will feel less substantial and accurate to them. </a:t>
            </a:r>
          </a:p>
          <a:p>
            <a:pPr lvl="2"/>
            <a:r>
              <a:rPr lang="en-US" u="sng" dirty="0" smtClean="0">
                <a:hlinkClick r:id="rId2"/>
              </a:rPr>
              <a:t>Avoid decorating</a:t>
            </a:r>
            <a:r>
              <a:rPr lang="en-US" dirty="0" smtClean="0"/>
              <a:t> your data; ornamentation can detract from credibility and skew the perceptions of the numbers.</a:t>
            </a:r>
          </a:p>
          <a:p>
            <a:pPr lvl="2"/>
            <a:r>
              <a:rPr lang="en-US" dirty="0" smtClean="0"/>
              <a:t>Any data that’s portrayed in a seemingly manipulated way will cause people to challenge the accuracy of the rest of your content and diminish your credibility.</a:t>
            </a:r>
          </a:p>
        </p:txBody>
      </p:sp>
      <p:sp>
        <p:nvSpPr>
          <p:cNvPr id="9" name="Content Placeholder 8"/>
          <p:cNvSpPr>
            <a:spLocks noGrp="1"/>
          </p:cNvSpPr>
          <p:nvPr>
            <p:ph idx="11"/>
          </p:nvPr>
        </p:nvSpPr>
        <p:spPr>
          <a:xfrm>
            <a:off x="3256668" y="4502150"/>
            <a:ext cx="2640628" cy="1897061"/>
          </a:xfrm>
        </p:spPr>
        <p:txBody>
          <a:bodyPr/>
          <a:lstStyle/>
          <a:p>
            <a:pPr lvl="2">
              <a:spcAft>
                <a:spcPts val="1200"/>
              </a:spcAft>
            </a:pPr>
            <a:r>
              <a:rPr lang="en-US" dirty="0" smtClean="0"/>
              <a:t>Adding depth to a chart when there’s no real data for the z-axis detracts from the accuracy of the information. For example, try to determine what the number is that was plotted in the chart above to display attendance in the North. Hint: the depth and perspective changes the number significantly. </a:t>
            </a:r>
          </a:p>
        </p:txBody>
      </p:sp>
      <p:sp>
        <p:nvSpPr>
          <p:cNvPr id="10" name="Content Placeholder 9"/>
          <p:cNvSpPr>
            <a:spLocks noGrp="1"/>
          </p:cNvSpPr>
          <p:nvPr>
            <p:ph idx="12"/>
          </p:nvPr>
        </p:nvSpPr>
        <p:spPr>
          <a:xfrm>
            <a:off x="6043787" y="4502150"/>
            <a:ext cx="2640628" cy="1897061"/>
          </a:xfrm>
        </p:spPr>
        <p:txBody>
          <a:bodyPr/>
          <a:lstStyle/>
          <a:p>
            <a:pPr lvl="2"/>
            <a:r>
              <a:rPr lang="en-US" dirty="0" smtClean="0"/>
              <a:t>You can see that the actual figure is 21. You probably wouldn’t have guessed that. Not only does this chart provide a clear view of the data, it also highlights what’s most important. By using blue for North, you instinctively focus on it instead of </a:t>
            </a:r>
            <a:br>
              <a:rPr lang="en-US" dirty="0" smtClean="0"/>
            </a:br>
            <a:r>
              <a:rPr lang="en-US" dirty="0" smtClean="0"/>
              <a:t>all other regions that are shown in </a:t>
            </a:r>
            <a:br>
              <a:rPr lang="en-US" dirty="0" smtClean="0"/>
            </a:br>
            <a:r>
              <a:rPr lang="en-US" dirty="0" smtClean="0"/>
              <a:t>neutral shades.</a:t>
            </a:r>
          </a:p>
        </p:txBody>
      </p:sp>
      <p:pic>
        <p:nvPicPr>
          <p:cNvPr id="12" name="Picture 4" descr="\\MV-FS\Projects\Duarte Projects\12-1159 PPT-as-documents\Art\_IMAGES\Assets from Keynote\3D CHART H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3345143" y="1819817"/>
            <a:ext cx="2451860" cy="18599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MV-FS\Projects\Duarte Projects\12-1159 PPT-as-documents\Art\_IMAGES\Assets from Keynote\Flat 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046172" y="1717223"/>
            <a:ext cx="2640628" cy="191741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256668" y="3662009"/>
            <a:ext cx="2640628" cy="635495"/>
            <a:chOff x="-5002935" y="5763716"/>
            <a:chExt cx="1787720" cy="635495"/>
          </a:xfrm>
        </p:grpSpPr>
        <p:sp>
          <p:nvSpPr>
            <p:cNvPr id="22" name="TextBox 21"/>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trouble with 3D charts is that the data gets visually skewed. </a:t>
              </a:r>
            </a:p>
          </p:txBody>
        </p:sp>
        <p:cxnSp>
          <p:nvCxnSpPr>
            <p:cNvPr id="23" name="Straight Connector 2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43787" y="3648095"/>
            <a:ext cx="2640628" cy="649409"/>
            <a:chOff x="-5002935" y="5749802"/>
            <a:chExt cx="1787720" cy="649409"/>
          </a:xfrm>
        </p:grpSpPr>
        <p:sp>
          <p:nvSpPr>
            <p:cNvPr id="33" name="TextBox 32"/>
            <p:cNvSpPr txBox="1"/>
            <p:nvPr/>
          </p:nvSpPr>
          <p:spPr>
            <a:xfrm>
              <a:off x="-5002935" y="5749802"/>
              <a:ext cx="1787720" cy="6494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This chart is the same data, but plotted without depth </a:t>
              </a:r>
              <a:r>
                <a:rPr lang="en-US" sz="1100" i="1" dirty="0" smtClean="0">
                  <a:solidFill>
                    <a:schemeClr val="accent2"/>
                  </a:solidFill>
                </a:rPr>
                <a:t>with a </a:t>
              </a:r>
              <a:r>
                <a:rPr lang="en-US" sz="1100" i="1" dirty="0">
                  <a:solidFill>
                    <a:schemeClr val="accent2"/>
                  </a:solidFill>
                </a:rPr>
                <a:t>flat, front-on view.</a:t>
              </a:r>
            </a:p>
          </p:txBody>
        </p:sp>
        <p:cxnSp>
          <p:nvCxnSpPr>
            <p:cNvPr id="34" name="Straight Connector 3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26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Highlight what’s important</a:t>
            </a:r>
            <a:endParaRPr lang="en-US" dirty="0"/>
          </a:p>
        </p:txBody>
      </p:sp>
      <p:sp>
        <p:nvSpPr>
          <p:cNvPr id="17" name="Text Placeholder 16"/>
          <p:cNvSpPr>
            <a:spLocks noGrp="1"/>
          </p:cNvSpPr>
          <p:nvPr>
            <p:ph type="body" idx="10"/>
          </p:nvPr>
        </p:nvSpPr>
        <p:spPr/>
        <p:txBody>
          <a:bodyPr/>
          <a:lstStyle/>
          <a:p>
            <a:r>
              <a:rPr lang="en-PH" dirty="0" smtClean="0"/>
              <a:t>When your organization needs to make decisions from data, make sure</a:t>
            </a:r>
            <a:br>
              <a:rPr lang="en-PH" dirty="0" smtClean="0"/>
            </a:br>
            <a:r>
              <a:rPr lang="en-PH" dirty="0" smtClean="0"/>
              <a:t>to show the conclusions of the data. A data chart has three layers:</a:t>
            </a:r>
          </a:p>
        </p:txBody>
      </p:sp>
      <p:sp>
        <p:nvSpPr>
          <p:cNvPr id="26" name="Rectangle 25"/>
          <p:cNvSpPr/>
          <p:nvPr/>
        </p:nvSpPr>
        <p:spPr>
          <a:xfrm>
            <a:off x="780089" y="1822908"/>
            <a:ext cx="1059585"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tx2"/>
                </a:solidFill>
              </a:rPr>
              <a:t>Background</a:t>
            </a:r>
            <a:endParaRPr lang="en-US" sz="1500" i="1" dirty="0">
              <a:solidFill>
                <a:schemeClr val="tx2"/>
              </a:solidFill>
            </a:endParaRPr>
          </a:p>
        </p:txBody>
      </p:sp>
      <p:sp>
        <p:nvSpPr>
          <p:cNvPr id="27" name="Rectangle 26"/>
          <p:cNvSpPr/>
          <p:nvPr/>
        </p:nvSpPr>
        <p:spPr>
          <a:xfrm>
            <a:off x="2887571" y="1822908"/>
            <a:ext cx="432811"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tx2"/>
                </a:solidFill>
              </a:rPr>
              <a:t>Data</a:t>
            </a:r>
            <a:endParaRPr lang="en-US" sz="1500" i="1" dirty="0">
              <a:solidFill>
                <a:schemeClr val="tx2"/>
              </a:solidFill>
            </a:endParaRPr>
          </a:p>
        </p:txBody>
      </p:sp>
      <p:sp>
        <p:nvSpPr>
          <p:cNvPr id="28" name="Rectangle 27"/>
          <p:cNvSpPr/>
          <p:nvPr/>
        </p:nvSpPr>
        <p:spPr>
          <a:xfrm>
            <a:off x="4988664" y="1822908"/>
            <a:ext cx="849592"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tx2"/>
                </a:solidFill>
              </a:rPr>
              <a:t>Emphasis</a:t>
            </a:r>
            <a:endParaRPr lang="en-US" sz="1500" i="1" dirty="0">
              <a:solidFill>
                <a:schemeClr val="tx2"/>
              </a:solidFill>
            </a:endParaRPr>
          </a:p>
        </p:txBody>
      </p:sp>
      <p:sp>
        <p:nvSpPr>
          <p:cNvPr id="29" name="Rectangle 28"/>
          <p:cNvSpPr/>
          <p:nvPr/>
        </p:nvSpPr>
        <p:spPr>
          <a:xfrm>
            <a:off x="6781909" y="1822908"/>
            <a:ext cx="595209"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accent3"/>
                </a:solidFill>
              </a:rPr>
              <a:t>Result</a:t>
            </a:r>
            <a:endParaRPr lang="en-US" sz="1500" i="1" dirty="0">
              <a:solidFill>
                <a:schemeClr val="accent3"/>
              </a:solidFill>
            </a:endParaRPr>
          </a:p>
        </p:txBody>
      </p:sp>
      <p:sp>
        <p:nvSpPr>
          <p:cNvPr id="30" name="Oval 29"/>
          <p:cNvSpPr/>
          <p:nvPr/>
        </p:nvSpPr>
        <p:spPr>
          <a:xfrm>
            <a:off x="496491" y="1830226"/>
            <a:ext cx="216196" cy="216196"/>
          </a:xfrm>
          <a:prstGeom prst="ellipse">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extBox 30"/>
          <p:cNvSpPr txBox="1"/>
          <p:nvPr/>
        </p:nvSpPr>
        <p:spPr>
          <a:xfrm>
            <a:off x="439317" y="1815531"/>
            <a:ext cx="329766" cy="245586"/>
          </a:xfrm>
          <a:prstGeom prst="rect">
            <a:avLst/>
          </a:prstGeom>
        </p:spPr>
        <p:txBody>
          <a:bodyPr vert="horz" wrap="square" lIns="0" tIns="0" rIns="0" bIns="0" numCol="1" spcCol="228600" rtlCol="0" anchor="ctr">
            <a:noAutofit/>
          </a:bodyPr>
          <a:lstStyle/>
          <a:p>
            <a:pPr algn="ctr"/>
            <a:r>
              <a:rPr lang="en-US" sz="1000" dirty="0" smtClean="0">
                <a:solidFill>
                  <a:schemeClr val="bg1"/>
                </a:solidFill>
                <a:latin typeface="+mj-lt"/>
              </a:rPr>
              <a:t>1</a:t>
            </a:r>
            <a:endParaRPr lang="en-US" sz="1000" dirty="0">
              <a:solidFill>
                <a:schemeClr val="bg1"/>
              </a:solidFill>
              <a:latin typeface="+mj-lt"/>
            </a:endParaRPr>
          </a:p>
        </p:txBody>
      </p:sp>
      <p:sp>
        <p:nvSpPr>
          <p:cNvPr id="32" name="Oval 31"/>
          <p:cNvSpPr/>
          <p:nvPr/>
        </p:nvSpPr>
        <p:spPr>
          <a:xfrm>
            <a:off x="2602712" y="1829962"/>
            <a:ext cx="216724" cy="216724"/>
          </a:xfrm>
          <a:prstGeom prst="ellipse">
            <a:avLst/>
          </a:prstGeom>
          <a:solidFill>
            <a:srgbClr val="00AFBB"/>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TextBox 32"/>
          <p:cNvSpPr txBox="1"/>
          <p:nvPr/>
        </p:nvSpPr>
        <p:spPr>
          <a:xfrm>
            <a:off x="2545802" y="1815531"/>
            <a:ext cx="329766" cy="245586"/>
          </a:xfrm>
          <a:prstGeom prst="rect">
            <a:avLst/>
          </a:prstGeom>
        </p:spPr>
        <p:txBody>
          <a:bodyPr vert="horz" wrap="square" lIns="0" tIns="0" rIns="0" bIns="0" numCol="1" spcCol="228600" rtlCol="0" anchor="ctr">
            <a:noAutofit/>
          </a:bodyPr>
          <a:lstStyle/>
          <a:p>
            <a:pPr algn="ctr"/>
            <a:r>
              <a:rPr lang="en-US" sz="1000" dirty="0" smtClean="0">
                <a:solidFill>
                  <a:schemeClr val="bg1"/>
                </a:solidFill>
                <a:latin typeface="+mj-lt"/>
              </a:rPr>
              <a:t>2</a:t>
            </a:r>
            <a:endParaRPr lang="en-US" sz="1000" dirty="0">
              <a:solidFill>
                <a:schemeClr val="bg1"/>
              </a:solidFill>
              <a:latin typeface="+mj-lt"/>
            </a:endParaRPr>
          </a:p>
        </p:txBody>
      </p:sp>
      <p:sp>
        <p:nvSpPr>
          <p:cNvPr id="34" name="Oval 33"/>
          <p:cNvSpPr/>
          <p:nvPr/>
        </p:nvSpPr>
        <p:spPr>
          <a:xfrm>
            <a:off x="4688411" y="1830226"/>
            <a:ext cx="216196" cy="216196"/>
          </a:xfrm>
          <a:prstGeom prst="ellipse">
            <a:avLst/>
          </a:prstGeom>
          <a:solidFill>
            <a:srgbClr val="00AFBB"/>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TextBox 34"/>
          <p:cNvSpPr txBox="1"/>
          <p:nvPr/>
        </p:nvSpPr>
        <p:spPr>
          <a:xfrm>
            <a:off x="4631237" y="1815531"/>
            <a:ext cx="329766" cy="245586"/>
          </a:xfrm>
          <a:prstGeom prst="rect">
            <a:avLst/>
          </a:prstGeom>
        </p:spPr>
        <p:txBody>
          <a:bodyPr vert="horz" wrap="square" lIns="0" tIns="0" rIns="0" bIns="0" numCol="1" spcCol="228600" rtlCol="0" anchor="ctr">
            <a:noAutofit/>
          </a:bodyPr>
          <a:lstStyle/>
          <a:p>
            <a:pPr algn="ctr"/>
            <a:r>
              <a:rPr lang="en-US" sz="1000" dirty="0" smtClean="0">
                <a:solidFill>
                  <a:schemeClr val="bg1"/>
                </a:solidFill>
                <a:latin typeface="+mj-lt"/>
              </a:rPr>
              <a:t>3</a:t>
            </a:r>
            <a:endParaRPr lang="en-US" sz="1000" dirty="0">
              <a:solidFill>
                <a:schemeClr val="bg1"/>
              </a:solidFill>
              <a:latin typeface="+mj-lt"/>
            </a:endParaRPr>
          </a:p>
        </p:txBody>
      </p:sp>
      <p:grpSp>
        <p:nvGrpSpPr>
          <p:cNvPr id="52" name="Group 51"/>
          <p:cNvGrpSpPr/>
          <p:nvPr/>
        </p:nvGrpSpPr>
        <p:grpSpPr>
          <a:xfrm>
            <a:off x="457732" y="4957278"/>
            <a:ext cx="1942371" cy="1255728"/>
            <a:chOff x="-5002935" y="5143483"/>
            <a:chExt cx="1787720" cy="1255728"/>
          </a:xfrm>
        </p:grpSpPr>
        <p:sp>
          <p:nvSpPr>
            <p:cNvPr id="53" name="TextBox 52"/>
            <p:cNvSpPr txBox="1"/>
            <p:nvPr/>
          </p:nvSpPr>
          <p:spPr>
            <a:xfrm>
              <a:off x="-5002935" y="5143483"/>
              <a:ext cx="1787720" cy="1255728"/>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 background </a:t>
              </a:r>
              <a:r>
                <a:rPr lang="en-US" sz="1100" i="1" dirty="0" smtClean="0">
                  <a:solidFill>
                    <a:schemeClr val="accent2"/>
                  </a:solidFill>
                </a:rPr>
                <a:t>layer </a:t>
              </a:r>
              <a:r>
                <a:rPr lang="en-US" sz="1100" i="1" dirty="0">
                  <a:solidFill>
                    <a:schemeClr val="accent2"/>
                  </a:solidFill>
                </a:rPr>
                <a:t>contains elements like tick marks, scales, legends, and grid lines. It provides context and scale. Backgrounds should use neutral colors.</a:t>
              </a:r>
            </a:p>
          </p:txBody>
        </p:sp>
        <p:cxnSp>
          <p:nvCxnSpPr>
            <p:cNvPr id="54" name="Straight Connector 5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2552503" y="4957278"/>
            <a:ext cx="1942371" cy="1441933"/>
            <a:chOff x="-5002935" y="4957278"/>
            <a:chExt cx="1787720" cy="1441933"/>
          </a:xfrm>
        </p:grpSpPr>
        <p:sp>
          <p:nvSpPr>
            <p:cNvPr id="61" name="TextBox 60"/>
            <p:cNvSpPr txBox="1"/>
            <p:nvPr/>
          </p:nvSpPr>
          <p:spPr>
            <a:xfrm>
              <a:off x="-5002935" y="4957278"/>
              <a:ext cx="1787720" cy="1441933"/>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 data plotted is usually pulled from a data table. Colors and attributes can be assigned when it’s visually plotted. Plot all the data in a neutral color and then </a:t>
              </a:r>
              <a:r>
                <a:rPr lang="en-US" sz="1100" i="1" dirty="0" smtClean="0">
                  <a:solidFill>
                    <a:schemeClr val="accent2"/>
                  </a:solidFill>
                </a:rPr>
                <a:t>continue to the </a:t>
              </a:r>
              <a:r>
                <a:rPr lang="en-US" sz="1100" i="1" dirty="0">
                  <a:solidFill>
                    <a:schemeClr val="accent2"/>
                  </a:solidFill>
                </a:rPr>
                <a:t>next step.</a:t>
              </a:r>
            </a:p>
          </p:txBody>
        </p:sp>
        <p:cxnSp>
          <p:nvCxnSpPr>
            <p:cNvPr id="62" name="Straight Connector 6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647276" y="4957278"/>
            <a:ext cx="1938528" cy="1441933"/>
            <a:chOff x="-5002935" y="4957278"/>
            <a:chExt cx="1787720" cy="1441933"/>
          </a:xfrm>
        </p:grpSpPr>
        <p:sp>
          <p:nvSpPr>
            <p:cNvPr id="72" name="TextBox 71"/>
            <p:cNvSpPr txBox="1"/>
            <p:nvPr/>
          </p:nvSpPr>
          <p:spPr>
            <a:xfrm>
              <a:off x="-5002935" y="4957278"/>
              <a:ext cx="1787720" cy="1441933"/>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Select the parts of your data that you need the reader to notice. Use a </a:t>
              </a:r>
              <a:r>
                <a:rPr lang="en-US" sz="1100" i="1" dirty="0" smtClean="0">
                  <a:solidFill>
                    <a:schemeClr val="accent2"/>
                  </a:solidFill>
                </a:rPr>
                <a:t>bright highlight </a:t>
              </a:r>
              <a:r>
                <a:rPr lang="en-US" sz="1100" i="1" dirty="0">
                  <a:solidFill>
                    <a:schemeClr val="accent2"/>
                  </a:solidFill>
                </a:rPr>
                <a:t>color that contrasts with </a:t>
              </a:r>
              <a:r>
                <a:rPr lang="en-US" sz="1100" i="1" dirty="0" smtClean="0">
                  <a:solidFill>
                    <a:schemeClr val="accent2"/>
                  </a:solidFill>
                </a:rPr>
                <a:t>the </a:t>
              </a:r>
              <a:r>
                <a:rPr lang="en-US" sz="1100" i="1" dirty="0">
                  <a:solidFill>
                    <a:schemeClr val="accent2"/>
                  </a:solidFill>
                </a:rPr>
                <a:t>neutral color so the important conclusions </a:t>
              </a:r>
              <a:r>
                <a:rPr lang="en-US" sz="1100" i="1" dirty="0" smtClean="0">
                  <a:solidFill>
                    <a:schemeClr val="accent2"/>
                  </a:solidFill>
                </a:rPr>
                <a:t>are quickly </a:t>
              </a:r>
              <a:r>
                <a:rPr lang="en-US" sz="1100" i="1" dirty="0">
                  <a:solidFill>
                    <a:schemeClr val="accent2"/>
                  </a:solidFill>
                </a:rPr>
                <a:t>identified. </a:t>
              </a:r>
            </a:p>
          </p:txBody>
        </p:sp>
        <p:cxnSp>
          <p:nvCxnSpPr>
            <p:cNvPr id="73" name="Straight Connector 7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6744429" y="4957278"/>
            <a:ext cx="1787720" cy="883319"/>
            <a:chOff x="-5002935" y="5515892"/>
            <a:chExt cx="1787720" cy="883319"/>
          </a:xfrm>
        </p:grpSpPr>
        <p:sp>
          <p:nvSpPr>
            <p:cNvPr id="75" name="TextBox 74"/>
            <p:cNvSpPr txBox="1"/>
            <p:nvPr/>
          </p:nvSpPr>
          <p:spPr>
            <a:xfrm>
              <a:off x="-5002935" y="5515892"/>
              <a:ext cx="1787720" cy="88331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These final results contain all the </a:t>
              </a:r>
              <a:r>
                <a:rPr lang="en-US" sz="1100" i="1" dirty="0" smtClean="0">
                  <a:solidFill>
                    <a:schemeClr val="accent2"/>
                  </a:solidFill>
                </a:rPr>
                <a:t>data, </a:t>
              </a:r>
              <a:r>
                <a:rPr lang="en-US" sz="1100" i="1" dirty="0">
                  <a:solidFill>
                    <a:schemeClr val="accent2"/>
                  </a:solidFill>
                </a:rPr>
                <a:t>but use contrast to draw the eye to the most critical information.</a:t>
              </a:r>
            </a:p>
          </p:txBody>
        </p:sp>
        <p:cxnSp>
          <p:nvCxnSpPr>
            <p:cNvPr id="76" name="Straight Connector 7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45" y="2097603"/>
            <a:ext cx="1815544" cy="1386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5" y="3516462"/>
            <a:ext cx="1815544" cy="138699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503" y="3516462"/>
            <a:ext cx="1815544" cy="138699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2503" y="2097603"/>
            <a:ext cx="1815544" cy="13869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7820" y="3516462"/>
            <a:ext cx="1815544" cy="138699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7820" y="2097603"/>
            <a:ext cx="1815544" cy="138699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600" y="3516462"/>
            <a:ext cx="1815544" cy="138699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600" y="2097603"/>
            <a:ext cx="1815544" cy="1386995"/>
          </a:xfrm>
          <a:prstGeom prst="rect">
            <a:avLst/>
          </a:prstGeom>
        </p:spPr>
      </p:pic>
      <p:sp>
        <p:nvSpPr>
          <p:cNvPr id="11" name="TextBox 10"/>
          <p:cNvSpPr txBox="1"/>
          <p:nvPr/>
        </p:nvSpPr>
        <p:spPr>
          <a:xfrm>
            <a:off x="2348920" y="2596457"/>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39" name="TextBox 38"/>
          <p:cNvSpPr txBox="1"/>
          <p:nvPr/>
        </p:nvSpPr>
        <p:spPr>
          <a:xfrm>
            <a:off x="2348920" y="4191006"/>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0" name="TextBox 39"/>
          <p:cNvSpPr txBox="1"/>
          <p:nvPr/>
        </p:nvSpPr>
        <p:spPr>
          <a:xfrm>
            <a:off x="4436531" y="2596457"/>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1" name="TextBox 40"/>
          <p:cNvSpPr txBox="1"/>
          <p:nvPr/>
        </p:nvSpPr>
        <p:spPr>
          <a:xfrm>
            <a:off x="4436531" y="4191006"/>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2" name="TextBox 41"/>
          <p:cNvSpPr txBox="1"/>
          <p:nvPr/>
        </p:nvSpPr>
        <p:spPr>
          <a:xfrm>
            <a:off x="6489352" y="2596457"/>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3" name="TextBox 42"/>
          <p:cNvSpPr txBox="1"/>
          <p:nvPr/>
        </p:nvSpPr>
        <p:spPr>
          <a:xfrm>
            <a:off x="6489352" y="4191006"/>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Tree>
    <p:extLst>
      <p:ext uri="{BB962C8B-B14F-4D97-AF65-F5344CB8AC3E}">
        <p14:creationId xmlns:p14="http://schemas.microsoft.com/office/powerpoint/2010/main" val="3306694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Diagrams show relationships</a:t>
            </a:r>
            <a:endParaRPr lang="en-US" dirty="0"/>
          </a:p>
        </p:txBody>
      </p:sp>
      <p:sp>
        <p:nvSpPr>
          <p:cNvPr id="14" name="Content Placeholder 13"/>
          <p:cNvSpPr>
            <a:spLocks noGrp="1"/>
          </p:cNvSpPr>
          <p:nvPr>
            <p:ph idx="1"/>
          </p:nvPr>
        </p:nvSpPr>
        <p:spPr>
          <a:xfrm>
            <a:off x="457732" y="3246120"/>
            <a:ext cx="1523417" cy="3153091"/>
          </a:xfrm>
        </p:spPr>
        <p:txBody>
          <a:bodyPr/>
          <a:lstStyle/>
          <a:p>
            <a:pPr lvl="1"/>
            <a:r>
              <a:rPr lang="en-US" dirty="0" smtClean="0"/>
              <a:t>Flow</a:t>
            </a:r>
          </a:p>
          <a:p>
            <a:pPr lvl="2"/>
            <a:r>
              <a:rPr lang="en-US" dirty="0" smtClean="0"/>
              <a:t>Shapes are connected by an arrow to convey direction or movement.</a:t>
            </a:r>
          </a:p>
          <a:p>
            <a:pPr lvl="2"/>
            <a:r>
              <a:rPr lang="en-US" b="1" dirty="0" smtClean="0">
                <a:solidFill>
                  <a:schemeClr val="accent3"/>
                </a:solidFill>
              </a:rPr>
              <a:t>Process</a:t>
            </a:r>
          </a:p>
          <a:p>
            <a:pPr lvl="2"/>
            <a:r>
              <a:rPr lang="en-US" b="1" dirty="0" smtClean="0">
                <a:solidFill>
                  <a:schemeClr val="accent3"/>
                </a:solidFill>
              </a:rPr>
              <a:t>Cycle</a:t>
            </a:r>
          </a:p>
          <a:p>
            <a:pPr lvl="2"/>
            <a:r>
              <a:rPr lang="en-US" b="1" dirty="0" smtClean="0">
                <a:solidFill>
                  <a:schemeClr val="accent3"/>
                </a:solidFill>
              </a:rPr>
              <a:t>Timeline</a:t>
            </a:r>
          </a:p>
          <a:p>
            <a:pPr lvl="2"/>
            <a:r>
              <a:rPr lang="en-US" b="1" dirty="0" smtClean="0">
                <a:solidFill>
                  <a:schemeClr val="accent3"/>
                </a:solidFill>
              </a:rPr>
              <a:t>Gears</a:t>
            </a:r>
          </a:p>
          <a:p>
            <a:pPr lvl="2"/>
            <a:r>
              <a:rPr lang="en-US" b="1" dirty="0" smtClean="0">
                <a:solidFill>
                  <a:schemeClr val="accent3"/>
                </a:solidFill>
              </a:rPr>
              <a:t>Sequence</a:t>
            </a:r>
            <a:endParaRPr lang="en-US" dirty="0">
              <a:solidFill>
                <a:schemeClr val="accent3"/>
              </a:solidFill>
            </a:endParaRPr>
          </a:p>
        </p:txBody>
      </p:sp>
      <p:sp>
        <p:nvSpPr>
          <p:cNvPr id="4" name="Text Placeholder 3"/>
          <p:cNvSpPr>
            <a:spLocks noGrp="1"/>
          </p:cNvSpPr>
          <p:nvPr>
            <p:ph type="body" idx="10"/>
          </p:nvPr>
        </p:nvSpPr>
        <p:spPr/>
        <p:txBody>
          <a:bodyPr/>
          <a:lstStyle/>
          <a:p>
            <a:r>
              <a:rPr lang="en-US" dirty="0" smtClean="0"/>
              <a:t>Five common diagram types are displayed below with visual examples</a:t>
            </a:r>
            <a:br>
              <a:rPr lang="en-US" dirty="0" smtClean="0"/>
            </a:br>
            <a:r>
              <a:rPr lang="en-US" dirty="0" smtClean="0"/>
              <a:t>on the pages that follow.</a:t>
            </a:r>
          </a:p>
        </p:txBody>
      </p:sp>
      <p:sp>
        <p:nvSpPr>
          <p:cNvPr id="54" name="Content Placeholder 53"/>
          <p:cNvSpPr>
            <a:spLocks noGrp="1"/>
          </p:cNvSpPr>
          <p:nvPr>
            <p:ph idx="11"/>
          </p:nvPr>
        </p:nvSpPr>
        <p:spPr>
          <a:xfrm>
            <a:off x="2133550" y="3246120"/>
            <a:ext cx="1523417" cy="3153091"/>
          </a:xfrm>
        </p:spPr>
        <p:txBody>
          <a:bodyPr/>
          <a:lstStyle/>
          <a:p>
            <a:pPr lvl="1"/>
            <a:r>
              <a:rPr lang="en-US" dirty="0" smtClean="0"/>
              <a:t>Network</a:t>
            </a:r>
          </a:p>
          <a:p>
            <a:pPr lvl="2"/>
            <a:r>
              <a:rPr lang="en-US" dirty="0" smtClean="0"/>
              <a:t>Shapes are connected by a line to show hierarchy.</a:t>
            </a:r>
          </a:p>
          <a:p>
            <a:pPr lvl="2"/>
            <a:r>
              <a:rPr lang="en-US" b="1" dirty="0">
                <a:solidFill>
                  <a:schemeClr val="accent3"/>
                </a:solidFill>
              </a:rPr>
              <a:t>Tree</a:t>
            </a:r>
          </a:p>
          <a:p>
            <a:pPr lvl="2"/>
            <a:r>
              <a:rPr lang="en-US" b="1" dirty="0" smtClean="0">
                <a:solidFill>
                  <a:schemeClr val="accent3"/>
                </a:solidFill>
              </a:rPr>
              <a:t>Mind-Map</a:t>
            </a:r>
            <a:endParaRPr lang="en-US" b="1" dirty="0">
              <a:solidFill>
                <a:schemeClr val="accent3"/>
              </a:solidFill>
            </a:endParaRPr>
          </a:p>
          <a:p>
            <a:pPr lvl="2"/>
            <a:r>
              <a:rPr lang="en-US" b="1" dirty="0">
                <a:solidFill>
                  <a:schemeClr val="accent3"/>
                </a:solidFill>
              </a:rPr>
              <a:t>Cluster</a:t>
            </a:r>
          </a:p>
          <a:p>
            <a:pPr lvl="2"/>
            <a:r>
              <a:rPr lang="en-US" b="1" dirty="0">
                <a:solidFill>
                  <a:schemeClr val="accent3"/>
                </a:solidFill>
              </a:rPr>
              <a:t>Ecosystem</a:t>
            </a:r>
          </a:p>
          <a:p>
            <a:pPr lvl="2"/>
            <a:r>
              <a:rPr lang="en-US" b="1" dirty="0">
                <a:solidFill>
                  <a:schemeClr val="accent3"/>
                </a:solidFill>
              </a:rPr>
              <a:t>Radial</a:t>
            </a:r>
          </a:p>
          <a:p>
            <a:pPr lvl="2"/>
            <a:r>
              <a:rPr lang="en-US" b="1" dirty="0" smtClean="0">
                <a:solidFill>
                  <a:schemeClr val="accent3"/>
                </a:solidFill>
              </a:rPr>
              <a:t>Web</a:t>
            </a:r>
            <a:endParaRPr lang="en-US" dirty="0">
              <a:solidFill>
                <a:schemeClr val="accent3"/>
              </a:solidFill>
            </a:endParaRPr>
          </a:p>
        </p:txBody>
      </p:sp>
      <p:sp>
        <p:nvSpPr>
          <p:cNvPr id="62" name="Content Placeholder 61"/>
          <p:cNvSpPr>
            <a:spLocks noGrp="1"/>
          </p:cNvSpPr>
          <p:nvPr>
            <p:ph idx="12"/>
          </p:nvPr>
        </p:nvSpPr>
        <p:spPr>
          <a:xfrm>
            <a:off x="3822113" y="3246120"/>
            <a:ext cx="1523417" cy="3153091"/>
          </a:xfrm>
        </p:spPr>
        <p:txBody>
          <a:bodyPr/>
          <a:lstStyle/>
          <a:p>
            <a:pPr lvl="1"/>
            <a:r>
              <a:rPr lang="en-US" dirty="0" smtClean="0"/>
              <a:t>Segment</a:t>
            </a:r>
          </a:p>
          <a:p>
            <a:pPr lvl="2"/>
            <a:r>
              <a:rPr lang="en-US" dirty="0" smtClean="0"/>
              <a:t>Shape is divided into multiple segments.</a:t>
            </a:r>
          </a:p>
          <a:p>
            <a:pPr lvl="2"/>
            <a:r>
              <a:rPr lang="en-US" b="1" dirty="0">
                <a:solidFill>
                  <a:schemeClr val="accent3"/>
                </a:solidFill>
              </a:rPr>
              <a:t>Pie</a:t>
            </a:r>
          </a:p>
          <a:p>
            <a:pPr lvl="2"/>
            <a:r>
              <a:rPr lang="en-US" b="1" dirty="0">
                <a:solidFill>
                  <a:schemeClr val="accent3"/>
                </a:solidFill>
              </a:rPr>
              <a:t>Donut</a:t>
            </a:r>
          </a:p>
          <a:p>
            <a:pPr lvl="2"/>
            <a:r>
              <a:rPr lang="en-US" b="1" dirty="0">
                <a:solidFill>
                  <a:schemeClr val="accent3"/>
                </a:solidFill>
              </a:rPr>
              <a:t>Circle</a:t>
            </a:r>
          </a:p>
          <a:p>
            <a:pPr lvl="2"/>
            <a:r>
              <a:rPr lang="en-US" b="1" dirty="0" smtClean="0">
                <a:solidFill>
                  <a:schemeClr val="accent3"/>
                </a:solidFill>
              </a:rPr>
              <a:t>Core</a:t>
            </a:r>
            <a:endParaRPr lang="en-US" dirty="0">
              <a:solidFill>
                <a:schemeClr val="accent3"/>
              </a:solidFill>
            </a:endParaRPr>
          </a:p>
        </p:txBody>
      </p:sp>
      <p:sp>
        <p:nvSpPr>
          <p:cNvPr id="63" name="Content Placeholder 62"/>
          <p:cNvSpPr>
            <a:spLocks noGrp="1"/>
          </p:cNvSpPr>
          <p:nvPr>
            <p:ph idx="13"/>
          </p:nvPr>
        </p:nvSpPr>
        <p:spPr>
          <a:xfrm>
            <a:off x="5485185" y="3246120"/>
            <a:ext cx="1523417" cy="3153091"/>
          </a:xfrm>
        </p:spPr>
        <p:txBody>
          <a:bodyPr/>
          <a:lstStyle/>
          <a:p>
            <a:pPr lvl="1"/>
            <a:r>
              <a:rPr lang="en-US" dirty="0" smtClean="0"/>
              <a:t>Stack</a:t>
            </a:r>
          </a:p>
          <a:p>
            <a:pPr lvl="2"/>
            <a:r>
              <a:rPr lang="en-US" dirty="0" smtClean="0"/>
              <a:t>Shapes stack in an ascending or descending order.</a:t>
            </a:r>
          </a:p>
          <a:p>
            <a:pPr lvl="2"/>
            <a:r>
              <a:rPr lang="en-US" b="1" dirty="0">
                <a:solidFill>
                  <a:schemeClr val="accent3"/>
                </a:solidFill>
              </a:rPr>
              <a:t>Bar chart</a:t>
            </a:r>
          </a:p>
          <a:p>
            <a:pPr lvl="2"/>
            <a:r>
              <a:rPr lang="en-US" b="1" dirty="0">
                <a:solidFill>
                  <a:schemeClr val="accent3"/>
                </a:solidFill>
              </a:rPr>
              <a:t>Concentric </a:t>
            </a:r>
            <a:r>
              <a:rPr lang="en-US" b="1" dirty="0" smtClean="0">
                <a:solidFill>
                  <a:schemeClr val="accent3"/>
                </a:solidFill>
              </a:rPr>
              <a:t>circles</a:t>
            </a:r>
            <a:endParaRPr lang="en-US" dirty="0">
              <a:solidFill>
                <a:schemeClr val="accent3"/>
              </a:solidFill>
            </a:endParaRPr>
          </a:p>
        </p:txBody>
      </p:sp>
      <p:sp>
        <p:nvSpPr>
          <p:cNvPr id="64" name="Content Placeholder 63"/>
          <p:cNvSpPr>
            <a:spLocks noGrp="1"/>
          </p:cNvSpPr>
          <p:nvPr>
            <p:ph idx="14"/>
          </p:nvPr>
        </p:nvSpPr>
        <p:spPr>
          <a:xfrm>
            <a:off x="7161002" y="3246120"/>
            <a:ext cx="1523417" cy="3153091"/>
          </a:xfrm>
        </p:spPr>
        <p:txBody>
          <a:bodyPr/>
          <a:lstStyle/>
          <a:p>
            <a:pPr lvl="1"/>
            <a:r>
              <a:rPr lang="en-US" dirty="0" smtClean="0"/>
              <a:t>Join</a:t>
            </a:r>
          </a:p>
          <a:p>
            <a:pPr lvl="2"/>
            <a:r>
              <a:rPr lang="en-US" dirty="0" smtClean="0"/>
              <a:t>Shapes are interconnected or share a set of values.</a:t>
            </a:r>
          </a:p>
          <a:p>
            <a:pPr lvl="2"/>
            <a:r>
              <a:rPr lang="en-US" b="1" dirty="0">
                <a:solidFill>
                  <a:schemeClr val="accent3"/>
                </a:solidFill>
              </a:rPr>
              <a:t>Puzzle</a:t>
            </a:r>
          </a:p>
          <a:p>
            <a:pPr lvl="2"/>
            <a:r>
              <a:rPr lang="en-US" b="1" dirty="0">
                <a:solidFill>
                  <a:schemeClr val="accent3"/>
                </a:solidFill>
              </a:rPr>
              <a:t>Venn</a:t>
            </a:r>
          </a:p>
          <a:p>
            <a:pPr lvl="2"/>
            <a:r>
              <a:rPr lang="en-US" b="1" dirty="0" smtClean="0">
                <a:solidFill>
                  <a:schemeClr val="accent3"/>
                </a:solidFill>
              </a:rPr>
              <a:t>Link</a:t>
            </a:r>
            <a:endParaRPr lang="en-US" dirty="0">
              <a:solidFill>
                <a:schemeClr val="accent3"/>
              </a:solidFill>
            </a:endParaRPr>
          </a:p>
        </p:txBody>
      </p:sp>
      <p:grpSp>
        <p:nvGrpSpPr>
          <p:cNvPr id="69" name="Group 5"/>
          <p:cNvGrpSpPr>
            <a:grpSpLocks noChangeAspect="1"/>
          </p:cNvGrpSpPr>
          <p:nvPr/>
        </p:nvGrpSpPr>
        <p:grpSpPr bwMode="auto">
          <a:xfrm>
            <a:off x="457732" y="2447839"/>
            <a:ext cx="646113" cy="641350"/>
            <a:chOff x="2676" y="1956"/>
            <a:chExt cx="407" cy="404"/>
          </a:xfrm>
          <a:solidFill>
            <a:schemeClr val="accent3"/>
          </a:solidFill>
        </p:grpSpPr>
        <p:sp>
          <p:nvSpPr>
            <p:cNvPr id="70" name="Freeform 6"/>
            <p:cNvSpPr>
              <a:spLocks noEditPoints="1"/>
            </p:cNvSpPr>
            <p:nvPr/>
          </p:nvSpPr>
          <p:spPr bwMode="auto">
            <a:xfrm>
              <a:off x="2679" y="2149"/>
              <a:ext cx="203" cy="211"/>
            </a:xfrm>
            <a:custGeom>
              <a:avLst/>
              <a:gdLst>
                <a:gd name="T0" fmla="*/ 86 w 86"/>
                <a:gd name="T1" fmla="*/ 38 h 89"/>
                <a:gd name="T2" fmla="*/ 84 w 86"/>
                <a:gd name="T3" fmla="*/ 38 h 89"/>
                <a:gd name="T4" fmla="*/ 53 w 86"/>
                <a:gd name="T5" fmla="*/ 17 h 89"/>
                <a:gd name="T6" fmla="*/ 52 w 86"/>
                <a:gd name="T7" fmla="*/ 17 h 89"/>
                <a:gd name="T8" fmla="*/ 25 w 86"/>
                <a:gd name="T9" fmla="*/ 0 h 89"/>
                <a:gd name="T10" fmla="*/ 0 w 86"/>
                <a:gd name="T11" fmla="*/ 15 h 89"/>
                <a:gd name="T12" fmla="*/ 0 w 86"/>
                <a:gd name="T13" fmla="*/ 15 h 89"/>
                <a:gd name="T14" fmla="*/ 84 w 86"/>
                <a:gd name="T15" fmla="*/ 89 h 89"/>
                <a:gd name="T16" fmla="*/ 86 w 86"/>
                <a:gd name="T17" fmla="*/ 89 h 89"/>
                <a:gd name="T18" fmla="*/ 70 w 86"/>
                <a:gd name="T19" fmla="*/ 63 h 89"/>
                <a:gd name="T20" fmla="*/ 86 w 86"/>
                <a:gd name="T21" fmla="*/ 38 h 89"/>
                <a:gd name="T22" fmla="*/ 82 w 86"/>
                <a:gd name="T23" fmla="*/ 87 h 89"/>
                <a:gd name="T24" fmla="*/ 2 w 86"/>
                <a:gd name="T25" fmla="*/ 16 h 89"/>
                <a:gd name="T26" fmla="*/ 25 w 86"/>
                <a:gd name="T27" fmla="*/ 2 h 89"/>
                <a:gd name="T28" fmla="*/ 51 w 86"/>
                <a:gd name="T29" fmla="*/ 18 h 89"/>
                <a:gd name="T30" fmla="*/ 82 w 86"/>
                <a:gd name="T31" fmla="*/ 40 h 89"/>
                <a:gd name="T32" fmla="*/ 68 w 86"/>
                <a:gd name="T33" fmla="*/ 63 h 89"/>
                <a:gd name="T34" fmla="*/ 82 w 86"/>
                <a:gd name="T3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9">
                  <a:moveTo>
                    <a:pt x="86" y="38"/>
                  </a:moveTo>
                  <a:cubicBezTo>
                    <a:pt x="84" y="38"/>
                    <a:pt x="84" y="38"/>
                    <a:pt x="84" y="38"/>
                  </a:cubicBezTo>
                  <a:cubicBezTo>
                    <a:pt x="70" y="38"/>
                    <a:pt x="58" y="29"/>
                    <a:pt x="53" y="17"/>
                  </a:cubicBezTo>
                  <a:cubicBezTo>
                    <a:pt x="52" y="17"/>
                    <a:pt x="52" y="17"/>
                    <a:pt x="52" y="17"/>
                  </a:cubicBezTo>
                  <a:cubicBezTo>
                    <a:pt x="25" y="0"/>
                    <a:pt x="25" y="0"/>
                    <a:pt x="25" y="0"/>
                  </a:cubicBezTo>
                  <a:cubicBezTo>
                    <a:pt x="0" y="15"/>
                    <a:pt x="0" y="15"/>
                    <a:pt x="0" y="15"/>
                  </a:cubicBezTo>
                  <a:cubicBezTo>
                    <a:pt x="0" y="15"/>
                    <a:pt x="0" y="15"/>
                    <a:pt x="0" y="15"/>
                  </a:cubicBezTo>
                  <a:cubicBezTo>
                    <a:pt x="6" y="57"/>
                    <a:pt x="41" y="89"/>
                    <a:pt x="84" y="89"/>
                  </a:cubicBezTo>
                  <a:cubicBezTo>
                    <a:pt x="86" y="89"/>
                    <a:pt x="86" y="89"/>
                    <a:pt x="86" y="89"/>
                  </a:cubicBezTo>
                  <a:cubicBezTo>
                    <a:pt x="70" y="63"/>
                    <a:pt x="70" y="63"/>
                    <a:pt x="70" y="63"/>
                  </a:cubicBezTo>
                  <a:lnTo>
                    <a:pt x="86" y="38"/>
                  </a:lnTo>
                  <a:close/>
                  <a:moveTo>
                    <a:pt x="82" y="87"/>
                  </a:moveTo>
                  <a:cubicBezTo>
                    <a:pt x="42" y="86"/>
                    <a:pt x="8" y="55"/>
                    <a:pt x="2" y="16"/>
                  </a:cubicBezTo>
                  <a:cubicBezTo>
                    <a:pt x="25" y="2"/>
                    <a:pt x="25" y="2"/>
                    <a:pt x="25" y="2"/>
                  </a:cubicBezTo>
                  <a:cubicBezTo>
                    <a:pt x="51" y="18"/>
                    <a:pt x="51" y="18"/>
                    <a:pt x="51" y="18"/>
                  </a:cubicBezTo>
                  <a:cubicBezTo>
                    <a:pt x="56" y="30"/>
                    <a:pt x="68" y="39"/>
                    <a:pt x="82" y="40"/>
                  </a:cubicBezTo>
                  <a:cubicBezTo>
                    <a:pt x="68" y="63"/>
                    <a:pt x="68" y="63"/>
                    <a:pt x="68" y="63"/>
                  </a:cubicBezTo>
                  <a:lnTo>
                    <a:pt x="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7"/>
            <p:cNvSpPr>
              <a:spLocks noEditPoints="1"/>
            </p:cNvSpPr>
            <p:nvPr/>
          </p:nvSpPr>
          <p:spPr bwMode="auto">
            <a:xfrm>
              <a:off x="2870" y="2154"/>
              <a:ext cx="213" cy="203"/>
            </a:xfrm>
            <a:custGeom>
              <a:avLst/>
              <a:gdLst>
                <a:gd name="T0" fmla="*/ 64 w 90"/>
                <a:gd name="T1" fmla="*/ 15 h 86"/>
                <a:gd name="T2" fmla="*/ 39 w 90"/>
                <a:gd name="T3" fmla="*/ 0 h 86"/>
                <a:gd name="T4" fmla="*/ 39 w 90"/>
                <a:gd name="T5" fmla="*/ 2 h 86"/>
                <a:gd name="T6" fmla="*/ 17 w 90"/>
                <a:gd name="T7" fmla="*/ 34 h 86"/>
                <a:gd name="T8" fmla="*/ 17 w 90"/>
                <a:gd name="T9" fmla="*/ 34 h 86"/>
                <a:gd name="T10" fmla="*/ 0 w 90"/>
                <a:gd name="T11" fmla="*/ 61 h 86"/>
                <a:gd name="T12" fmla="*/ 15 w 90"/>
                <a:gd name="T13" fmla="*/ 86 h 86"/>
                <a:gd name="T14" fmla="*/ 16 w 90"/>
                <a:gd name="T15" fmla="*/ 86 h 86"/>
                <a:gd name="T16" fmla="*/ 90 w 90"/>
                <a:gd name="T17" fmla="*/ 2 h 86"/>
                <a:gd name="T18" fmla="*/ 90 w 90"/>
                <a:gd name="T19" fmla="*/ 0 h 86"/>
                <a:gd name="T20" fmla="*/ 64 w 90"/>
                <a:gd name="T21" fmla="*/ 15 h 86"/>
                <a:gd name="T22" fmla="*/ 16 w 90"/>
                <a:gd name="T23" fmla="*/ 84 h 86"/>
                <a:gd name="T24" fmla="*/ 3 w 90"/>
                <a:gd name="T25" fmla="*/ 61 h 86"/>
                <a:gd name="T26" fmla="*/ 18 w 90"/>
                <a:gd name="T27" fmla="*/ 35 h 86"/>
                <a:gd name="T28" fmla="*/ 41 w 90"/>
                <a:gd name="T29" fmla="*/ 4 h 86"/>
                <a:gd name="T30" fmla="*/ 64 w 90"/>
                <a:gd name="T31" fmla="*/ 18 h 86"/>
                <a:gd name="T32" fmla="*/ 88 w 90"/>
                <a:gd name="T33" fmla="*/ 3 h 86"/>
                <a:gd name="T34" fmla="*/ 16 w 90"/>
                <a:gd name="T35"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86">
                  <a:moveTo>
                    <a:pt x="64" y="15"/>
                  </a:moveTo>
                  <a:cubicBezTo>
                    <a:pt x="39" y="0"/>
                    <a:pt x="39" y="0"/>
                    <a:pt x="39" y="0"/>
                  </a:cubicBezTo>
                  <a:cubicBezTo>
                    <a:pt x="39" y="2"/>
                    <a:pt x="39" y="2"/>
                    <a:pt x="39" y="2"/>
                  </a:cubicBezTo>
                  <a:cubicBezTo>
                    <a:pt x="38" y="16"/>
                    <a:pt x="30" y="29"/>
                    <a:pt x="17" y="34"/>
                  </a:cubicBezTo>
                  <a:cubicBezTo>
                    <a:pt x="17" y="34"/>
                    <a:pt x="17" y="34"/>
                    <a:pt x="17" y="34"/>
                  </a:cubicBezTo>
                  <a:cubicBezTo>
                    <a:pt x="0" y="61"/>
                    <a:pt x="0" y="61"/>
                    <a:pt x="0" y="61"/>
                  </a:cubicBezTo>
                  <a:cubicBezTo>
                    <a:pt x="15" y="86"/>
                    <a:pt x="15" y="86"/>
                    <a:pt x="15" y="86"/>
                  </a:cubicBezTo>
                  <a:cubicBezTo>
                    <a:pt x="16" y="86"/>
                    <a:pt x="16" y="86"/>
                    <a:pt x="16" y="86"/>
                  </a:cubicBezTo>
                  <a:cubicBezTo>
                    <a:pt x="57" y="80"/>
                    <a:pt x="89" y="45"/>
                    <a:pt x="90" y="2"/>
                  </a:cubicBezTo>
                  <a:cubicBezTo>
                    <a:pt x="90" y="0"/>
                    <a:pt x="90" y="0"/>
                    <a:pt x="90" y="0"/>
                  </a:cubicBezTo>
                  <a:lnTo>
                    <a:pt x="64" y="15"/>
                  </a:lnTo>
                  <a:close/>
                  <a:moveTo>
                    <a:pt x="16" y="84"/>
                  </a:moveTo>
                  <a:cubicBezTo>
                    <a:pt x="3" y="61"/>
                    <a:pt x="3" y="61"/>
                    <a:pt x="3" y="61"/>
                  </a:cubicBezTo>
                  <a:cubicBezTo>
                    <a:pt x="18" y="35"/>
                    <a:pt x="18" y="35"/>
                    <a:pt x="18" y="35"/>
                  </a:cubicBezTo>
                  <a:cubicBezTo>
                    <a:pt x="31" y="30"/>
                    <a:pt x="40" y="18"/>
                    <a:pt x="41" y="4"/>
                  </a:cubicBezTo>
                  <a:cubicBezTo>
                    <a:pt x="64" y="18"/>
                    <a:pt x="64" y="18"/>
                    <a:pt x="64" y="18"/>
                  </a:cubicBezTo>
                  <a:cubicBezTo>
                    <a:pt x="88" y="3"/>
                    <a:pt x="88" y="3"/>
                    <a:pt x="88" y="3"/>
                  </a:cubicBezTo>
                  <a:cubicBezTo>
                    <a:pt x="86" y="44"/>
                    <a:pt x="56" y="78"/>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8"/>
            <p:cNvSpPr>
              <a:spLocks noEditPoints="1"/>
            </p:cNvSpPr>
            <p:nvPr/>
          </p:nvSpPr>
          <p:spPr bwMode="auto">
            <a:xfrm>
              <a:off x="2676" y="1956"/>
              <a:ext cx="211" cy="203"/>
            </a:xfrm>
            <a:custGeom>
              <a:avLst/>
              <a:gdLst>
                <a:gd name="T0" fmla="*/ 51 w 89"/>
                <a:gd name="T1" fmla="*/ 86 h 86"/>
                <a:gd name="T2" fmla="*/ 51 w 89"/>
                <a:gd name="T3" fmla="*/ 85 h 86"/>
                <a:gd name="T4" fmla="*/ 72 w 89"/>
                <a:gd name="T5" fmla="*/ 53 h 86"/>
                <a:gd name="T6" fmla="*/ 72 w 89"/>
                <a:gd name="T7" fmla="*/ 53 h 86"/>
                <a:gd name="T8" fmla="*/ 89 w 89"/>
                <a:gd name="T9" fmla="*/ 25 h 86"/>
                <a:gd name="T10" fmla="*/ 74 w 89"/>
                <a:gd name="T11" fmla="*/ 0 h 86"/>
                <a:gd name="T12" fmla="*/ 73 w 89"/>
                <a:gd name="T13" fmla="*/ 0 h 86"/>
                <a:gd name="T14" fmla="*/ 0 w 89"/>
                <a:gd name="T15" fmla="*/ 85 h 86"/>
                <a:gd name="T16" fmla="*/ 0 w 89"/>
                <a:gd name="T17" fmla="*/ 86 h 86"/>
                <a:gd name="T18" fmla="*/ 26 w 89"/>
                <a:gd name="T19" fmla="*/ 71 h 86"/>
                <a:gd name="T20" fmla="*/ 51 w 89"/>
                <a:gd name="T21" fmla="*/ 86 h 86"/>
                <a:gd name="T22" fmla="*/ 73 w 89"/>
                <a:gd name="T23" fmla="*/ 3 h 86"/>
                <a:gd name="T24" fmla="*/ 87 w 89"/>
                <a:gd name="T25" fmla="*/ 25 h 86"/>
                <a:gd name="T26" fmla="*/ 71 w 89"/>
                <a:gd name="T27" fmla="*/ 51 h 86"/>
                <a:gd name="T28" fmla="*/ 49 w 89"/>
                <a:gd name="T29" fmla="*/ 83 h 86"/>
                <a:gd name="T30" fmla="*/ 26 w 89"/>
                <a:gd name="T31" fmla="*/ 69 h 86"/>
                <a:gd name="T32" fmla="*/ 2 w 89"/>
                <a:gd name="T33" fmla="*/ 83 h 86"/>
                <a:gd name="T34" fmla="*/ 73 w 89"/>
                <a:gd name="T3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6">
                  <a:moveTo>
                    <a:pt x="51" y="86"/>
                  </a:moveTo>
                  <a:cubicBezTo>
                    <a:pt x="51" y="85"/>
                    <a:pt x="51" y="85"/>
                    <a:pt x="51" y="85"/>
                  </a:cubicBezTo>
                  <a:cubicBezTo>
                    <a:pt x="51" y="70"/>
                    <a:pt x="60" y="58"/>
                    <a:pt x="72" y="53"/>
                  </a:cubicBezTo>
                  <a:cubicBezTo>
                    <a:pt x="72" y="53"/>
                    <a:pt x="72" y="53"/>
                    <a:pt x="72" y="53"/>
                  </a:cubicBezTo>
                  <a:cubicBezTo>
                    <a:pt x="89" y="25"/>
                    <a:pt x="89" y="25"/>
                    <a:pt x="89" y="25"/>
                  </a:cubicBezTo>
                  <a:cubicBezTo>
                    <a:pt x="74" y="0"/>
                    <a:pt x="74" y="0"/>
                    <a:pt x="74" y="0"/>
                  </a:cubicBezTo>
                  <a:cubicBezTo>
                    <a:pt x="73" y="0"/>
                    <a:pt x="73" y="0"/>
                    <a:pt x="73" y="0"/>
                  </a:cubicBezTo>
                  <a:cubicBezTo>
                    <a:pt x="32" y="6"/>
                    <a:pt x="0" y="42"/>
                    <a:pt x="0" y="85"/>
                  </a:cubicBezTo>
                  <a:cubicBezTo>
                    <a:pt x="0" y="86"/>
                    <a:pt x="0" y="86"/>
                    <a:pt x="0" y="86"/>
                  </a:cubicBezTo>
                  <a:cubicBezTo>
                    <a:pt x="26" y="71"/>
                    <a:pt x="26" y="71"/>
                    <a:pt x="26" y="71"/>
                  </a:cubicBezTo>
                  <a:lnTo>
                    <a:pt x="51" y="86"/>
                  </a:lnTo>
                  <a:close/>
                  <a:moveTo>
                    <a:pt x="73" y="3"/>
                  </a:moveTo>
                  <a:cubicBezTo>
                    <a:pt x="87" y="25"/>
                    <a:pt x="87" y="25"/>
                    <a:pt x="87" y="25"/>
                  </a:cubicBezTo>
                  <a:cubicBezTo>
                    <a:pt x="71" y="51"/>
                    <a:pt x="71" y="51"/>
                    <a:pt x="71" y="51"/>
                  </a:cubicBezTo>
                  <a:cubicBezTo>
                    <a:pt x="59" y="57"/>
                    <a:pt x="50" y="69"/>
                    <a:pt x="49" y="83"/>
                  </a:cubicBezTo>
                  <a:cubicBezTo>
                    <a:pt x="26" y="69"/>
                    <a:pt x="26" y="69"/>
                    <a:pt x="26" y="69"/>
                  </a:cubicBezTo>
                  <a:cubicBezTo>
                    <a:pt x="2" y="83"/>
                    <a:pt x="2" y="83"/>
                    <a:pt x="2" y="83"/>
                  </a:cubicBezTo>
                  <a:cubicBezTo>
                    <a:pt x="3" y="42"/>
                    <a:pt x="34" y="9"/>
                    <a:pt x="7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9"/>
            <p:cNvSpPr>
              <a:spLocks noEditPoints="1"/>
            </p:cNvSpPr>
            <p:nvPr/>
          </p:nvSpPr>
          <p:spPr bwMode="auto">
            <a:xfrm>
              <a:off x="2875" y="1956"/>
              <a:ext cx="205" cy="210"/>
            </a:xfrm>
            <a:custGeom>
              <a:avLst/>
              <a:gdLst>
                <a:gd name="T0" fmla="*/ 1 w 87"/>
                <a:gd name="T1" fmla="*/ 50 h 89"/>
                <a:gd name="T2" fmla="*/ 2 w 87"/>
                <a:gd name="T3" fmla="*/ 50 h 89"/>
                <a:gd name="T4" fmla="*/ 34 w 87"/>
                <a:gd name="T5" fmla="*/ 72 h 89"/>
                <a:gd name="T6" fmla="*/ 34 w 87"/>
                <a:gd name="T7" fmla="*/ 72 h 89"/>
                <a:gd name="T8" fmla="*/ 62 w 87"/>
                <a:gd name="T9" fmla="*/ 89 h 89"/>
                <a:gd name="T10" fmla="*/ 87 w 87"/>
                <a:gd name="T11" fmla="*/ 74 h 89"/>
                <a:gd name="T12" fmla="*/ 87 w 87"/>
                <a:gd name="T13" fmla="*/ 73 h 89"/>
                <a:gd name="T14" fmla="*/ 2 w 87"/>
                <a:gd name="T15" fmla="*/ 0 h 89"/>
                <a:gd name="T16" fmla="*/ 0 w 87"/>
                <a:gd name="T17" fmla="*/ 0 h 89"/>
                <a:gd name="T18" fmla="*/ 16 w 87"/>
                <a:gd name="T19" fmla="*/ 25 h 89"/>
                <a:gd name="T20" fmla="*/ 1 w 87"/>
                <a:gd name="T21" fmla="*/ 50 h 89"/>
                <a:gd name="T22" fmla="*/ 4 w 87"/>
                <a:gd name="T23" fmla="*/ 2 h 89"/>
                <a:gd name="T24" fmla="*/ 85 w 87"/>
                <a:gd name="T25" fmla="*/ 72 h 89"/>
                <a:gd name="T26" fmla="*/ 62 w 87"/>
                <a:gd name="T27" fmla="*/ 86 h 89"/>
                <a:gd name="T28" fmla="*/ 36 w 87"/>
                <a:gd name="T29" fmla="*/ 71 h 89"/>
                <a:gd name="T30" fmla="*/ 4 w 87"/>
                <a:gd name="T31" fmla="*/ 48 h 89"/>
                <a:gd name="T32" fmla="*/ 18 w 87"/>
                <a:gd name="T33" fmla="*/ 25 h 89"/>
                <a:gd name="T34" fmla="*/ 4 w 87"/>
                <a:gd name="T35"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9">
                  <a:moveTo>
                    <a:pt x="1" y="50"/>
                  </a:moveTo>
                  <a:cubicBezTo>
                    <a:pt x="2" y="50"/>
                    <a:pt x="2" y="50"/>
                    <a:pt x="2" y="50"/>
                  </a:cubicBezTo>
                  <a:cubicBezTo>
                    <a:pt x="17" y="50"/>
                    <a:pt x="29" y="59"/>
                    <a:pt x="34" y="72"/>
                  </a:cubicBezTo>
                  <a:cubicBezTo>
                    <a:pt x="34" y="72"/>
                    <a:pt x="34" y="72"/>
                    <a:pt x="34" y="72"/>
                  </a:cubicBezTo>
                  <a:cubicBezTo>
                    <a:pt x="62" y="89"/>
                    <a:pt x="62" y="89"/>
                    <a:pt x="62" y="89"/>
                  </a:cubicBezTo>
                  <a:cubicBezTo>
                    <a:pt x="87" y="74"/>
                    <a:pt x="87" y="74"/>
                    <a:pt x="87" y="74"/>
                  </a:cubicBezTo>
                  <a:cubicBezTo>
                    <a:pt x="87" y="73"/>
                    <a:pt x="87" y="73"/>
                    <a:pt x="87" y="73"/>
                  </a:cubicBezTo>
                  <a:cubicBezTo>
                    <a:pt x="81" y="31"/>
                    <a:pt x="45" y="0"/>
                    <a:pt x="2" y="0"/>
                  </a:cubicBezTo>
                  <a:cubicBezTo>
                    <a:pt x="0" y="0"/>
                    <a:pt x="0" y="0"/>
                    <a:pt x="0" y="0"/>
                  </a:cubicBezTo>
                  <a:cubicBezTo>
                    <a:pt x="16" y="25"/>
                    <a:pt x="16" y="25"/>
                    <a:pt x="16" y="25"/>
                  </a:cubicBezTo>
                  <a:lnTo>
                    <a:pt x="1" y="50"/>
                  </a:lnTo>
                  <a:close/>
                  <a:moveTo>
                    <a:pt x="4" y="2"/>
                  </a:moveTo>
                  <a:cubicBezTo>
                    <a:pt x="45" y="3"/>
                    <a:pt x="79" y="33"/>
                    <a:pt x="85" y="72"/>
                  </a:cubicBezTo>
                  <a:cubicBezTo>
                    <a:pt x="62" y="86"/>
                    <a:pt x="62" y="86"/>
                    <a:pt x="62" y="86"/>
                  </a:cubicBezTo>
                  <a:cubicBezTo>
                    <a:pt x="36" y="71"/>
                    <a:pt x="36" y="71"/>
                    <a:pt x="36" y="71"/>
                  </a:cubicBezTo>
                  <a:cubicBezTo>
                    <a:pt x="31" y="58"/>
                    <a:pt x="19" y="49"/>
                    <a:pt x="4" y="48"/>
                  </a:cubicBezTo>
                  <a:cubicBezTo>
                    <a:pt x="18" y="25"/>
                    <a:pt x="18" y="25"/>
                    <a:pt x="18" y="25"/>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13"/>
          <p:cNvGrpSpPr>
            <a:grpSpLocks noChangeAspect="1"/>
          </p:cNvGrpSpPr>
          <p:nvPr/>
        </p:nvGrpSpPr>
        <p:grpSpPr bwMode="auto">
          <a:xfrm>
            <a:off x="2133550" y="2445694"/>
            <a:ext cx="669837" cy="643495"/>
            <a:chOff x="2701" y="1989"/>
            <a:chExt cx="356" cy="342"/>
          </a:xfrm>
          <a:solidFill>
            <a:schemeClr val="accent3"/>
          </a:solidFill>
        </p:grpSpPr>
        <p:sp>
          <p:nvSpPr>
            <p:cNvPr id="75" name="Freeform 14"/>
            <p:cNvSpPr>
              <a:spLocks noEditPoints="1"/>
            </p:cNvSpPr>
            <p:nvPr/>
          </p:nvSpPr>
          <p:spPr bwMode="auto">
            <a:xfrm>
              <a:off x="2701" y="1989"/>
              <a:ext cx="356" cy="342"/>
            </a:xfrm>
            <a:custGeom>
              <a:avLst/>
              <a:gdLst>
                <a:gd name="T0" fmla="*/ 122 w 151"/>
                <a:gd name="T1" fmla="*/ 39 h 145"/>
                <a:gd name="T2" fmla="*/ 103 w 151"/>
                <a:gd name="T3" fmla="*/ 64 h 145"/>
                <a:gd name="T4" fmla="*/ 98 w 151"/>
                <a:gd name="T5" fmla="*/ 22 h 145"/>
                <a:gd name="T6" fmla="*/ 71 w 151"/>
                <a:gd name="T7" fmla="*/ 43 h 145"/>
                <a:gd name="T8" fmla="*/ 45 w 151"/>
                <a:gd name="T9" fmla="*/ 63 h 145"/>
                <a:gd name="T10" fmla="*/ 23 w 151"/>
                <a:gd name="T11" fmla="*/ 38 h 145"/>
                <a:gd name="T12" fmla="*/ 16 w 151"/>
                <a:gd name="T13" fmla="*/ 82 h 145"/>
                <a:gd name="T14" fmla="*/ 46 w 151"/>
                <a:gd name="T15" fmla="*/ 73 h 145"/>
                <a:gd name="T16" fmla="*/ 52 w 151"/>
                <a:gd name="T17" fmla="*/ 103 h 145"/>
                <a:gd name="T18" fmla="*/ 21 w 151"/>
                <a:gd name="T19" fmla="*/ 123 h 145"/>
                <a:gd name="T20" fmla="*/ 43 w 151"/>
                <a:gd name="T21" fmla="*/ 145 h 145"/>
                <a:gd name="T22" fmla="*/ 59 w 151"/>
                <a:gd name="T23" fmla="*/ 108 h 145"/>
                <a:gd name="T24" fmla="*/ 90 w 151"/>
                <a:gd name="T25" fmla="*/ 105 h 145"/>
                <a:gd name="T26" fmla="*/ 91 w 151"/>
                <a:gd name="T27" fmla="*/ 136 h 145"/>
                <a:gd name="T28" fmla="*/ 131 w 151"/>
                <a:gd name="T29" fmla="*/ 123 h 145"/>
                <a:gd name="T30" fmla="*/ 100 w 151"/>
                <a:gd name="T31" fmla="*/ 103 h 145"/>
                <a:gd name="T32" fmla="*/ 106 w 151"/>
                <a:gd name="T33" fmla="*/ 73 h 145"/>
                <a:gd name="T34" fmla="*/ 136 w 151"/>
                <a:gd name="T35" fmla="*/ 81 h 145"/>
                <a:gd name="T36" fmla="*/ 135 w 151"/>
                <a:gd name="T37" fmla="*/ 80 h 145"/>
                <a:gd name="T38" fmla="*/ 111 w 151"/>
                <a:gd name="T39" fmla="*/ 69 h 145"/>
                <a:gd name="T40" fmla="*/ 104 w 151"/>
                <a:gd name="T41" fmla="*/ 78 h 145"/>
                <a:gd name="T42" fmla="*/ 99 w 151"/>
                <a:gd name="T43" fmla="*/ 106 h 145"/>
                <a:gd name="T44" fmla="*/ 125 w 151"/>
                <a:gd name="T45" fmla="*/ 111 h 145"/>
                <a:gd name="T46" fmla="*/ 109 w 151"/>
                <a:gd name="T47" fmla="*/ 143 h 145"/>
                <a:gd name="T48" fmla="*/ 95 w 151"/>
                <a:gd name="T49" fmla="*/ 109 h 145"/>
                <a:gd name="T50" fmla="*/ 90 w 151"/>
                <a:gd name="T51" fmla="*/ 103 h 145"/>
                <a:gd name="T52" fmla="*/ 61 w 151"/>
                <a:gd name="T53" fmla="*/ 102 h 145"/>
                <a:gd name="T54" fmla="*/ 63 w 151"/>
                <a:gd name="T55" fmla="*/ 123 h 145"/>
                <a:gd name="T56" fmla="*/ 31 w 151"/>
                <a:gd name="T57" fmla="*/ 139 h 145"/>
                <a:gd name="T58" fmla="*/ 43 w 151"/>
                <a:gd name="T59" fmla="*/ 103 h 145"/>
                <a:gd name="T60" fmla="*/ 57 w 151"/>
                <a:gd name="T61" fmla="*/ 99 h 145"/>
                <a:gd name="T62" fmla="*/ 48 w 151"/>
                <a:gd name="T63" fmla="*/ 72 h 145"/>
                <a:gd name="T64" fmla="*/ 40 w 151"/>
                <a:gd name="T65" fmla="*/ 70 h 145"/>
                <a:gd name="T66" fmla="*/ 2 w 151"/>
                <a:gd name="T67" fmla="*/ 61 h 145"/>
                <a:gd name="T68" fmla="*/ 29 w 151"/>
                <a:gd name="T69" fmla="*/ 41 h 145"/>
                <a:gd name="T70" fmla="*/ 42 w 151"/>
                <a:gd name="T71" fmla="*/ 64 h 145"/>
                <a:gd name="T72" fmla="*/ 73 w 151"/>
                <a:gd name="T73" fmla="*/ 50 h 145"/>
                <a:gd name="T74" fmla="*/ 73 w 151"/>
                <a:gd name="T75" fmla="*/ 42 h 145"/>
                <a:gd name="T76" fmla="*/ 96 w 151"/>
                <a:gd name="T77" fmla="*/ 22 h 145"/>
                <a:gd name="T78" fmla="*/ 78 w 151"/>
                <a:gd name="T79" fmla="*/ 49 h 145"/>
                <a:gd name="T80" fmla="*/ 102 w 151"/>
                <a:gd name="T81" fmla="*/ 67 h 145"/>
                <a:gd name="T82" fmla="*/ 109 w 151"/>
                <a:gd name="T83" fmla="*/ 60 h 145"/>
                <a:gd name="T84" fmla="*/ 148 w 151"/>
                <a:gd name="T85" fmla="*/ 5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50" y="54"/>
                  </a:moveTo>
                  <a:cubicBezTo>
                    <a:pt x="147" y="44"/>
                    <a:pt x="139" y="38"/>
                    <a:pt x="129" y="38"/>
                  </a:cubicBezTo>
                  <a:cubicBezTo>
                    <a:pt x="127" y="38"/>
                    <a:pt x="125" y="39"/>
                    <a:pt x="122" y="39"/>
                  </a:cubicBezTo>
                  <a:cubicBezTo>
                    <a:pt x="113" y="42"/>
                    <a:pt x="107" y="51"/>
                    <a:pt x="107" y="60"/>
                  </a:cubicBezTo>
                  <a:cubicBezTo>
                    <a:pt x="107" y="61"/>
                    <a:pt x="107" y="62"/>
                    <a:pt x="107" y="63"/>
                  </a:cubicBezTo>
                  <a:cubicBezTo>
                    <a:pt x="103" y="64"/>
                    <a:pt x="103" y="64"/>
                    <a:pt x="103" y="64"/>
                  </a:cubicBezTo>
                  <a:cubicBezTo>
                    <a:pt x="99" y="56"/>
                    <a:pt x="90" y="49"/>
                    <a:pt x="80" y="48"/>
                  </a:cubicBezTo>
                  <a:cubicBezTo>
                    <a:pt x="80" y="43"/>
                    <a:pt x="80" y="43"/>
                    <a:pt x="80" y="43"/>
                  </a:cubicBezTo>
                  <a:cubicBezTo>
                    <a:pt x="90" y="41"/>
                    <a:pt x="98" y="32"/>
                    <a:pt x="98" y="22"/>
                  </a:cubicBezTo>
                  <a:cubicBezTo>
                    <a:pt x="98" y="10"/>
                    <a:pt x="88" y="0"/>
                    <a:pt x="76" y="0"/>
                  </a:cubicBezTo>
                  <a:cubicBezTo>
                    <a:pt x="64" y="0"/>
                    <a:pt x="54" y="10"/>
                    <a:pt x="54" y="22"/>
                  </a:cubicBezTo>
                  <a:cubicBezTo>
                    <a:pt x="54" y="32"/>
                    <a:pt x="61" y="41"/>
                    <a:pt x="71" y="43"/>
                  </a:cubicBezTo>
                  <a:cubicBezTo>
                    <a:pt x="71" y="48"/>
                    <a:pt x="71" y="48"/>
                    <a:pt x="71" y="48"/>
                  </a:cubicBezTo>
                  <a:cubicBezTo>
                    <a:pt x="61" y="49"/>
                    <a:pt x="53" y="55"/>
                    <a:pt x="49" y="64"/>
                  </a:cubicBezTo>
                  <a:cubicBezTo>
                    <a:pt x="45" y="63"/>
                    <a:pt x="45" y="63"/>
                    <a:pt x="45" y="63"/>
                  </a:cubicBezTo>
                  <a:cubicBezTo>
                    <a:pt x="45" y="62"/>
                    <a:pt x="45" y="61"/>
                    <a:pt x="45" y="60"/>
                  </a:cubicBezTo>
                  <a:cubicBezTo>
                    <a:pt x="45" y="51"/>
                    <a:pt x="39" y="42"/>
                    <a:pt x="29" y="39"/>
                  </a:cubicBezTo>
                  <a:cubicBezTo>
                    <a:pt x="27" y="39"/>
                    <a:pt x="25" y="38"/>
                    <a:pt x="23" y="38"/>
                  </a:cubicBezTo>
                  <a:cubicBezTo>
                    <a:pt x="13" y="38"/>
                    <a:pt x="5" y="44"/>
                    <a:pt x="2" y="54"/>
                  </a:cubicBezTo>
                  <a:cubicBezTo>
                    <a:pt x="1" y="56"/>
                    <a:pt x="0" y="58"/>
                    <a:pt x="0" y="61"/>
                  </a:cubicBezTo>
                  <a:cubicBezTo>
                    <a:pt x="0" y="70"/>
                    <a:pt x="6" y="78"/>
                    <a:pt x="16" y="82"/>
                  </a:cubicBezTo>
                  <a:cubicBezTo>
                    <a:pt x="18" y="82"/>
                    <a:pt x="20" y="83"/>
                    <a:pt x="23" y="83"/>
                  </a:cubicBezTo>
                  <a:cubicBezTo>
                    <a:pt x="30" y="83"/>
                    <a:pt x="38" y="78"/>
                    <a:pt x="42" y="71"/>
                  </a:cubicBezTo>
                  <a:cubicBezTo>
                    <a:pt x="46" y="73"/>
                    <a:pt x="46" y="73"/>
                    <a:pt x="46" y="73"/>
                  </a:cubicBezTo>
                  <a:cubicBezTo>
                    <a:pt x="45" y="74"/>
                    <a:pt x="45" y="76"/>
                    <a:pt x="45" y="78"/>
                  </a:cubicBezTo>
                  <a:cubicBezTo>
                    <a:pt x="45" y="86"/>
                    <a:pt x="49" y="94"/>
                    <a:pt x="55" y="100"/>
                  </a:cubicBezTo>
                  <a:cubicBezTo>
                    <a:pt x="52" y="103"/>
                    <a:pt x="52" y="103"/>
                    <a:pt x="52" y="103"/>
                  </a:cubicBezTo>
                  <a:cubicBezTo>
                    <a:pt x="49" y="102"/>
                    <a:pt x="46" y="101"/>
                    <a:pt x="43" y="101"/>
                  </a:cubicBezTo>
                  <a:cubicBezTo>
                    <a:pt x="36" y="101"/>
                    <a:pt x="29" y="104"/>
                    <a:pt x="25" y="110"/>
                  </a:cubicBezTo>
                  <a:cubicBezTo>
                    <a:pt x="22" y="114"/>
                    <a:pt x="21" y="119"/>
                    <a:pt x="21" y="123"/>
                  </a:cubicBezTo>
                  <a:cubicBezTo>
                    <a:pt x="21" y="130"/>
                    <a:pt x="24" y="137"/>
                    <a:pt x="30" y="141"/>
                  </a:cubicBezTo>
                  <a:cubicBezTo>
                    <a:pt x="34" y="144"/>
                    <a:pt x="38" y="145"/>
                    <a:pt x="43" y="145"/>
                  </a:cubicBezTo>
                  <a:cubicBezTo>
                    <a:pt x="43" y="145"/>
                    <a:pt x="43" y="145"/>
                    <a:pt x="43" y="145"/>
                  </a:cubicBezTo>
                  <a:cubicBezTo>
                    <a:pt x="50" y="145"/>
                    <a:pt x="57" y="142"/>
                    <a:pt x="61" y="136"/>
                  </a:cubicBezTo>
                  <a:cubicBezTo>
                    <a:pt x="64" y="132"/>
                    <a:pt x="65" y="128"/>
                    <a:pt x="65" y="123"/>
                  </a:cubicBezTo>
                  <a:cubicBezTo>
                    <a:pt x="65" y="118"/>
                    <a:pt x="63" y="112"/>
                    <a:pt x="59" y="108"/>
                  </a:cubicBezTo>
                  <a:cubicBezTo>
                    <a:pt x="62" y="105"/>
                    <a:pt x="62" y="105"/>
                    <a:pt x="62" y="105"/>
                  </a:cubicBezTo>
                  <a:cubicBezTo>
                    <a:pt x="66" y="107"/>
                    <a:pt x="71" y="108"/>
                    <a:pt x="76" y="108"/>
                  </a:cubicBezTo>
                  <a:cubicBezTo>
                    <a:pt x="81" y="108"/>
                    <a:pt x="86" y="107"/>
                    <a:pt x="90" y="105"/>
                  </a:cubicBezTo>
                  <a:cubicBezTo>
                    <a:pt x="92" y="108"/>
                    <a:pt x="92" y="108"/>
                    <a:pt x="92" y="108"/>
                  </a:cubicBezTo>
                  <a:cubicBezTo>
                    <a:pt x="89" y="112"/>
                    <a:pt x="87" y="118"/>
                    <a:pt x="87" y="123"/>
                  </a:cubicBezTo>
                  <a:cubicBezTo>
                    <a:pt x="87" y="128"/>
                    <a:pt x="88" y="132"/>
                    <a:pt x="91" y="136"/>
                  </a:cubicBezTo>
                  <a:cubicBezTo>
                    <a:pt x="95" y="142"/>
                    <a:pt x="102" y="145"/>
                    <a:pt x="109" y="145"/>
                  </a:cubicBezTo>
                  <a:cubicBezTo>
                    <a:pt x="113" y="145"/>
                    <a:pt x="118" y="144"/>
                    <a:pt x="122" y="141"/>
                  </a:cubicBezTo>
                  <a:cubicBezTo>
                    <a:pt x="128" y="137"/>
                    <a:pt x="131" y="130"/>
                    <a:pt x="131" y="123"/>
                  </a:cubicBezTo>
                  <a:cubicBezTo>
                    <a:pt x="131" y="119"/>
                    <a:pt x="130" y="114"/>
                    <a:pt x="127" y="110"/>
                  </a:cubicBezTo>
                  <a:cubicBezTo>
                    <a:pt x="122" y="104"/>
                    <a:pt x="116" y="101"/>
                    <a:pt x="109" y="101"/>
                  </a:cubicBezTo>
                  <a:cubicBezTo>
                    <a:pt x="106" y="101"/>
                    <a:pt x="103" y="102"/>
                    <a:pt x="100" y="103"/>
                  </a:cubicBezTo>
                  <a:cubicBezTo>
                    <a:pt x="97" y="99"/>
                    <a:pt x="97" y="99"/>
                    <a:pt x="97" y="99"/>
                  </a:cubicBezTo>
                  <a:cubicBezTo>
                    <a:pt x="103" y="94"/>
                    <a:pt x="106" y="86"/>
                    <a:pt x="106" y="78"/>
                  </a:cubicBezTo>
                  <a:cubicBezTo>
                    <a:pt x="106" y="76"/>
                    <a:pt x="106" y="74"/>
                    <a:pt x="106" y="73"/>
                  </a:cubicBezTo>
                  <a:cubicBezTo>
                    <a:pt x="110" y="71"/>
                    <a:pt x="110" y="71"/>
                    <a:pt x="110" y="71"/>
                  </a:cubicBezTo>
                  <a:cubicBezTo>
                    <a:pt x="114" y="78"/>
                    <a:pt x="121" y="83"/>
                    <a:pt x="129" y="83"/>
                  </a:cubicBezTo>
                  <a:cubicBezTo>
                    <a:pt x="131" y="83"/>
                    <a:pt x="134" y="82"/>
                    <a:pt x="136" y="81"/>
                  </a:cubicBezTo>
                  <a:cubicBezTo>
                    <a:pt x="145" y="78"/>
                    <a:pt x="151" y="70"/>
                    <a:pt x="151" y="60"/>
                  </a:cubicBezTo>
                  <a:cubicBezTo>
                    <a:pt x="151" y="58"/>
                    <a:pt x="151" y="56"/>
                    <a:pt x="150" y="54"/>
                  </a:cubicBezTo>
                  <a:close/>
                  <a:moveTo>
                    <a:pt x="135" y="80"/>
                  </a:moveTo>
                  <a:cubicBezTo>
                    <a:pt x="133" y="80"/>
                    <a:pt x="131" y="81"/>
                    <a:pt x="129" y="81"/>
                  </a:cubicBezTo>
                  <a:cubicBezTo>
                    <a:pt x="122" y="81"/>
                    <a:pt x="115" y="76"/>
                    <a:pt x="111" y="70"/>
                  </a:cubicBezTo>
                  <a:cubicBezTo>
                    <a:pt x="111" y="69"/>
                    <a:pt x="111" y="69"/>
                    <a:pt x="111" y="69"/>
                  </a:cubicBezTo>
                  <a:cubicBezTo>
                    <a:pt x="103" y="71"/>
                    <a:pt x="103" y="71"/>
                    <a:pt x="103" y="71"/>
                  </a:cubicBezTo>
                  <a:cubicBezTo>
                    <a:pt x="104" y="72"/>
                    <a:pt x="104" y="72"/>
                    <a:pt x="104" y="72"/>
                  </a:cubicBezTo>
                  <a:cubicBezTo>
                    <a:pt x="104" y="74"/>
                    <a:pt x="104" y="76"/>
                    <a:pt x="104" y="78"/>
                  </a:cubicBezTo>
                  <a:cubicBezTo>
                    <a:pt x="104" y="86"/>
                    <a:pt x="101" y="93"/>
                    <a:pt x="95" y="99"/>
                  </a:cubicBezTo>
                  <a:cubicBezTo>
                    <a:pt x="94" y="99"/>
                    <a:pt x="94" y="99"/>
                    <a:pt x="94" y="99"/>
                  </a:cubicBezTo>
                  <a:cubicBezTo>
                    <a:pt x="99" y="106"/>
                    <a:pt x="99" y="106"/>
                    <a:pt x="99" y="106"/>
                  </a:cubicBezTo>
                  <a:cubicBezTo>
                    <a:pt x="100" y="105"/>
                    <a:pt x="100" y="105"/>
                    <a:pt x="100" y="105"/>
                  </a:cubicBezTo>
                  <a:cubicBezTo>
                    <a:pt x="103" y="104"/>
                    <a:pt x="106" y="103"/>
                    <a:pt x="109" y="103"/>
                  </a:cubicBezTo>
                  <a:cubicBezTo>
                    <a:pt x="115" y="103"/>
                    <a:pt x="121" y="106"/>
                    <a:pt x="125" y="111"/>
                  </a:cubicBezTo>
                  <a:cubicBezTo>
                    <a:pt x="128" y="115"/>
                    <a:pt x="129" y="119"/>
                    <a:pt x="129" y="123"/>
                  </a:cubicBezTo>
                  <a:cubicBezTo>
                    <a:pt x="129" y="129"/>
                    <a:pt x="126" y="135"/>
                    <a:pt x="121" y="139"/>
                  </a:cubicBezTo>
                  <a:cubicBezTo>
                    <a:pt x="117" y="142"/>
                    <a:pt x="113" y="143"/>
                    <a:pt x="109" y="143"/>
                  </a:cubicBezTo>
                  <a:cubicBezTo>
                    <a:pt x="103" y="143"/>
                    <a:pt x="97" y="140"/>
                    <a:pt x="93" y="135"/>
                  </a:cubicBezTo>
                  <a:cubicBezTo>
                    <a:pt x="90" y="131"/>
                    <a:pt x="89" y="127"/>
                    <a:pt x="89" y="123"/>
                  </a:cubicBezTo>
                  <a:cubicBezTo>
                    <a:pt x="89" y="118"/>
                    <a:pt x="91" y="113"/>
                    <a:pt x="95" y="109"/>
                  </a:cubicBezTo>
                  <a:cubicBezTo>
                    <a:pt x="95" y="108"/>
                    <a:pt x="95" y="108"/>
                    <a:pt x="95" y="108"/>
                  </a:cubicBezTo>
                  <a:cubicBezTo>
                    <a:pt x="90" y="102"/>
                    <a:pt x="90" y="102"/>
                    <a:pt x="90" y="102"/>
                  </a:cubicBezTo>
                  <a:cubicBezTo>
                    <a:pt x="90" y="103"/>
                    <a:pt x="90" y="103"/>
                    <a:pt x="90" y="103"/>
                  </a:cubicBezTo>
                  <a:cubicBezTo>
                    <a:pt x="86" y="105"/>
                    <a:pt x="81" y="106"/>
                    <a:pt x="76" y="106"/>
                  </a:cubicBezTo>
                  <a:cubicBezTo>
                    <a:pt x="71" y="106"/>
                    <a:pt x="66" y="105"/>
                    <a:pt x="62" y="103"/>
                  </a:cubicBezTo>
                  <a:cubicBezTo>
                    <a:pt x="61" y="102"/>
                    <a:pt x="61" y="102"/>
                    <a:pt x="61" y="102"/>
                  </a:cubicBezTo>
                  <a:cubicBezTo>
                    <a:pt x="57" y="108"/>
                    <a:pt x="57" y="108"/>
                    <a:pt x="57" y="108"/>
                  </a:cubicBezTo>
                  <a:cubicBezTo>
                    <a:pt x="57" y="109"/>
                    <a:pt x="57" y="109"/>
                    <a:pt x="57" y="109"/>
                  </a:cubicBezTo>
                  <a:cubicBezTo>
                    <a:pt x="61" y="113"/>
                    <a:pt x="63" y="118"/>
                    <a:pt x="63" y="123"/>
                  </a:cubicBezTo>
                  <a:cubicBezTo>
                    <a:pt x="63" y="127"/>
                    <a:pt x="62" y="131"/>
                    <a:pt x="59" y="135"/>
                  </a:cubicBezTo>
                  <a:cubicBezTo>
                    <a:pt x="55" y="140"/>
                    <a:pt x="49" y="143"/>
                    <a:pt x="43" y="143"/>
                  </a:cubicBezTo>
                  <a:cubicBezTo>
                    <a:pt x="39" y="143"/>
                    <a:pt x="35" y="142"/>
                    <a:pt x="31" y="139"/>
                  </a:cubicBezTo>
                  <a:cubicBezTo>
                    <a:pt x="26" y="136"/>
                    <a:pt x="23" y="129"/>
                    <a:pt x="23" y="123"/>
                  </a:cubicBezTo>
                  <a:cubicBezTo>
                    <a:pt x="23" y="119"/>
                    <a:pt x="24" y="115"/>
                    <a:pt x="27" y="111"/>
                  </a:cubicBezTo>
                  <a:cubicBezTo>
                    <a:pt x="31" y="106"/>
                    <a:pt x="37" y="103"/>
                    <a:pt x="43" y="103"/>
                  </a:cubicBezTo>
                  <a:cubicBezTo>
                    <a:pt x="46" y="103"/>
                    <a:pt x="49" y="104"/>
                    <a:pt x="52" y="105"/>
                  </a:cubicBezTo>
                  <a:cubicBezTo>
                    <a:pt x="53" y="106"/>
                    <a:pt x="53" y="106"/>
                    <a:pt x="53" y="106"/>
                  </a:cubicBezTo>
                  <a:cubicBezTo>
                    <a:pt x="57" y="99"/>
                    <a:pt x="57" y="99"/>
                    <a:pt x="57" y="99"/>
                  </a:cubicBezTo>
                  <a:cubicBezTo>
                    <a:pt x="57" y="99"/>
                    <a:pt x="57" y="99"/>
                    <a:pt x="57" y="99"/>
                  </a:cubicBezTo>
                  <a:cubicBezTo>
                    <a:pt x="51" y="94"/>
                    <a:pt x="47" y="86"/>
                    <a:pt x="47" y="78"/>
                  </a:cubicBezTo>
                  <a:cubicBezTo>
                    <a:pt x="47" y="76"/>
                    <a:pt x="48" y="74"/>
                    <a:pt x="48" y="72"/>
                  </a:cubicBezTo>
                  <a:cubicBezTo>
                    <a:pt x="48" y="71"/>
                    <a:pt x="48" y="71"/>
                    <a:pt x="48" y="71"/>
                  </a:cubicBezTo>
                  <a:cubicBezTo>
                    <a:pt x="41" y="69"/>
                    <a:pt x="41" y="69"/>
                    <a:pt x="41" y="69"/>
                  </a:cubicBezTo>
                  <a:cubicBezTo>
                    <a:pt x="40" y="70"/>
                    <a:pt x="40" y="70"/>
                    <a:pt x="40" y="70"/>
                  </a:cubicBezTo>
                  <a:cubicBezTo>
                    <a:pt x="37" y="76"/>
                    <a:pt x="30" y="81"/>
                    <a:pt x="23" y="81"/>
                  </a:cubicBezTo>
                  <a:cubicBezTo>
                    <a:pt x="20" y="81"/>
                    <a:pt x="18" y="80"/>
                    <a:pt x="16" y="80"/>
                  </a:cubicBezTo>
                  <a:cubicBezTo>
                    <a:pt x="8" y="77"/>
                    <a:pt x="2" y="69"/>
                    <a:pt x="2" y="61"/>
                  </a:cubicBezTo>
                  <a:cubicBezTo>
                    <a:pt x="2" y="58"/>
                    <a:pt x="3" y="56"/>
                    <a:pt x="3" y="54"/>
                  </a:cubicBezTo>
                  <a:cubicBezTo>
                    <a:pt x="6" y="46"/>
                    <a:pt x="14" y="40"/>
                    <a:pt x="23" y="40"/>
                  </a:cubicBezTo>
                  <a:cubicBezTo>
                    <a:pt x="25" y="40"/>
                    <a:pt x="27" y="41"/>
                    <a:pt x="29" y="41"/>
                  </a:cubicBezTo>
                  <a:cubicBezTo>
                    <a:pt x="37" y="44"/>
                    <a:pt x="43" y="52"/>
                    <a:pt x="43" y="60"/>
                  </a:cubicBezTo>
                  <a:cubicBezTo>
                    <a:pt x="43" y="61"/>
                    <a:pt x="43" y="62"/>
                    <a:pt x="42" y="63"/>
                  </a:cubicBezTo>
                  <a:cubicBezTo>
                    <a:pt x="42" y="64"/>
                    <a:pt x="42" y="64"/>
                    <a:pt x="42" y="64"/>
                  </a:cubicBezTo>
                  <a:cubicBezTo>
                    <a:pt x="50" y="67"/>
                    <a:pt x="50" y="67"/>
                    <a:pt x="50" y="67"/>
                  </a:cubicBezTo>
                  <a:cubicBezTo>
                    <a:pt x="50" y="66"/>
                    <a:pt x="50" y="66"/>
                    <a:pt x="50" y="66"/>
                  </a:cubicBezTo>
                  <a:cubicBezTo>
                    <a:pt x="54" y="57"/>
                    <a:pt x="63" y="51"/>
                    <a:pt x="73" y="50"/>
                  </a:cubicBezTo>
                  <a:cubicBezTo>
                    <a:pt x="73" y="49"/>
                    <a:pt x="73" y="49"/>
                    <a:pt x="73" y="49"/>
                  </a:cubicBezTo>
                  <a:cubicBezTo>
                    <a:pt x="73" y="42"/>
                    <a:pt x="73" y="42"/>
                    <a:pt x="73" y="42"/>
                  </a:cubicBezTo>
                  <a:cubicBezTo>
                    <a:pt x="73" y="42"/>
                    <a:pt x="73" y="42"/>
                    <a:pt x="73" y="42"/>
                  </a:cubicBezTo>
                  <a:cubicBezTo>
                    <a:pt x="63" y="40"/>
                    <a:pt x="56" y="32"/>
                    <a:pt x="56" y="22"/>
                  </a:cubicBezTo>
                  <a:cubicBezTo>
                    <a:pt x="56" y="11"/>
                    <a:pt x="65" y="2"/>
                    <a:pt x="76" y="2"/>
                  </a:cubicBezTo>
                  <a:cubicBezTo>
                    <a:pt x="87" y="2"/>
                    <a:pt x="96" y="11"/>
                    <a:pt x="96" y="22"/>
                  </a:cubicBezTo>
                  <a:cubicBezTo>
                    <a:pt x="96" y="32"/>
                    <a:pt x="89" y="40"/>
                    <a:pt x="79" y="42"/>
                  </a:cubicBezTo>
                  <a:cubicBezTo>
                    <a:pt x="78" y="42"/>
                    <a:pt x="78" y="42"/>
                    <a:pt x="78" y="42"/>
                  </a:cubicBezTo>
                  <a:cubicBezTo>
                    <a:pt x="78" y="49"/>
                    <a:pt x="78" y="49"/>
                    <a:pt x="78" y="49"/>
                  </a:cubicBezTo>
                  <a:cubicBezTo>
                    <a:pt x="79" y="50"/>
                    <a:pt x="79" y="50"/>
                    <a:pt x="79" y="50"/>
                  </a:cubicBezTo>
                  <a:cubicBezTo>
                    <a:pt x="89" y="51"/>
                    <a:pt x="98" y="57"/>
                    <a:pt x="102" y="66"/>
                  </a:cubicBezTo>
                  <a:cubicBezTo>
                    <a:pt x="102" y="67"/>
                    <a:pt x="102" y="67"/>
                    <a:pt x="102" y="67"/>
                  </a:cubicBezTo>
                  <a:cubicBezTo>
                    <a:pt x="109" y="64"/>
                    <a:pt x="109" y="64"/>
                    <a:pt x="109" y="64"/>
                  </a:cubicBezTo>
                  <a:cubicBezTo>
                    <a:pt x="109" y="64"/>
                    <a:pt x="109" y="64"/>
                    <a:pt x="109" y="64"/>
                  </a:cubicBezTo>
                  <a:cubicBezTo>
                    <a:pt x="109" y="62"/>
                    <a:pt x="109" y="61"/>
                    <a:pt x="109" y="60"/>
                  </a:cubicBezTo>
                  <a:cubicBezTo>
                    <a:pt x="109" y="52"/>
                    <a:pt x="114" y="44"/>
                    <a:pt x="123" y="41"/>
                  </a:cubicBezTo>
                  <a:cubicBezTo>
                    <a:pt x="125" y="41"/>
                    <a:pt x="127" y="40"/>
                    <a:pt x="129" y="40"/>
                  </a:cubicBezTo>
                  <a:cubicBezTo>
                    <a:pt x="138" y="40"/>
                    <a:pt x="146" y="46"/>
                    <a:pt x="148" y="54"/>
                  </a:cubicBezTo>
                  <a:cubicBezTo>
                    <a:pt x="149" y="56"/>
                    <a:pt x="149" y="58"/>
                    <a:pt x="149" y="60"/>
                  </a:cubicBezTo>
                  <a:cubicBezTo>
                    <a:pt x="149" y="69"/>
                    <a:pt x="144" y="77"/>
                    <a:pt x="13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5"/>
            <p:cNvSpPr>
              <a:spLocks noEditPoints="1"/>
            </p:cNvSpPr>
            <p:nvPr/>
          </p:nvSpPr>
          <p:spPr bwMode="auto">
            <a:xfrm>
              <a:off x="2835" y="2128"/>
              <a:ext cx="87" cy="87"/>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35 h 37"/>
                <a:gd name="T12" fmla="*/ 2 w 37"/>
                <a:gd name="T13" fmla="*/ 19 h 37"/>
                <a:gd name="T14" fmla="*/ 19 w 37"/>
                <a:gd name="T15" fmla="*/ 2 h 37"/>
                <a:gd name="T16" fmla="*/ 35 w 37"/>
                <a:gd name="T17" fmla="*/ 19 h 37"/>
                <a:gd name="T18" fmla="*/ 19 w 37"/>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9" y="0"/>
                    <a:pt x="0" y="9"/>
                    <a:pt x="0" y="19"/>
                  </a:cubicBezTo>
                  <a:cubicBezTo>
                    <a:pt x="0" y="29"/>
                    <a:pt x="9" y="37"/>
                    <a:pt x="19" y="37"/>
                  </a:cubicBezTo>
                  <a:cubicBezTo>
                    <a:pt x="29" y="37"/>
                    <a:pt x="37" y="29"/>
                    <a:pt x="37" y="19"/>
                  </a:cubicBezTo>
                  <a:cubicBezTo>
                    <a:pt x="37" y="9"/>
                    <a:pt x="29" y="0"/>
                    <a:pt x="19" y="0"/>
                  </a:cubicBezTo>
                  <a:close/>
                  <a:moveTo>
                    <a:pt x="19" y="35"/>
                  </a:moveTo>
                  <a:cubicBezTo>
                    <a:pt x="10" y="35"/>
                    <a:pt x="2" y="28"/>
                    <a:pt x="2" y="19"/>
                  </a:cubicBezTo>
                  <a:cubicBezTo>
                    <a:pt x="2" y="10"/>
                    <a:pt x="10" y="2"/>
                    <a:pt x="19" y="2"/>
                  </a:cubicBezTo>
                  <a:cubicBezTo>
                    <a:pt x="28" y="2"/>
                    <a:pt x="35" y="10"/>
                    <a:pt x="35" y="19"/>
                  </a:cubicBezTo>
                  <a:cubicBezTo>
                    <a:pt x="35" y="28"/>
                    <a:pt x="28" y="35"/>
                    <a:pt x="1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19"/>
          <p:cNvGrpSpPr>
            <a:grpSpLocks noChangeAspect="1"/>
          </p:cNvGrpSpPr>
          <p:nvPr/>
        </p:nvGrpSpPr>
        <p:grpSpPr bwMode="auto">
          <a:xfrm>
            <a:off x="3822113" y="2452602"/>
            <a:ext cx="641350" cy="636587"/>
            <a:chOff x="2678" y="1959"/>
            <a:chExt cx="404" cy="401"/>
          </a:xfrm>
          <a:solidFill>
            <a:schemeClr val="accent3"/>
          </a:solidFill>
        </p:grpSpPr>
        <p:sp>
          <p:nvSpPr>
            <p:cNvPr id="78" name="Freeform 20"/>
            <p:cNvSpPr>
              <a:spLocks noEditPoints="1"/>
            </p:cNvSpPr>
            <p:nvPr/>
          </p:nvSpPr>
          <p:spPr bwMode="auto">
            <a:xfrm>
              <a:off x="2678" y="1959"/>
              <a:ext cx="404" cy="401"/>
            </a:xfrm>
            <a:custGeom>
              <a:avLst/>
              <a:gdLst>
                <a:gd name="T0" fmla="*/ 86 w 171"/>
                <a:gd name="T1" fmla="*/ 0 h 170"/>
                <a:gd name="T2" fmla="*/ 0 w 171"/>
                <a:gd name="T3" fmla="*/ 85 h 170"/>
                <a:gd name="T4" fmla="*/ 86 w 171"/>
                <a:gd name="T5" fmla="*/ 170 h 170"/>
                <a:gd name="T6" fmla="*/ 171 w 171"/>
                <a:gd name="T7" fmla="*/ 85 h 170"/>
                <a:gd name="T8" fmla="*/ 86 w 171"/>
                <a:gd name="T9" fmla="*/ 0 h 170"/>
                <a:gd name="T10" fmla="*/ 86 w 171"/>
                <a:gd name="T11" fmla="*/ 168 h 170"/>
                <a:gd name="T12" fmla="*/ 2 w 171"/>
                <a:gd name="T13" fmla="*/ 85 h 170"/>
                <a:gd name="T14" fmla="*/ 86 w 171"/>
                <a:gd name="T15" fmla="*/ 2 h 170"/>
                <a:gd name="T16" fmla="*/ 169 w 171"/>
                <a:gd name="T17" fmla="*/ 85 h 170"/>
                <a:gd name="T18" fmla="*/ 86 w 171"/>
                <a:gd name="T19"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0">
                  <a:moveTo>
                    <a:pt x="86" y="0"/>
                  </a:moveTo>
                  <a:cubicBezTo>
                    <a:pt x="38" y="0"/>
                    <a:pt x="0" y="38"/>
                    <a:pt x="0" y="85"/>
                  </a:cubicBezTo>
                  <a:cubicBezTo>
                    <a:pt x="0" y="132"/>
                    <a:pt x="38" y="170"/>
                    <a:pt x="86" y="170"/>
                  </a:cubicBezTo>
                  <a:cubicBezTo>
                    <a:pt x="133" y="170"/>
                    <a:pt x="171" y="132"/>
                    <a:pt x="171" y="85"/>
                  </a:cubicBezTo>
                  <a:cubicBezTo>
                    <a:pt x="171" y="38"/>
                    <a:pt x="133" y="0"/>
                    <a:pt x="86" y="0"/>
                  </a:cubicBezTo>
                  <a:close/>
                  <a:moveTo>
                    <a:pt x="86" y="168"/>
                  </a:moveTo>
                  <a:cubicBezTo>
                    <a:pt x="40" y="168"/>
                    <a:pt x="2" y="131"/>
                    <a:pt x="2" y="85"/>
                  </a:cubicBezTo>
                  <a:cubicBezTo>
                    <a:pt x="2" y="39"/>
                    <a:pt x="40" y="2"/>
                    <a:pt x="86" y="2"/>
                  </a:cubicBezTo>
                  <a:cubicBezTo>
                    <a:pt x="132" y="2"/>
                    <a:pt x="169" y="39"/>
                    <a:pt x="169" y="85"/>
                  </a:cubicBezTo>
                  <a:cubicBezTo>
                    <a:pt x="169" y="131"/>
                    <a:pt x="132" y="168"/>
                    <a:pt x="86"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1"/>
            <p:cNvSpPr>
              <a:spLocks noEditPoints="1"/>
            </p:cNvSpPr>
            <p:nvPr/>
          </p:nvSpPr>
          <p:spPr bwMode="auto">
            <a:xfrm>
              <a:off x="2713" y="2112"/>
              <a:ext cx="154" cy="175"/>
            </a:xfrm>
            <a:custGeom>
              <a:avLst/>
              <a:gdLst>
                <a:gd name="T0" fmla="*/ 3 w 65"/>
                <a:gd name="T1" fmla="*/ 0 h 74"/>
                <a:gd name="T2" fmla="*/ 3 w 65"/>
                <a:gd name="T3" fmla="*/ 1 h 74"/>
                <a:gd name="T4" fmla="*/ 0 w 65"/>
                <a:gd name="T5" fmla="*/ 19 h 74"/>
                <a:gd name="T6" fmla="*/ 26 w 65"/>
                <a:gd name="T7" fmla="*/ 73 h 74"/>
                <a:gd name="T8" fmla="*/ 26 w 65"/>
                <a:gd name="T9" fmla="*/ 74 h 74"/>
                <a:gd name="T10" fmla="*/ 65 w 65"/>
                <a:gd name="T11" fmla="*/ 21 h 74"/>
                <a:gd name="T12" fmla="*/ 3 w 65"/>
                <a:gd name="T13" fmla="*/ 0 h 74"/>
                <a:gd name="T14" fmla="*/ 26 w 65"/>
                <a:gd name="T15" fmla="*/ 71 h 74"/>
                <a:gd name="T16" fmla="*/ 2 w 65"/>
                <a:gd name="T17" fmla="*/ 19 h 74"/>
                <a:gd name="T18" fmla="*/ 4 w 65"/>
                <a:gd name="T19" fmla="*/ 3 h 74"/>
                <a:gd name="T20" fmla="*/ 62 w 65"/>
                <a:gd name="T21" fmla="*/ 22 h 74"/>
                <a:gd name="T22" fmla="*/ 26 w 65"/>
                <a:gd name="T23"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4">
                  <a:moveTo>
                    <a:pt x="3" y="0"/>
                  </a:moveTo>
                  <a:cubicBezTo>
                    <a:pt x="3" y="1"/>
                    <a:pt x="3" y="1"/>
                    <a:pt x="3" y="1"/>
                  </a:cubicBezTo>
                  <a:cubicBezTo>
                    <a:pt x="1" y="7"/>
                    <a:pt x="0" y="13"/>
                    <a:pt x="0" y="19"/>
                  </a:cubicBezTo>
                  <a:cubicBezTo>
                    <a:pt x="0" y="39"/>
                    <a:pt x="9" y="59"/>
                    <a:pt x="26" y="73"/>
                  </a:cubicBezTo>
                  <a:cubicBezTo>
                    <a:pt x="26" y="74"/>
                    <a:pt x="26" y="74"/>
                    <a:pt x="26" y="74"/>
                  </a:cubicBezTo>
                  <a:cubicBezTo>
                    <a:pt x="65" y="21"/>
                    <a:pt x="65" y="21"/>
                    <a:pt x="65" y="21"/>
                  </a:cubicBezTo>
                  <a:lnTo>
                    <a:pt x="3" y="0"/>
                  </a:lnTo>
                  <a:close/>
                  <a:moveTo>
                    <a:pt x="26" y="71"/>
                  </a:moveTo>
                  <a:cubicBezTo>
                    <a:pt x="11" y="58"/>
                    <a:pt x="2" y="38"/>
                    <a:pt x="2" y="19"/>
                  </a:cubicBezTo>
                  <a:cubicBezTo>
                    <a:pt x="2" y="14"/>
                    <a:pt x="3" y="8"/>
                    <a:pt x="4" y="3"/>
                  </a:cubicBezTo>
                  <a:cubicBezTo>
                    <a:pt x="62" y="22"/>
                    <a:pt x="62" y="22"/>
                    <a:pt x="62" y="22"/>
                  </a:cubicBezTo>
                  <a:lnTo>
                    <a:pt x="2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2"/>
            <p:cNvSpPr>
              <a:spLocks noEditPoints="1"/>
            </p:cNvSpPr>
            <p:nvPr/>
          </p:nvSpPr>
          <p:spPr bwMode="auto">
            <a:xfrm>
              <a:off x="2895" y="2115"/>
              <a:ext cx="151" cy="172"/>
            </a:xfrm>
            <a:custGeom>
              <a:avLst/>
              <a:gdLst>
                <a:gd name="T0" fmla="*/ 62 w 64"/>
                <a:gd name="T1" fmla="*/ 1 h 73"/>
                <a:gd name="T2" fmla="*/ 62 w 64"/>
                <a:gd name="T3" fmla="*/ 0 h 73"/>
                <a:gd name="T4" fmla="*/ 0 w 64"/>
                <a:gd name="T5" fmla="*/ 20 h 73"/>
                <a:gd name="T6" fmla="*/ 38 w 64"/>
                <a:gd name="T7" fmla="*/ 73 h 73"/>
                <a:gd name="T8" fmla="*/ 39 w 64"/>
                <a:gd name="T9" fmla="*/ 72 h 73"/>
                <a:gd name="T10" fmla="*/ 51 w 64"/>
                <a:gd name="T11" fmla="*/ 60 h 73"/>
                <a:gd name="T12" fmla="*/ 64 w 64"/>
                <a:gd name="T13" fmla="*/ 18 h 73"/>
                <a:gd name="T14" fmla="*/ 62 w 64"/>
                <a:gd name="T15" fmla="*/ 1 h 73"/>
                <a:gd name="T16" fmla="*/ 49 w 64"/>
                <a:gd name="T17" fmla="*/ 58 h 73"/>
                <a:gd name="T18" fmla="*/ 38 w 64"/>
                <a:gd name="T19" fmla="*/ 70 h 73"/>
                <a:gd name="T20" fmla="*/ 3 w 64"/>
                <a:gd name="T21" fmla="*/ 21 h 73"/>
                <a:gd name="T22" fmla="*/ 60 w 64"/>
                <a:gd name="T23" fmla="*/ 3 h 73"/>
                <a:gd name="T24" fmla="*/ 62 w 64"/>
                <a:gd name="T25" fmla="*/ 18 h 73"/>
                <a:gd name="T26" fmla="*/ 49 w 64"/>
                <a:gd name="T27"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3">
                  <a:moveTo>
                    <a:pt x="62" y="1"/>
                  </a:moveTo>
                  <a:cubicBezTo>
                    <a:pt x="62" y="0"/>
                    <a:pt x="62" y="0"/>
                    <a:pt x="62" y="0"/>
                  </a:cubicBezTo>
                  <a:cubicBezTo>
                    <a:pt x="0" y="20"/>
                    <a:pt x="0" y="20"/>
                    <a:pt x="0" y="20"/>
                  </a:cubicBezTo>
                  <a:cubicBezTo>
                    <a:pt x="38" y="73"/>
                    <a:pt x="38" y="73"/>
                    <a:pt x="38" y="73"/>
                  </a:cubicBezTo>
                  <a:cubicBezTo>
                    <a:pt x="39" y="72"/>
                    <a:pt x="39" y="72"/>
                    <a:pt x="39" y="72"/>
                  </a:cubicBezTo>
                  <a:cubicBezTo>
                    <a:pt x="43" y="69"/>
                    <a:pt x="47" y="64"/>
                    <a:pt x="51" y="60"/>
                  </a:cubicBezTo>
                  <a:cubicBezTo>
                    <a:pt x="60" y="47"/>
                    <a:pt x="64" y="33"/>
                    <a:pt x="64" y="18"/>
                  </a:cubicBezTo>
                  <a:cubicBezTo>
                    <a:pt x="64" y="13"/>
                    <a:pt x="64" y="7"/>
                    <a:pt x="62" y="1"/>
                  </a:cubicBezTo>
                  <a:close/>
                  <a:moveTo>
                    <a:pt x="49" y="58"/>
                  </a:moveTo>
                  <a:cubicBezTo>
                    <a:pt x="46" y="63"/>
                    <a:pt x="42" y="67"/>
                    <a:pt x="38" y="70"/>
                  </a:cubicBezTo>
                  <a:cubicBezTo>
                    <a:pt x="3" y="21"/>
                    <a:pt x="3" y="21"/>
                    <a:pt x="3" y="21"/>
                  </a:cubicBezTo>
                  <a:cubicBezTo>
                    <a:pt x="60" y="3"/>
                    <a:pt x="60" y="3"/>
                    <a:pt x="60" y="3"/>
                  </a:cubicBezTo>
                  <a:cubicBezTo>
                    <a:pt x="62" y="8"/>
                    <a:pt x="62" y="13"/>
                    <a:pt x="62" y="18"/>
                  </a:cubicBezTo>
                  <a:cubicBezTo>
                    <a:pt x="62" y="32"/>
                    <a:pt x="58" y="46"/>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3"/>
            <p:cNvSpPr>
              <a:spLocks noEditPoints="1"/>
            </p:cNvSpPr>
            <p:nvPr/>
          </p:nvSpPr>
          <p:spPr bwMode="auto">
            <a:xfrm>
              <a:off x="2891" y="1992"/>
              <a:ext cx="146" cy="153"/>
            </a:xfrm>
            <a:custGeom>
              <a:avLst/>
              <a:gdLst>
                <a:gd name="T0" fmla="*/ 61 w 62"/>
                <a:gd name="T1" fmla="*/ 44 h 65"/>
                <a:gd name="T2" fmla="*/ 37 w 62"/>
                <a:gd name="T3" fmla="*/ 13 h 65"/>
                <a:gd name="T4" fmla="*/ 1 w 62"/>
                <a:gd name="T5" fmla="*/ 0 h 65"/>
                <a:gd name="T6" fmla="*/ 0 w 62"/>
                <a:gd name="T7" fmla="*/ 0 h 65"/>
                <a:gd name="T8" fmla="*/ 0 w 62"/>
                <a:gd name="T9" fmla="*/ 65 h 65"/>
                <a:gd name="T10" fmla="*/ 62 w 62"/>
                <a:gd name="T11" fmla="*/ 45 h 65"/>
                <a:gd name="T12" fmla="*/ 61 w 62"/>
                <a:gd name="T13" fmla="*/ 44 h 65"/>
                <a:gd name="T14" fmla="*/ 2 w 62"/>
                <a:gd name="T15" fmla="*/ 62 h 65"/>
                <a:gd name="T16" fmla="*/ 2 w 62"/>
                <a:gd name="T17" fmla="*/ 2 h 65"/>
                <a:gd name="T18" fmla="*/ 36 w 62"/>
                <a:gd name="T19" fmla="*/ 15 h 65"/>
                <a:gd name="T20" fmla="*/ 59 w 62"/>
                <a:gd name="T21" fmla="*/ 44 h 65"/>
                <a:gd name="T22" fmla="*/ 2 w 62"/>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5">
                  <a:moveTo>
                    <a:pt x="61" y="44"/>
                  </a:moveTo>
                  <a:cubicBezTo>
                    <a:pt x="57" y="32"/>
                    <a:pt x="49" y="21"/>
                    <a:pt x="37" y="13"/>
                  </a:cubicBezTo>
                  <a:cubicBezTo>
                    <a:pt x="26" y="5"/>
                    <a:pt x="14" y="1"/>
                    <a:pt x="1" y="0"/>
                  </a:cubicBezTo>
                  <a:cubicBezTo>
                    <a:pt x="0" y="0"/>
                    <a:pt x="0" y="0"/>
                    <a:pt x="0" y="0"/>
                  </a:cubicBezTo>
                  <a:cubicBezTo>
                    <a:pt x="0" y="65"/>
                    <a:pt x="0" y="65"/>
                    <a:pt x="0" y="65"/>
                  </a:cubicBezTo>
                  <a:cubicBezTo>
                    <a:pt x="62" y="45"/>
                    <a:pt x="62" y="45"/>
                    <a:pt x="62" y="45"/>
                  </a:cubicBezTo>
                  <a:lnTo>
                    <a:pt x="61" y="44"/>
                  </a:lnTo>
                  <a:close/>
                  <a:moveTo>
                    <a:pt x="2" y="62"/>
                  </a:moveTo>
                  <a:cubicBezTo>
                    <a:pt x="2" y="2"/>
                    <a:pt x="2" y="2"/>
                    <a:pt x="2" y="2"/>
                  </a:cubicBezTo>
                  <a:cubicBezTo>
                    <a:pt x="14" y="3"/>
                    <a:pt x="26" y="7"/>
                    <a:pt x="36" y="15"/>
                  </a:cubicBezTo>
                  <a:cubicBezTo>
                    <a:pt x="47" y="23"/>
                    <a:pt x="54" y="33"/>
                    <a:pt x="59" y="44"/>
                  </a:cubicBezTo>
                  <a:lnTo>
                    <a:pt x="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4"/>
            <p:cNvSpPr>
              <a:spLocks noEditPoints="1"/>
            </p:cNvSpPr>
            <p:nvPr/>
          </p:nvSpPr>
          <p:spPr bwMode="auto">
            <a:xfrm>
              <a:off x="2725" y="1992"/>
              <a:ext cx="149" cy="153"/>
            </a:xfrm>
            <a:custGeom>
              <a:avLst/>
              <a:gdLst>
                <a:gd name="T0" fmla="*/ 63 w 63"/>
                <a:gd name="T1" fmla="*/ 0 h 65"/>
                <a:gd name="T2" fmla="*/ 62 w 63"/>
                <a:gd name="T3" fmla="*/ 0 h 65"/>
                <a:gd name="T4" fmla="*/ 9 w 63"/>
                <a:gd name="T5" fmla="*/ 28 h 65"/>
                <a:gd name="T6" fmla="*/ 1 w 63"/>
                <a:gd name="T7" fmla="*/ 44 h 65"/>
                <a:gd name="T8" fmla="*/ 0 w 63"/>
                <a:gd name="T9" fmla="*/ 45 h 65"/>
                <a:gd name="T10" fmla="*/ 62 w 63"/>
                <a:gd name="T11" fmla="*/ 65 h 65"/>
                <a:gd name="T12" fmla="*/ 63 w 63"/>
                <a:gd name="T13" fmla="*/ 0 h 65"/>
                <a:gd name="T14" fmla="*/ 60 w 63"/>
                <a:gd name="T15" fmla="*/ 62 h 65"/>
                <a:gd name="T16" fmla="*/ 3 w 63"/>
                <a:gd name="T17" fmla="*/ 43 h 65"/>
                <a:gd name="T18" fmla="*/ 11 w 63"/>
                <a:gd name="T19" fmla="*/ 30 h 65"/>
                <a:gd name="T20" fmla="*/ 61 w 63"/>
                <a:gd name="T21" fmla="*/ 2 h 65"/>
                <a:gd name="T22" fmla="*/ 60 w 63"/>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5">
                  <a:moveTo>
                    <a:pt x="63" y="0"/>
                  </a:moveTo>
                  <a:cubicBezTo>
                    <a:pt x="62" y="0"/>
                    <a:pt x="62" y="0"/>
                    <a:pt x="62" y="0"/>
                  </a:cubicBezTo>
                  <a:cubicBezTo>
                    <a:pt x="41" y="1"/>
                    <a:pt x="22" y="11"/>
                    <a:pt x="9" y="28"/>
                  </a:cubicBezTo>
                  <a:cubicBezTo>
                    <a:pt x="6" y="33"/>
                    <a:pt x="3" y="38"/>
                    <a:pt x="1" y="44"/>
                  </a:cubicBezTo>
                  <a:cubicBezTo>
                    <a:pt x="0" y="45"/>
                    <a:pt x="0" y="45"/>
                    <a:pt x="0" y="45"/>
                  </a:cubicBezTo>
                  <a:cubicBezTo>
                    <a:pt x="62" y="65"/>
                    <a:pt x="62" y="65"/>
                    <a:pt x="62" y="65"/>
                  </a:cubicBezTo>
                  <a:lnTo>
                    <a:pt x="63" y="0"/>
                  </a:lnTo>
                  <a:close/>
                  <a:moveTo>
                    <a:pt x="60" y="62"/>
                  </a:moveTo>
                  <a:cubicBezTo>
                    <a:pt x="3" y="43"/>
                    <a:pt x="3" y="43"/>
                    <a:pt x="3" y="43"/>
                  </a:cubicBezTo>
                  <a:cubicBezTo>
                    <a:pt x="5" y="39"/>
                    <a:pt x="7" y="34"/>
                    <a:pt x="11" y="30"/>
                  </a:cubicBezTo>
                  <a:cubicBezTo>
                    <a:pt x="23" y="13"/>
                    <a:pt x="41" y="3"/>
                    <a:pt x="61" y="2"/>
                  </a:cubicBezTo>
                  <a:lnTo>
                    <a:pt x="6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25"/>
            <p:cNvSpPr>
              <a:spLocks noEditPoints="1"/>
            </p:cNvSpPr>
            <p:nvPr/>
          </p:nvSpPr>
          <p:spPr bwMode="auto">
            <a:xfrm>
              <a:off x="2789" y="2171"/>
              <a:ext cx="182" cy="154"/>
            </a:xfrm>
            <a:custGeom>
              <a:avLst/>
              <a:gdLst>
                <a:gd name="T0" fmla="*/ 0 w 77"/>
                <a:gd name="T1" fmla="*/ 53 h 65"/>
                <a:gd name="T2" fmla="*/ 1 w 77"/>
                <a:gd name="T3" fmla="*/ 54 h 65"/>
                <a:gd name="T4" fmla="*/ 39 w 77"/>
                <a:gd name="T5" fmla="*/ 65 h 65"/>
                <a:gd name="T6" fmla="*/ 76 w 77"/>
                <a:gd name="T7" fmla="*/ 54 h 65"/>
                <a:gd name="T8" fmla="*/ 77 w 77"/>
                <a:gd name="T9" fmla="*/ 53 h 65"/>
                <a:gd name="T10" fmla="*/ 39 w 77"/>
                <a:gd name="T11" fmla="*/ 0 h 65"/>
                <a:gd name="T12" fmla="*/ 0 w 77"/>
                <a:gd name="T13" fmla="*/ 53 h 65"/>
                <a:gd name="T14" fmla="*/ 39 w 77"/>
                <a:gd name="T15" fmla="*/ 63 h 65"/>
                <a:gd name="T16" fmla="*/ 3 w 77"/>
                <a:gd name="T17" fmla="*/ 52 h 65"/>
                <a:gd name="T18" fmla="*/ 39 w 77"/>
                <a:gd name="T19" fmla="*/ 3 h 65"/>
                <a:gd name="T20" fmla="*/ 74 w 77"/>
                <a:gd name="T21" fmla="*/ 53 h 65"/>
                <a:gd name="T22" fmla="*/ 39 w 77"/>
                <a:gd name="T23"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5">
                  <a:moveTo>
                    <a:pt x="0" y="53"/>
                  </a:moveTo>
                  <a:cubicBezTo>
                    <a:pt x="1" y="54"/>
                    <a:pt x="1" y="54"/>
                    <a:pt x="1" y="54"/>
                  </a:cubicBezTo>
                  <a:cubicBezTo>
                    <a:pt x="13" y="61"/>
                    <a:pt x="26" y="65"/>
                    <a:pt x="39" y="65"/>
                  </a:cubicBezTo>
                  <a:cubicBezTo>
                    <a:pt x="52" y="65"/>
                    <a:pt x="65" y="61"/>
                    <a:pt x="76" y="54"/>
                  </a:cubicBezTo>
                  <a:cubicBezTo>
                    <a:pt x="77" y="53"/>
                    <a:pt x="77" y="53"/>
                    <a:pt x="77" y="53"/>
                  </a:cubicBezTo>
                  <a:cubicBezTo>
                    <a:pt x="39" y="0"/>
                    <a:pt x="39" y="0"/>
                    <a:pt x="39" y="0"/>
                  </a:cubicBezTo>
                  <a:lnTo>
                    <a:pt x="0" y="53"/>
                  </a:lnTo>
                  <a:close/>
                  <a:moveTo>
                    <a:pt x="39" y="63"/>
                  </a:moveTo>
                  <a:cubicBezTo>
                    <a:pt x="26" y="63"/>
                    <a:pt x="14" y="59"/>
                    <a:pt x="3" y="52"/>
                  </a:cubicBezTo>
                  <a:cubicBezTo>
                    <a:pt x="39" y="3"/>
                    <a:pt x="39" y="3"/>
                    <a:pt x="39" y="3"/>
                  </a:cubicBezTo>
                  <a:cubicBezTo>
                    <a:pt x="74" y="53"/>
                    <a:pt x="74" y="53"/>
                    <a:pt x="74" y="53"/>
                  </a:cubicBezTo>
                  <a:cubicBezTo>
                    <a:pt x="64" y="59"/>
                    <a:pt x="51" y="63"/>
                    <a:pt x="3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29"/>
          <p:cNvGrpSpPr>
            <a:grpSpLocks noChangeAspect="1"/>
          </p:cNvGrpSpPr>
          <p:nvPr/>
        </p:nvGrpSpPr>
        <p:grpSpPr bwMode="auto">
          <a:xfrm>
            <a:off x="5485185" y="2603414"/>
            <a:ext cx="771525" cy="485775"/>
            <a:chOff x="2637" y="2004"/>
            <a:chExt cx="486" cy="306"/>
          </a:xfrm>
          <a:solidFill>
            <a:schemeClr val="accent3"/>
          </a:solidFill>
        </p:grpSpPr>
        <p:sp>
          <p:nvSpPr>
            <p:cNvPr id="85" name="Freeform 30"/>
            <p:cNvSpPr>
              <a:spLocks noEditPoints="1"/>
            </p:cNvSpPr>
            <p:nvPr/>
          </p:nvSpPr>
          <p:spPr bwMode="auto">
            <a:xfrm>
              <a:off x="2764" y="2004"/>
              <a:ext cx="232" cy="56"/>
            </a:xfrm>
            <a:custGeom>
              <a:avLst/>
              <a:gdLst>
                <a:gd name="T0" fmla="*/ 232 w 232"/>
                <a:gd name="T1" fmla="*/ 0 h 56"/>
                <a:gd name="T2" fmla="*/ 0 w 232"/>
                <a:gd name="T3" fmla="*/ 0 h 56"/>
                <a:gd name="T4" fmla="*/ 0 w 232"/>
                <a:gd name="T5" fmla="*/ 2 h 56"/>
                <a:gd name="T6" fmla="*/ 0 w 232"/>
                <a:gd name="T7" fmla="*/ 56 h 56"/>
                <a:gd name="T8" fmla="*/ 232 w 232"/>
                <a:gd name="T9" fmla="*/ 56 h 56"/>
                <a:gd name="T10" fmla="*/ 232 w 232"/>
                <a:gd name="T11" fmla="*/ 0 h 56"/>
                <a:gd name="T12" fmla="*/ 227 w 232"/>
                <a:gd name="T13" fmla="*/ 52 h 56"/>
                <a:gd name="T14" fmla="*/ 5 w 232"/>
                <a:gd name="T15" fmla="*/ 52 h 56"/>
                <a:gd name="T16" fmla="*/ 5 w 232"/>
                <a:gd name="T17" fmla="*/ 4 h 56"/>
                <a:gd name="T18" fmla="*/ 227 w 232"/>
                <a:gd name="T19" fmla="*/ 4 h 56"/>
                <a:gd name="T20" fmla="*/ 227 w 232"/>
                <a:gd name="T21"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56">
                  <a:moveTo>
                    <a:pt x="232" y="0"/>
                  </a:moveTo>
                  <a:lnTo>
                    <a:pt x="0" y="0"/>
                  </a:lnTo>
                  <a:lnTo>
                    <a:pt x="0" y="2"/>
                  </a:lnTo>
                  <a:lnTo>
                    <a:pt x="0" y="56"/>
                  </a:lnTo>
                  <a:lnTo>
                    <a:pt x="232" y="56"/>
                  </a:lnTo>
                  <a:lnTo>
                    <a:pt x="232" y="0"/>
                  </a:lnTo>
                  <a:close/>
                  <a:moveTo>
                    <a:pt x="227" y="52"/>
                  </a:moveTo>
                  <a:lnTo>
                    <a:pt x="5" y="52"/>
                  </a:lnTo>
                  <a:lnTo>
                    <a:pt x="5" y="4"/>
                  </a:lnTo>
                  <a:lnTo>
                    <a:pt x="227" y="4"/>
                  </a:lnTo>
                  <a:lnTo>
                    <a:pt x="22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
            <p:cNvSpPr>
              <a:spLocks noEditPoints="1"/>
            </p:cNvSpPr>
            <p:nvPr/>
          </p:nvSpPr>
          <p:spPr bwMode="auto">
            <a:xfrm>
              <a:off x="2734" y="2066"/>
              <a:ext cx="295" cy="57"/>
            </a:xfrm>
            <a:custGeom>
              <a:avLst/>
              <a:gdLst>
                <a:gd name="T0" fmla="*/ 295 w 295"/>
                <a:gd name="T1" fmla="*/ 0 h 57"/>
                <a:gd name="T2" fmla="*/ 0 w 295"/>
                <a:gd name="T3" fmla="*/ 0 h 57"/>
                <a:gd name="T4" fmla="*/ 0 w 295"/>
                <a:gd name="T5" fmla="*/ 2 h 57"/>
                <a:gd name="T6" fmla="*/ 0 w 295"/>
                <a:gd name="T7" fmla="*/ 57 h 57"/>
                <a:gd name="T8" fmla="*/ 295 w 295"/>
                <a:gd name="T9" fmla="*/ 57 h 57"/>
                <a:gd name="T10" fmla="*/ 295 w 295"/>
                <a:gd name="T11" fmla="*/ 0 h 57"/>
                <a:gd name="T12" fmla="*/ 290 w 295"/>
                <a:gd name="T13" fmla="*/ 52 h 57"/>
                <a:gd name="T14" fmla="*/ 4 w 295"/>
                <a:gd name="T15" fmla="*/ 52 h 57"/>
                <a:gd name="T16" fmla="*/ 4 w 295"/>
                <a:gd name="T17" fmla="*/ 5 h 57"/>
                <a:gd name="T18" fmla="*/ 290 w 295"/>
                <a:gd name="T19" fmla="*/ 5 h 57"/>
                <a:gd name="T20" fmla="*/ 290 w 295"/>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57">
                  <a:moveTo>
                    <a:pt x="295" y="0"/>
                  </a:moveTo>
                  <a:lnTo>
                    <a:pt x="0" y="0"/>
                  </a:lnTo>
                  <a:lnTo>
                    <a:pt x="0" y="2"/>
                  </a:lnTo>
                  <a:lnTo>
                    <a:pt x="0" y="57"/>
                  </a:lnTo>
                  <a:lnTo>
                    <a:pt x="295" y="57"/>
                  </a:lnTo>
                  <a:lnTo>
                    <a:pt x="295" y="0"/>
                  </a:lnTo>
                  <a:close/>
                  <a:moveTo>
                    <a:pt x="290" y="52"/>
                  </a:moveTo>
                  <a:lnTo>
                    <a:pt x="4" y="52"/>
                  </a:lnTo>
                  <a:lnTo>
                    <a:pt x="4" y="5"/>
                  </a:lnTo>
                  <a:lnTo>
                    <a:pt x="290" y="5"/>
                  </a:lnTo>
                  <a:lnTo>
                    <a:pt x="29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2"/>
            <p:cNvSpPr>
              <a:spLocks noEditPoints="1"/>
            </p:cNvSpPr>
            <p:nvPr/>
          </p:nvSpPr>
          <p:spPr bwMode="auto">
            <a:xfrm>
              <a:off x="2700" y="2130"/>
              <a:ext cx="360" cy="57"/>
            </a:xfrm>
            <a:custGeom>
              <a:avLst/>
              <a:gdLst>
                <a:gd name="T0" fmla="*/ 360 w 360"/>
                <a:gd name="T1" fmla="*/ 0 h 57"/>
                <a:gd name="T2" fmla="*/ 0 w 360"/>
                <a:gd name="T3" fmla="*/ 0 h 57"/>
                <a:gd name="T4" fmla="*/ 0 w 360"/>
                <a:gd name="T5" fmla="*/ 3 h 57"/>
                <a:gd name="T6" fmla="*/ 0 w 360"/>
                <a:gd name="T7" fmla="*/ 57 h 57"/>
                <a:gd name="T8" fmla="*/ 360 w 360"/>
                <a:gd name="T9" fmla="*/ 57 h 57"/>
                <a:gd name="T10" fmla="*/ 360 w 360"/>
                <a:gd name="T11" fmla="*/ 0 h 57"/>
                <a:gd name="T12" fmla="*/ 355 w 360"/>
                <a:gd name="T13" fmla="*/ 52 h 57"/>
                <a:gd name="T14" fmla="*/ 5 w 360"/>
                <a:gd name="T15" fmla="*/ 52 h 57"/>
                <a:gd name="T16" fmla="*/ 5 w 360"/>
                <a:gd name="T17" fmla="*/ 5 h 57"/>
                <a:gd name="T18" fmla="*/ 355 w 360"/>
                <a:gd name="T19" fmla="*/ 5 h 57"/>
                <a:gd name="T20" fmla="*/ 355 w 360"/>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0" h="57">
                  <a:moveTo>
                    <a:pt x="360" y="0"/>
                  </a:moveTo>
                  <a:lnTo>
                    <a:pt x="0" y="0"/>
                  </a:lnTo>
                  <a:lnTo>
                    <a:pt x="0" y="3"/>
                  </a:lnTo>
                  <a:lnTo>
                    <a:pt x="0" y="57"/>
                  </a:lnTo>
                  <a:lnTo>
                    <a:pt x="360" y="57"/>
                  </a:lnTo>
                  <a:lnTo>
                    <a:pt x="360" y="0"/>
                  </a:lnTo>
                  <a:close/>
                  <a:moveTo>
                    <a:pt x="355" y="52"/>
                  </a:moveTo>
                  <a:lnTo>
                    <a:pt x="5" y="52"/>
                  </a:lnTo>
                  <a:lnTo>
                    <a:pt x="5" y="5"/>
                  </a:lnTo>
                  <a:lnTo>
                    <a:pt x="355" y="5"/>
                  </a:lnTo>
                  <a:lnTo>
                    <a:pt x="35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3"/>
            <p:cNvSpPr>
              <a:spLocks noEditPoints="1"/>
            </p:cNvSpPr>
            <p:nvPr/>
          </p:nvSpPr>
          <p:spPr bwMode="auto">
            <a:xfrm>
              <a:off x="2670" y="2193"/>
              <a:ext cx="423" cy="54"/>
            </a:xfrm>
            <a:custGeom>
              <a:avLst/>
              <a:gdLst>
                <a:gd name="T0" fmla="*/ 423 w 423"/>
                <a:gd name="T1" fmla="*/ 0 h 54"/>
                <a:gd name="T2" fmla="*/ 0 w 423"/>
                <a:gd name="T3" fmla="*/ 0 h 54"/>
                <a:gd name="T4" fmla="*/ 0 w 423"/>
                <a:gd name="T5" fmla="*/ 2 h 54"/>
                <a:gd name="T6" fmla="*/ 0 w 423"/>
                <a:gd name="T7" fmla="*/ 54 h 54"/>
                <a:gd name="T8" fmla="*/ 423 w 423"/>
                <a:gd name="T9" fmla="*/ 54 h 54"/>
                <a:gd name="T10" fmla="*/ 423 w 423"/>
                <a:gd name="T11" fmla="*/ 0 h 54"/>
                <a:gd name="T12" fmla="*/ 418 w 423"/>
                <a:gd name="T13" fmla="*/ 50 h 54"/>
                <a:gd name="T14" fmla="*/ 4 w 423"/>
                <a:gd name="T15" fmla="*/ 50 h 54"/>
                <a:gd name="T16" fmla="*/ 4 w 423"/>
                <a:gd name="T17" fmla="*/ 5 h 54"/>
                <a:gd name="T18" fmla="*/ 418 w 423"/>
                <a:gd name="T19" fmla="*/ 5 h 54"/>
                <a:gd name="T20" fmla="*/ 418 w 423"/>
                <a:gd name="T2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3" h="54">
                  <a:moveTo>
                    <a:pt x="423" y="0"/>
                  </a:moveTo>
                  <a:lnTo>
                    <a:pt x="0" y="0"/>
                  </a:lnTo>
                  <a:lnTo>
                    <a:pt x="0" y="2"/>
                  </a:lnTo>
                  <a:lnTo>
                    <a:pt x="0" y="54"/>
                  </a:lnTo>
                  <a:lnTo>
                    <a:pt x="423" y="54"/>
                  </a:lnTo>
                  <a:lnTo>
                    <a:pt x="423" y="0"/>
                  </a:lnTo>
                  <a:close/>
                  <a:moveTo>
                    <a:pt x="418" y="50"/>
                  </a:moveTo>
                  <a:lnTo>
                    <a:pt x="4" y="50"/>
                  </a:lnTo>
                  <a:lnTo>
                    <a:pt x="4" y="5"/>
                  </a:lnTo>
                  <a:lnTo>
                    <a:pt x="418" y="5"/>
                  </a:lnTo>
                  <a:lnTo>
                    <a:pt x="41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4"/>
            <p:cNvSpPr>
              <a:spLocks noEditPoints="1"/>
            </p:cNvSpPr>
            <p:nvPr/>
          </p:nvSpPr>
          <p:spPr bwMode="auto">
            <a:xfrm>
              <a:off x="2637" y="2253"/>
              <a:ext cx="486" cy="57"/>
            </a:xfrm>
            <a:custGeom>
              <a:avLst/>
              <a:gdLst>
                <a:gd name="T0" fmla="*/ 0 w 486"/>
                <a:gd name="T1" fmla="*/ 0 h 57"/>
                <a:gd name="T2" fmla="*/ 0 w 486"/>
                <a:gd name="T3" fmla="*/ 2 h 57"/>
                <a:gd name="T4" fmla="*/ 0 w 486"/>
                <a:gd name="T5" fmla="*/ 57 h 57"/>
                <a:gd name="T6" fmla="*/ 486 w 486"/>
                <a:gd name="T7" fmla="*/ 57 h 57"/>
                <a:gd name="T8" fmla="*/ 486 w 486"/>
                <a:gd name="T9" fmla="*/ 0 h 57"/>
                <a:gd name="T10" fmla="*/ 0 w 486"/>
                <a:gd name="T11" fmla="*/ 0 h 57"/>
                <a:gd name="T12" fmla="*/ 482 w 486"/>
                <a:gd name="T13" fmla="*/ 52 h 57"/>
                <a:gd name="T14" fmla="*/ 4 w 486"/>
                <a:gd name="T15" fmla="*/ 52 h 57"/>
                <a:gd name="T16" fmla="*/ 4 w 486"/>
                <a:gd name="T17" fmla="*/ 5 h 57"/>
                <a:gd name="T18" fmla="*/ 482 w 486"/>
                <a:gd name="T19" fmla="*/ 5 h 57"/>
                <a:gd name="T20" fmla="*/ 482 w 486"/>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57">
                  <a:moveTo>
                    <a:pt x="0" y="0"/>
                  </a:moveTo>
                  <a:lnTo>
                    <a:pt x="0" y="2"/>
                  </a:lnTo>
                  <a:lnTo>
                    <a:pt x="0" y="57"/>
                  </a:lnTo>
                  <a:lnTo>
                    <a:pt x="486" y="57"/>
                  </a:lnTo>
                  <a:lnTo>
                    <a:pt x="486" y="0"/>
                  </a:lnTo>
                  <a:lnTo>
                    <a:pt x="0" y="0"/>
                  </a:lnTo>
                  <a:close/>
                  <a:moveTo>
                    <a:pt x="482" y="52"/>
                  </a:moveTo>
                  <a:lnTo>
                    <a:pt x="4" y="52"/>
                  </a:lnTo>
                  <a:lnTo>
                    <a:pt x="4" y="5"/>
                  </a:lnTo>
                  <a:lnTo>
                    <a:pt x="482" y="5"/>
                  </a:lnTo>
                  <a:lnTo>
                    <a:pt x="48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0" name="Freeform 39"/>
          <p:cNvSpPr>
            <a:spLocks noEditPoints="1"/>
          </p:cNvSpPr>
          <p:nvPr/>
        </p:nvSpPr>
        <p:spPr bwMode="auto">
          <a:xfrm>
            <a:off x="7161002" y="2852652"/>
            <a:ext cx="725487" cy="236537"/>
          </a:xfrm>
          <a:custGeom>
            <a:avLst/>
            <a:gdLst>
              <a:gd name="T0" fmla="*/ 0 w 457"/>
              <a:gd name="T1" fmla="*/ 0 h 149"/>
              <a:gd name="T2" fmla="*/ 0 w 457"/>
              <a:gd name="T3" fmla="*/ 149 h 149"/>
              <a:gd name="T4" fmla="*/ 457 w 457"/>
              <a:gd name="T5" fmla="*/ 149 h 149"/>
              <a:gd name="T6" fmla="*/ 457 w 457"/>
              <a:gd name="T7" fmla="*/ 0 h 149"/>
              <a:gd name="T8" fmla="*/ 0 w 457"/>
              <a:gd name="T9" fmla="*/ 0 h 149"/>
              <a:gd name="T10" fmla="*/ 5 w 457"/>
              <a:gd name="T11" fmla="*/ 5 h 149"/>
              <a:gd name="T12" fmla="*/ 140 w 457"/>
              <a:gd name="T13" fmla="*/ 5 h 149"/>
              <a:gd name="T14" fmla="*/ 140 w 457"/>
              <a:gd name="T15" fmla="*/ 62 h 149"/>
              <a:gd name="T16" fmla="*/ 173 w 457"/>
              <a:gd name="T17" fmla="*/ 62 h 149"/>
              <a:gd name="T18" fmla="*/ 173 w 457"/>
              <a:gd name="T19" fmla="*/ 90 h 149"/>
              <a:gd name="T20" fmla="*/ 140 w 457"/>
              <a:gd name="T21" fmla="*/ 90 h 149"/>
              <a:gd name="T22" fmla="*/ 140 w 457"/>
              <a:gd name="T23" fmla="*/ 144 h 149"/>
              <a:gd name="T24" fmla="*/ 5 w 457"/>
              <a:gd name="T25" fmla="*/ 144 h 149"/>
              <a:gd name="T26" fmla="*/ 5 w 457"/>
              <a:gd name="T27" fmla="*/ 5 h 149"/>
              <a:gd name="T28" fmla="*/ 296 w 457"/>
              <a:gd name="T29" fmla="*/ 90 h 149"/>
              <a:gd name="T30" fmla="*/ 296 w 457"/>
              <a:gd name="T31" fmla="*/ 90 h 149"/>
              <a:gd name="T32" fmla="*/ 296 w 457"/>
              <a:gd name="T33" fmla="*/ 92 h 149"/>
              <a:gd name="T34" fmla="*/ 296 w 457"/>
              <a:gd name="T35" fmla="*/ 144 h 149"/>
              <a:gd name="T36" fmla="*/ 145 w 457"/>
              <a:gd name="T37" fmla="*/ 144 h 149"/>
              <a:gd name="T38" fmla="*/ 145 w 457"/>
              <a:gd name="T39" fmla="*/ 95 h 149"/>
              <a:gd name="T40" fmla="*/ 178 w 457"/>
              <a:gd name="T41" fmla="*/ 95 h 149"/>
              <a:gd name="T42" fmla="*/ 178 w 457"/>
              <a:gd name="T43" fmla="*/ 57 h 149"/>
              <a:gd name="T44" fmla="*/ 145 w 457"/>
              <a:gd name="T45" fmla="*/ 57 h 149"/>
              <a:gd name="T46" fmla="*/ 145 w 457"/>
              <a:gd name="T47" fmla="*/ 5 h 149"/>
              <a:gd name="T48" fmla="*/ 296 w 457"/>
              <a:gd name="T49" fmla="*/ 5 h 149"/>
              <a:gd name="T50" fmla="*/ 296 w 457"/>
              <a:gd name="T51" fmla="*/ 62 h 149"/>
              <a:gd name="T52" fmla="*/ 296 w 457"/>
              <a:gd name="T53" fmla="*/ 62 h 149"/>
              <a:gd name="T54" fmla="*/ 329 w 457"/>
              <a:gd name="T55" fmla="*/ 62 h 149"/>
              <a:gd name="T56" fmla="*/ 329 w 457"/>
              <a:gd name="T57" fmla="*/ 90 h 149"/>
              <a:gd name="T58" fmla="*/ 296 w 457"/>
              <a:gd name="T59" fmla="*/ 90 h 149"/>
              <a:gd name="T60" fmla="*/ 452 w 457"/>
              <a:gd name="T61" fmla="*/ 144 h 149"/>
              <a:gd name="T62" fmla="*/ 301 w 457"/>
              <a:gd name="T63" fmla="*/ 144 h 149"/>
              <a:gd name="T64" fmla="*/ 301 w 457"/>
              <a:gd name="T65" fmla="*/ 95 h 149"/>
              <a:gd name="T66" fmla="*/ 334 w 457"/>
              <a:gd name="T67" fmla="*/ 95 h 149"/>
              <a:gd name="T68" fmla="*/ 334 w 457"/>
              <a:gd name="T69" fmla="*/ 95 h 149"/>
              <a:gd name="T70" fmla="*/ 334 w 457"/>
              <a:gd name="T71" fmla="*/ 57 h 149"/>
              <a:gd name="T72" fmla="*/ 334 w 457"/>
              <a:gd name="T73" fmla="*/ 57 h 149"/>
              <a:gd name="T74" fmla="*/ 301 w 457"/>
              <a:gd name="T75" fmla="*/ 57 h 149"/>
              <a:gd name="T76" fmla="*/ 301 w 457"/>
              <a:gd name="T77" fmla="*/ 5 h 149"/>
              <a:gd name="T78" fmla="*/ 452 w 457"/>
              <a:gd name="T79" fmla="*/ 5 h 149"/>
              <a:gd name="T80" fmla="*/ 452 w 457"/>
              <a:gd name="T81"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7" h="149">
                <a:moveTo>
                  <a:pt x="0" y="0"/>
                </a:moveTo>
                <a:lnTo>
                  <a:pt x="0" y="149"/>
                </a:lnTo>
                <a:lnTo>
                  <a:pt x="457" y="149"/>
                </a:lnTo>
                <a:lnTo>
                  <a:pt x="457" y="0"/>
                </a:lnTo>
                <a:lnTo>
                  <a:pt x="0" y="0"/>
                </a:lnTo>
                <a:close/>
                <a:moveTo>
                  <a:pt x="5" y="5"/>
                </a:moveTo>
                <a:lnTo>
                  <a:pt x="140" y="5"/>
                </a:lnTo>
                <a:lnTo>
                  <a:pt x="140" y="62"/>
                </a:lnTo>
                <a:lnTo>
                  <a:pt x="173" y="62"/>
                </a:lnTo>
                <a:lnTo>
                  <a:pt x="173" y="90"/>
                </a:lnTo>
                <a:lnTo>
                  <a:pt x="140" y="90"/>
                </a:lnTo>
                <a:lnTo>
                  <a:pt x="140" y="144"/>
                </a:lnTo>
                <a:lnTo>
                  <a:pt x="5" y="144"/>
                </a:lnTo>
                <a:lnTo>
                  <a:pt x="5" y="5"/>
                </a:lnTo>
                <a:close/>
                <a:moveTo>
                  <a:pt x="296" y="90"/>
                </a:moveTo>
                <a:lnTo>
                  <a:pt x="296" y="90"/>
                </a:lnTo>
                <a:lnTo>
                  <a:pt x="296" y="92"/>
                </a:lnTo>
                <a:lnTo>
                  <a:pt x="296" y="144"/>
                </a:lnTo>
                <a:lnTo>
                  <a:pt x="145" y="144"/>
                </a:lnTo>
                <a:lnTo>
                  <a:pt x="145" y="95"/>
                </a:lnTo>
                <a:lnTo>
                  <a:pt x="178" y="95"/>
                </a:lnTo>
                <a:lnTo>
                  <a:pt x="178" y="57"/>
                </a:lnTo>
                <a:lnTo>
                  <a:pt x="145" y="57"/>
                </a:lnTo>
                <a:lnTo>
                  <a:pt x="145" y="5"/>
                </a:lnTo>
                <a:lnTo>
                  <a:pt x="296" y="5"/>
                </a:lnTo>
                <a:lnTo>
                  <a:pt x="296" y="62"/>
                </a:lnTo>
                <a:lnTo>
                  <a:pt x="296" y="62"/>
                </a:lnTo>
                <a:lnTo>
                  <a:pt x="329" y="62"/>
                </a:lnTo>
                <a:lnTo>
                  <a:pt x="329" y="90"/>
                </a:lnTo>
                <a:lnTo>
                  <a:pt x="296" y="90"/>
                </a:lnTo>
                <a:close/>
                <a:moveTo>
                  <a:pt x="452" y="144"/>
                </a:moveTo>
                <a:lnTo>
                  <a:pt x="301" y="144"/>
                </a:lnTo>
                <a:lnTo>
                  <a:pt x="301" y="95"/>
                </a:lnTo>
                <a:lnTo>
                  <a:pt x="334" y="95"/>
                </a:lnTo>
                <a:lnTo>
                  <a:pt x="334" y="95"/>
                </a:lnTo>
                <a:lnTo>
                  <a:pt x="334" y="57"/>
                </a:lnTo>
                <a:lnTo>
                  <a:pt x="334" y="57"/>
                </a:lnTo>
                <a:lnTo>
                  <a:pt x="301" y="57"/>
                </a:lnTo>
                <a:lnTo>
                  <a:pt x="301" y="5"/>
                </a:lnTo>
                <a:lnTo>
                  <a:pt x="452" y="5"/>
                </a:lnTo>
                <a:lnTo>
                  <a:pt x="452" y="14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Content Placeholder 9"/>
          <p:cNvSpPr txBox="1">
            <a:spLocks/>
          </p:cNvSpPr>
          <p:nvPr/>
        </p:nvSpPr>
        <p:spPr>
          <a:xfrm>
            <a:off x="457731" y="1816101"/>
            <a:ext cx="8226689" cy="469900"/>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spcAft>
                <a:spcPts val="1200"/>
              </a:spcAft>
            </a:pPr>
            <a:r>
              <a:rPr lang="en-US" dirty="0" smtClean="0"/>
              <a:t>Professionals have been using text-filled diagrams to explain abstract concepts for hundreds of years. The best way to </a:t>
            </a:r>
            <a:br>
              <a:rPr lang="en-US" dirty="0" smtClean="0"/>
            </a:br>
            <a:r>
              <a:rPr lang="en-US" dirty="0" smtClean="0"/>
              <a:t>show how things relate to each other is to use proximity, scale, and links so the hierarchy and relationships are clear.</a:t>
            </a:r>
            <a:endParaRPr lang="en-US" dirty="0"/>
          </a:p>
        </p:txBody>
      </p:sp>
    </p:spTree>
    <p:extLst>
      <p:ext uri="{BB962C8B-B14F-4D97-AF65-F5344CB8AC3E}">
        <p14:creationId xmlns:p14="http://schemas.microsoft.com/office/powerpoint/2010/main" val="27414157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Flow</a:t>
            </a:r>
            <a:endParaRPr lang="en-US" dirty="0">
              <a:solidFill>
                <a:schemeClr val="accent3"/>
              </a:solidFill>
            </a:endParaRPr>
          </a:p>
        </p:txBody>
      </p:sp>
      <p:sp>
        <p:nvSpPr>
          <p:cNvPr id="11" name="Text Placeholder 10"/>
          <p:cNvSpPr>
            <a:spLocks noGrp="1"/>
          </p:cNvSpPr>
          <p:nvPr>
            <p:ph type="body" idx="10"/>
          </p:nvPr>
        </p:nvSpPr>
        <p:spPr/>
        <p:txBody>
          <a:bodyPr/>
          <a:lstStyle/>
          <a:p>
            <a:r>
              <a:rPr lang="en-US" dirty="0" smtClean="0"/>
              <a:t>Shapes are connected by an arrow to convey direction or movement</a:t>
            </a:r>
            <a:br>
              <a:rPr lang="en-US" dirty="0" smtClean="0"/>
            </a:br>
            <a:r>
              <a:rPr lang="en-US" dirty="0" smtClean="0"/>
              <a:t>(process, cycle, timeline, gears, sequence).</a:t>
            </a:r>
            <a:endParaRPr lang="en-US" dirty="0"/>
          </a:p>
        </p:txBody>
      </p:sp>
      <p:sp>
        <p:nvSpPr>
          <p:cNvPr id="73" name="Rectangle 72"/>
          <p:cNvSpPr/>
          <p:nvPr/>
        </p:nvSpPr>
        <p:spPr>
          <a:xfrm>
            <a:off x="459580" y="5367735"/>
            <a:ext cx="937420" cy="461665"/>
          </a:xfrm>
          <a:prstGeom prst="rect">
            <a:avLst/>
          </a:prstGeom>
        </p:spPr>
        <p:txBody>
          <a:bodyPr wrap="square" lIns="0" tIns="0" rIns="0" bIns="0" anchor="t">
            <a:spAutoFit/>
          </a:bodyPr>
          <a:lstStyle/>
          <a:p>
            <a:r>
              <a:rPr lang="en-US" sz="1500" i="1" dirty="0">
                <a:solidFill>
                  <a:schemeClr val="tx2"/>
                </a:solidFill>
              </a:rPr>
              <a:t>Merge </a:t>
            </a:r>
            <a:r>
              <a:rPr lang="en-US" sz="1500" i="1" dirty="0" smtClean="0">
                <a:solidFill>
                  <a:schemeClr val="tx2"/>
                </a:solidFill>
              </a:rPr>
              <a:t>and</a:t>
            </a:r>
            <a:br>
              <a:rPr lang="en-US" sz="1500" i="1" dirty="0" smtClean="0">
                <a:solidFill>
                  <a:schemeClr val="tx2"/>
                </a:solidFill>
              </a:rPr>
            </a:br>
            <a:r>
              <a:rPr lang="en-US" sz="1500" i="1" dirty="0" smtClean="0">
                <a:solidFill>
                  <a:schemeClr val="tx2"/>
                </a:solidFill>
              </a:rPr>
              <a:t>Divide</a:t>
            </a:r>
            <a:endParaRPr lang="en-US" sz="1500" i="1" dirty="0">
              <a:solidFill>
                <a:schemeClr val="tx2"/>
              </a:solidFill>
            </a:endParaRPr>
          </a:p>
        </p:txBody>
      </p:sp>
      <p:sp>
        <p:nvSpPr>
          <p:cNvPr id="74" name="TextBox 73"/>
          <p:cNvSpPr txBox="1"/>
          <p:nvPr/>
        </p:nvSpPr>
        <p:spPr>
          <a:xfrm>
            <a:off x="1550669" y="5393203"/>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 </a:t>
            </a:r>
            <a:r>
              <a:rPr lang="en-US" sz="1100" i="1" dirty="0">
                <a:solidFill>
                  <a:schemeClr val="accent2"/>
                </a:solidFill>
              </a:rPr>
              <a:t>separates from or combines with other </a:t>
            </a:r>
            <a:r>
              <a:rPr lang="en-US" sz="1100" i="1" dirty="0" smtClean="0">
                <a:solidFill>
                  <a:schemeClr val="accent2"/>
                </a:solidFill>
              </a:rPr>
              <a:t>shapes.</a:t>
            </a:r>
            <a:endParaRPr lang="en-US" sz="1100" i="1" dirty="0">
              <a:solidFill>
                <a:schemeClr val="accent2"/>
              </a:solidFill>
            </a:endParaRPr>
          </a:p>
        </p:txBody>
      </p:sp>
      <p:grpSp>
        <p:nvGrpSpPr>
          <p:cNvPr id="75" name="Group 95"/>
          <p:cNvGrpSpPr>
            <a:grpSpLocks noChangeAspect="1"/>
          </p:cNvGrpSpPr>
          <p:nvPr/>
        </p:nvGrpSpPr>
        <p:grpSpPr bwMode="auto">
          <a:xfrm>
            <a:off x="459975" y="5856714"/>
            <a:ext cx="517525" cy="493483"/>
            <a:chOff x="2674" y="1965"/>
            <a:chExt cx="409" cy="390"/>
          </a:xfrm>
          <a:solidFill>
            <a:schemeClr val="accent3"/>
          </a:solidFill>
        </p:grpSpPr>
        <p:sp>
          <p:nvSpPr>
            <p:cNvPr id="76" name="Freeform 96"/>
            <p:cNvSpPr>
              <a:spLocks noEditPoints="1"/>
            </p:cNvSpPr>
            <p:nvPr/>
          </p:nvSpPr>
          <p:spPr bwMode="auto">
            <a:xfrm>
              <a:off x="2828" y="1965"/>
              <a:ext cx="104" cy="175"/>
            </a:xfrm>
            <a:custGeom>
              <a:avLst/>
              <a:gdLst>
                <a:gd name="T0" fmla="*/ 78 w 104"/>
                <a:gd name="T1" fmla="*/ 88 h 175"/>
                <a:gd name="T2" fmla="*/ 78 w 104"/>
                <a:gd name="T3" fmla="*/ 0 h 175"/>
                <a:gd name="T4" fmla="*/ 26 w 104"/>
                <a:gd name="T5" fmla="*/ 0 h 175"/>
                <a:gd name="T6" fmla="*/ 26 w 104"/>
                <a:gd name="T7" fmla="*/ 85 h 175"/>
                <a:gd name="T8" fmla="*/ 0 w 104"/>
                <a:gd name="T9" fmla="*/ 85 h 175"/>
                <a:gd name="T10" fmla="*/ 52 w 104"/>
                <a:gd name="T11" fmla="*/ 175 h 175"/>
                <a:gd name="T12" fmla="*/ 104 w 104"/>
                <a:gd name="T13" fmla="*/ 88 h 175"/>
                <a:gd name="T14" fmla="*/ 78 w 104"/>
                <a:gd name="T15" fmla="*/ 88 h 175"/>
                <a:gd name="T16" fmla="*/ 52 w 104"/>
                <a:gd name="T17" fmla="*/ 166 h 175"/>
                <a:gd name="T18" fmla="*/ 9 w 104"/>
                <a:gd name="T19" fmla="*/ 90 h 175"/>
                <a:gd name="T20" fmla="*/ 30 w 104"/>
                <a:gd name="T21" fmla="*/ 90 h 175"/>
                <a:gd name="T22" fmla="*/ 30 w 104"/>
                <a:gd name="T23" fmla="*/ 5 h 175"/>
                <a:gd name="T24" fmla="*/ 73 w 104"/>
                <a:gd name="T25" fmla="*/ 5 h 175"/>
                <a:gd name="T26" fmla="*/ 73 w 104"/>
                <a:gd name="T27" fmla="*/ 92 h 175"/>
                <a:gd name="T28" fmla="*/ 94 w 104"/>
                <a:gd name="T29" fmla="*/ 92 h 175"/>
                <a:gd name="T30" fmla="*/ 52 w 104"/>
                <a:gd name="T31" fmla="*/ 16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75">
                  <a:moveTo>
                    <a:pt x="78" y="88"/>
                  </a:moveTo>
                  <a:lnTo>
                    <a:pt x="78" y="0"/>
                  </a:lnTo>
                  <a:lnTo>
                    <a:pt x="26" y="0"/>
                  </a:lnTo>
                  <a:lnTo>
                    <a:pt x="26" y="85"/>
                  </a:lnTo>
                  <a:lnTo>
                    <a:pt x="0" y="85"/>
                  </a:lnTo>
                  <a:lnTo>
                    <a:pt x="52" y="175"/>
                  </a:lnTo>
                  <a:lnTo>
                    <a:pt x="104" y="88"/>
                  </a:lnTo>
                  <a:lnTo>
                    <a:pt x="78" y="88"/>
                  </a:lnTo>
                  <a:close/>
                  <a:moveTo>
                    <a:pt x="52" y="166"/>
                  </a:moveTo>
                  <a:lnTo>
                    <a:pt x="9" y="90"/>
                  </a:lnTo>
                  <a:lnTo>
                    <a:pt x="30" y="90"/>
                  </a:lnTo>
                  <a:lnTo>
                    <a:pt x="30" y="5"/>
                  </a:lnTo>
                  <a:lnTo>
                    <a:pt x="73" y="5"/>
                  </a:lnTo>
                  <a:lnTo>
                    <a:pt x="73" y="92"/>
                  </a:lnTo>
                  <a:lnTo>
                    <a:pt x="94" y="92"/>
                  </a:lnTo>
                  <a:lnTo>
                    <a:pt x="52"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97"/>
            <p:cNvSpPr>
              <a:spLocks noEditPoints="1"/>
            </p:cNvSpPr>
            <p:nvPr/>
          </p:nvSpPr>
          <p:spPr bwMode="auto">
            <a:xfrm>
              <a:off x="2674" y="2083"/>
              <a:ext cx="175" cy="99"/>
            </a:xfrm>
            <a:custGeom>
              <a:avLst/>
              <a:gdLst>
                <a:gd name="T0" fmla="*/ 76 w 175"/>
                <a:gd name="T1" fmla="*/ 99 h 99"/>
                <a:gd name="T2" fmla="*/ 175 w 175"/>
                <a:gd name="T3" fmla="*/ 78 h 99"/>
                <a:gd name="T4" fmla="*/ 106 w 175"/>
                <a:gd name="T5" fmla="*/ 3 h 99"/>
                <a:gd name="T6" fmla="*/ 99 w 175"/>
                <a:gd name="T7" fmla="*/ 26 h 99"/>
                <a:gd name="T8" fmla="*/ 17 w 175"/>
                <a:gd name="T9" fmla="*/ 0 h 99"/>
                <a:gd name="T10" fmla="*/ 0 w 175"/>
                <a:gd name="T11" fmla="*/ 50 h 99"/>
                <a:gd name="T12" fmla="*/ 83 w 175"/>
                <a:gd name="T13" fmla="*/ 76 h 99"/>
                <a:gd name="T14" fmla="*/ 76 w 175"/>
                <a:gd name="T15" fmla="*/ 99 h 99"/>
                <a:gd name="T16" fmla="*/ 7 w 175"/>
                <a:gd name="T17" fmla="*/ 45 h 99"/>
                <a:gd name="T18" fmla="*/ 19 w 175"/>
                <a:gd name="T19" fmla="*/ 5 h 99"/>
                <a:gd name="T20" fmla="*/ 102 w 175"/>
                <a:gd name="T21" fmla="*/ 33 h 99"/>
                <a:gd name="T22" fmla="*/ 109 w 175"/>
                <a:gd name="T23" fmla="*/ 12 h 99"/>
                <a:gd name="T24" fmla="*/ 165 w 175"/>
                <a:gd name="T25" fmla="*/ 76 h 99"/>
                <a:gd name="T26" fmla="*/ 83 w 175"/>
                <a:gd name="T27" fmla="*/ 95 h 99"/>
                <a:gd name="T28" fmla="*/ 90 w 175"/>
                <a:gd name="T29" fmla="*/ 73 h 99"/>
                <a:gd name="T30" fmla="*/ 7 w 175"/>
                <a:gd name="T31" fmla="*/ 4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99">
                  <a:moveTo>
                    <a:pt x="76" y="99"/>
                  </a:moveTo>
                  <a:lnTo>
                    <a:pt x="175" y="78"/>
                  </a:lnTo>
                  <a:lnTo>
                    <a:pt x="106" y="3"/>
                  </a:lnTo>
                  <a:lnTo>
                    <a:pt x="99" y="26"/>
                  </a:lnTo>
                  <a:lnTo>
                    <a:pt x="17" y="0"/>
                  </a:lnTo>
                  <a:lnTo>
                    <a:pt x="0" y="50"/>
                  </a:lnTo>
                  <a:lnTo>
                    <a:pt x="83" y="76"/>
                  </a:lnTo>
                  <a:lnTo>
                    <a:pt x="76" y="99"/>
                  </a:lnTo>
                  <a:close/>
                  <a:moveTo>
                    <a:pt x="7" y="45"/>
                  </a:moveTo>
                  <a:lnTo>
                    <a:pt x="19" y="5"/>
                  </a:lnTo>
                  <a:lnTo>
                    <a:pt x="102" y="33"/>
                  </a:lnTo>
                  <a:lnTo>
                    <a:pt x="109" y="12"/>
                  </a:lnTo>
                  <a:lnTo>
                    <a:pt x="165" y="76"/>
                  </a:lnTo>
                  <a:lnTo>
                    <a:pt x="83" y="95"/>
                  </a:lnTo>
                  <a:lnTo>
                    <a:pt x="90" y="73"/>
                  </a:lnTo>
                  <a:lnTo>
                    <a:pt x="7"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98"/>
            <p:cNvSpPr>
              <a:spLocks noEditPoints="1"/>
            </p:cNvSpPr>
            <p:nvPr/>
          </p:nvSpPr>
          <p:spPr bwMode="auto">
            <a:xfrm>
              <a:off x="2735" y="2197"/>
              <a:ext cx="126" cy="158"/>
            </a:xfrm>
            <a:custGeom>
              <a:avLst/>
              <a:gdLst>
                <a:gd name="T0" fmla="*/ 52 w 126"/>
                <a:gd name="T1" fmla="*/ 56 h 158"/>
                <a:gd name="T2" fmla="*/ 0 w 126"/>
                <a:gd name="T3" fmla="*/ 127 h 158"/>
                <a:gd name="T4" fmla="*/ 43 w 126"/>
                <a:gd name="T5" fmla="*/ 158 h 158"/>
                <a:gd name="T6" fmla="*/ 95 w 126"/>
                <a:gd name="T7" fmla="*/ 87 h 158"/>
                <a:gd name="T8" fmla="*/ 114 w 126"/>
                <a:gd name="T9" fmla="*/ 101 h 158"/>
                <a:gd name="T10" fmla="*/ 126 w 126"/>
                <a:gd name="T11" fmla="*/ 0 h 158"/>
                <a:gd name="T12" fmla="*/ 31 w 126"/>
                <a:gd name="T13" fmla="*/ 42 h 158"/>
                <a:gd name="T14" fmla="*/ 52 w 126"/>
                <a:gd name="T15" fmla="*/ 56 h 158"/>
                <a:gd name="T16" fmla="*/ 121 w 126"/>
                <a:gd name="T17" fmla="*/ 7 h 158"/>
                <a:gd name="T18" fmla="*/ 111 w 126"/>
                <a:gd name="T19" fmla="*/ 94 h 158"/>
                <a:gd name="T20" fmla="*/ 93 w 126"/>
                <a:gd name="T21" fmla="*/ 80 h 158"/>
                <a:gd name="T22" fmla="*/ 43 w 126"/>
                <a:gd name="T23" fmla="*/ 151 h 158"/>
                <a:gd name="T24" fmla="*/ 7 w 126"/>
                <a:gd name="T25" fmla="*/ 125 h 158"/>
                <a:gd name="T26" fmla="*/ 59 w 126"/>
                <a:gd name="T27" fmla="*/ 56 h 158"/>
                <a:gd name="T28" fmla="*/ 41 w 126"/>
                <a:gd name="T29" fmla="*/ 42 h 158"/>
                <a:gd name="T30" fmla="*/ 121 w 126"/>
                <a:gd name="T31" fmla="*/ 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58">
                  <a:moveTo>
                    <a:pt x="52" y="56"/>
                  </a:moveTo>
                  <a:lnTo>
                    <a:pt x="0" y="127"/>
                  </a:lnTo>
                  <a:lnTo>
                    <a:pt x="43" y="158"/>
                  </a:lnTo>
                  <a:lnTo>
                    <a:pt x="95" y="87"/>
                  </a:lnTo>
                  <a:lnTo>
                    <a:pt x="114" y="101"/>
                  </a:lnTo>
                  <a:lnTo>
                    <a:pt x="126" y="0"/>
                  </a:lnTo>
                  <a:lnTo>
                    <a:pt x="31" y="42"/>
                  </a:lnTo>
                  <a:lnTo>
                    <a:pt x="52" y="56"/>
                  </a:lnTo>
                  <a:close/>
                  <a:moveTo>
                    <a:pt x="121" y="7"/>
                  </a:moveTo>
                  <a:lnTo>
                    <a:pt x="111" y="94"/>
                  </a:lnTo>
                  <a:lnTo>
                    <a:pt x="93" y="80"/>
                  </a:lnTo>
                  <a:lnTo>
                    <a:pt x="43" y="151"/>
                  </a:lnTo>
                  <a:lnTo>
                    <a:pt x="7" y="125"/>
                  </a:lnTo>
                  <a:lnTo>
                    <a:pt x="59" y="56"/>
                  </a:lnTo>
                  <a:lnTo>
                    <a:pt x="41" y="42"/>
                  </a:lnTo>
                  <a:lnTo>
                    <a:pt x="1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99"/>
            <p:cNvSpPr>
              <a:spLocks noEditPoints="1"/>
            </p:cNvSpPr>
            <p:nvPr/>
          </p:nvSpPr>
          <p:spPr bwMode="auto">
            <a:xfrm>
              <a:off x="2908" y="2083"/>
              <a:ext cx="175" cy="99"/>
            </a:xfrm>
            <a:custGeom>
              <a:avLst/>
              <a:gdLst>
                <a:gd name="T0" fmla="*/ 101 w 175"/>
                <a:gd name="T1" fmla="*/ 99 h 99"/>
                <a:gd name="T2" fmla="*/ 94 w 175"/>
                <a:gd name="T3" fmla="*/ 76 h 99"/>
                <a:gd name="T4" fmla="*/ 175 w 175"/>
                <a:gd name="T5" fmla="*/ 50 h 99"/>
                <a:gd name="T6" fmla="*/ 161 w 175"/>
                <a:gd name="T7" fmla="*/ 0 h 99"/>
                <a:gd name="T8" fmla="*/ 78 w 175"/>
                <a:gd name="T9" fmla="*/ 26 h 99"/>
                <a:gd name="T10" fmla="*/ 68 w 175"/>
                <a:gd name="T11" fmla="*/ 3 h 99"/>
                <a:gd name="T12" fmla="*/ 0 w 175"/>
                <a:gd name="T13" fmla="*/ 78 h 99"/>
                <a:gd name="T14" fmla="*/ 101 w 175"/>
                <a:gd name="T15" fmla="*/ 99 h 99"/>
                <a:gd name="T16" fmla="*/ 68 w 175"/>
                <a:gd name="T17" fmla="*/ 12 h 99"/>
                <a:gd name="T18" fmla="*/ 73 w 175"/>
                <a:gd name="T19" fmla="*/ 33 h 99"/>
                <a:gd name="T20" fmla="*/ 156 w 175"/>
                <a:gd name="T21" fmla="*/ 5 h 99"/>
                <a:gd name="T22" fmla="*/ 170 w 175"/>
                <a:gd name="T23" fmla="*/ 45 h 99"/>
                <a:gd name="T24" fmla="*/ 87 w 175"/>
                <a:gd name="T25" fmla="*/ 73 h 99"/>
                <a:gd name="T26" fmla="*/ 94 w 175"/>
                <a:gd name="T27" fmla="*/ 95 h 99"/>
                <a:gd name="T28" fmla="*/ 9 w 175"/>
                <a:gd name="T29" fmla="*/ 76 h 99"/>
                <a:gd name="T30" fmla="*/ 68 w 175"/>
                <a:gd name="T31"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99">
                  <a:moveTo>
                    <a:pt x="101" y="99"/>
                  </a:moveTo>
                  <a:lnTo>
                    <a:pt x="94" y="76"/>
                  </a:lnTo>
                  <a:lnTo>
                    <a:pt x="175" y="50"/>
                  </a:lnTo>
                  <a:lnTo>
                    <a:pt x="161" y="0"/>
                  </a:lnTo>
                  <a:lnTo>
                    <a:pt x="78" y="26"/>
                  </a:lnTo>
                  <a:lnTo>
                    <a:pt x="68" y="3"/>
                  </a:lnTo>
                  <a:lnTo>
                    <a:pt x="0" y="78"/>
                  </a:lnTo>
                  <a:lnTo>
                    <a:pt x="101" y="99"/>
                  </a:lnTo>
                  <a:close/>
                  <a:moveTo>
                    <a:pt x="68" y="12"/>
                  </a:moveTo>
                  <a:lnTo>
                    <a:pt x="73" y="33"/>
                  </a:lnTo>
                  <a:lnTo>
                    <a:pt x="156" y="5"/>
                  </a:lnTo>
                  <a:lnTo>
                    <a:pt x="170" y="45"/>
                  </a:lnTo>
                  <a:lnTo>
                    <a:pt x="87" y="73"/>
                  </a:lnTo>
                  <a:lnTo>
                    <a:pt x="94" y="95"/>
                  </a:lnTo>
                  <a:lnTo>
                    <a:pt x="9" y="76"/>
                  </a:lnTo>
                  <a:lnTo>
                    <a:pt x="6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00"/>
            <p:cNvSpPr>
              <a:spLocks noEditPoints="1"/>
            </p:cNvSpPr>
            <p:nvPr/>
          </p:nvSpPr>
          <p:spPr bwMode="auto">
            <a:xfrm>
              <a:off x="2896" y="2197"/>
              <a:ext cx="125" cy="158"/>
            </a:xfrm>
            <a:custGeom>
              <a:avLst/>
              <a:gdLst>
                <a:gd name="T0" fmla="*/ 95 w 125"/>
                <a:gd name="T1" fmla="*/ 42 h 158"/>
                <a:gd name="T2" fmla="*/ 0 w 125"/>
                <a:gd name="T3" fmla="*/ 0 h 158"/>
                <a:gd name="T4" fmla="*/ 12 w 125"/>
                <a:gd name="T5" fmla="*/ 101 h 158"/>
                <a:gd name="T6" fmla="*/ 33 w 125"/>
                <a:gd name="T7" fmla="*/ 87 h 158"/>
                <a:gd name="T8" fmla="*/ 83 w 125"/>
                <a:gd name="T9" fmla="*/ 158 h 158"/>
                <a:gd name="T10" fmla="*/ 125 w 125"/>
                <a:gd name="T11" fmla="*/ 127 h 158"/>
                <a:gd name="T12" fmla="*/ 76 w 125"/>
                <a:gd name="T13" fmla="*/ 56 h 158"/>
                <a:gd name="T14" fmla="*/ 95 w 125"/>
                <a:gd name="T15" fmla="*/ 42 h 158"/>
                <a:gd name="T16" fmla="*/ 118 w 125"/>
                <a:gd name="T17" fmla="*/ 125 h 158"/>
                <a:gd name="T18" fmla="*/ 85 w 125"/>
                <a:gd name="T19" fmla="*/ 151 h 158"/>
                <a:gd name="T20" fmla="*/ 33 w 125"/>
                <a:gd name="T21" fmla="*/ 80 h 158"/>
                <a:gd name="T22" fmla="*/ 17 w 125"/>
                <a:gd name="T23" fmla="*/ 94 h 158"/>
                <a:gd name="T24" fmla="*/ 7 w 125"/>
                <a:gd name="T25" fmla="*/ 7 h 158"/>
                <a:gd name="T26" fmla="*/ 85 w 125"/>
                <a:gd name="T27" fmla="*/ 42 h 158"/>
                <a:gd name="T28" fmla="*/ 69 w 125"/>
                <a:gd name="T29" fmla="*/ 56 h 158"/>
                <a:gd name="T30" fmla="*/ 118 w 125"/>
                <a:gd name="T31" fmla="*/ 12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58">
                  <a:moveTo>
                    <a:pt x="95" y="42"/>
                  </a:moveTo>
                  <a:lnTo>
                    <a:pt x="0" y="0"/>
                  </a:lnTo>
                  <a:lnTo>
                    <a:pt x="12" y="101"/>
                  </a:lnTo>
                  <a:lnTo>
                    <a:pt x="33" y="87"/>
                  </a:lnTo>
                  <a:lnTo>
                    <a:pt x="83" y="158"/>
                  </a:lnTo>
                  <a:lnTo>
                    <a:pt x="125" y="127"/>
                  </a:lnTo>
                  <a:lnTo>
                    <a:pt x="76" y="56"/>
                  </a:lnTo>
                  <a:lnTo>
                    <a:pt x="95" y="42"/>
                  </a:lnTo>
                  <a:close/>
                  <a:moveTo>
                    <a:pt x="118" y="125"/>
                  </a:moveTo>
                  <a:lnTo>
                    <a:pt x="85" y="151"/>
                  </a:lnTo>
                  <a:lnTo>
                    <a:pt x="33" y="80"/>
                  </a:lnTo>
                  <a:lnTo>
                    <a:pt x="17" y="94"/>
                  </a:lnTo>
                  <a:lnTo>
                    <a:pt x="7" y="7"/>
                  </a:lnTo>
                  <a:lnTo>
                    <a:pt x="85" y="42"/>
                  </a:lnTo>
                  <a:lnTo>
                    <a:pt x="69" y="56"/>
                  </a:lnTo>
                  <a:lnTo>
                    <a:pt x="118"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5882274"/>
            <a:ext cx="7095938" cy="4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Rectangle 87"/>
          <p:cNvSpPr/>
          <p:nvPr/>
        </p:nvSpPr>
        <p:spPr>
          <a:xfrm>
            <a:off x="459580" y="4184651"/>
            <a:ext cx="892970" cy="230832"/>
          </a:xfrm>
          <a:prstGeom prst="rect">
            <a:avLst/>
          </a:prstGeom>
        </p:spPr>
        <p:txBody>
          <a:bodyPr wrap="square" lIns="0" tIns="0" rIns="0" bIns="0" anchor="t">
            <a:spAutoFit/>
          </a:bodyPr>
          <a:lstStyle/>
          <a:p>
            <a:r>
              <a:rPr lang="en-US" sz="1500" i="1" dirty="0">
                <a:solidFill>
                  <a:schemeClr val="tx2"/>
                </a:solidFill>
              </a:rPr>
              <a:t>Linear</a:t>
            </a:r>
          </a:p>
        </p:txBody>
      </p:sp>
      <p:sp>
        <p:nvSpPr>
          <p:cNvPr id="89" name="TextBox 88"/>
          <p:cNvSpPr txBox="1"/>
          <p:nvPr/>
        </p:nvSpPr>
        <p:spPr>
          <a:xfrm>
            <a:off x="1550669" y="4210119"/>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Shapes </a:t>
            </a:r>
            <a:r>
              <a:rPr lang="en-US" sz="1100" i="1" dirty="0">
                <a:solidFill>
                  <a:schemeClr val="accent2"/>
                </a:solidFill>
              </a:rPr>
              <a:t>flow </a:t>
            </a:r>
            <a:r>
              <a:rPr lang="en-US" sz="1100" i="1" dirty="0" smtClean="0">
                <a:solidFill>
                  <a:schemeClr val="accent2"/>
                </a:solidFill>
              </a:rPr>
              <a:t>linearly, </a:t>
            </a:r>
            <a:r>
              <a:rPr lang="en-US" sz="1100" i="1" dirty="0">
                <a:solidFill>
                  <a:schemeClr val="accent2"/>
                </a:solidFill>
              </a:rPr>
              <a:t>but not necessarily </a:t>
            </a:r>
            <a:r>
              <a:rPr lang="en-US" sz="1100" i="1" dirty="0" smtClean="0">
                <a:solidFill>
                  <a:schemeClr val="accent2"/>
                </a:solidFill>
              </a:rPr>
              <a:t>straight.</a:t>
            </a:r>
            <a:endParaRPr lang="en-US" sz="1100" i="1" dirty="0">
              <a:solidFill>
                <a:schemeClr val="accent2"/>
              </a:solidFill>
            </a:endParaRPr>
          </a:p>
        </p:txBody>
      </p:sp>
      <p:sp>
        <p:nvSpPr>
          <p:cNvPr id="92" name="Rectangle 91"/>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Parallel</a:t>
            </a:r>
          </a:p>
        </p:txBody>
      </p:sp>
      <p:sp>
        <p:nvSpPr>
          <p:cNvPr id="93" name="TextBox 92"/>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Shapes </a:t>
            </a:r>
            <a:r>
              <a:rPr lang="en-US" sz="1100" i="1" dirty="0">
                <a:solidFill>
                  <a:schemeClr val="accent2"/>
                </a:solidFill>
              </a:rPr>
              <a:t>flow in a parallel direction where no shape </a:t>
            </a:r>
            <a:r>
              <a:rPr lang="en-US" sz="1100" i="1" dirty="0" smtClean="0">
                <a:solidFill>
                  <a:schemeClr val="accent2"/>
                </a:solidFill>
              </a:rPr>
              <a:t>intersects.</a:t>
            </a:r>
            <a:endParaRPr lang="en-US" sz="1100" i="1" dirty="0">
              <a:solidFill>
                <a:schemeClr val="accent2"/>
              </a:solidFill>
            </a:endParaRPr>
          </a:p>
        </p:txBody>
      </p:sp>
      <p:sp>
        <p:nvSpPr>
          <p:cNvPr id="96" name="Rectangle 95"/>
          <p:cNvSpPr/>
          <p:nvPr/>
        </p:nvSpPr>
        <p:spPr>
          <a:xfrm>
            <a:off x="459580" y="1816102"/>
            <a:ext cx="892970" cy="230832"/>
          </a:xfrm>
          <a:prstGeom prst="rect">
            <a:avLst/>
          </a:prstGeom>
        </p:spPr>
        <p:txBody>
          <a:bodyPr wrap="square" lIns="0" tIns="0" rIns="0" bIns="0" anchor="t">
            <a:spAutoFit/>
          </a:bodyPr>
          <a:lstStyle/>
          <a:p>
            <a:r>
              <a:rPr lang="en-US" sz="1500" i="1" dirty="0">
                <a:solidFill>
                  <a:schemeClr val="tx2"/>
                </a:solidFill>
              </a:rPr>
              <a:t>Loop</a:t>
            </a:r>
          </a:p>
        </p:txBody>
      </p:sp>
      <p:sp>
        <p:nvSpPr>
          <p:cNvPr id="97" name="TextBox 96"/>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Shapes </a:t>
            </a:r>
            <a:r>
              <a:rPr lang="en-US" sz="1100" i="1" dirty="0">
                <a:solidFill>
                  <a:schemeClr val="accent2"/>
                </a:solidFill>
              </a:rPr>
              <a:t>flow creating a closed </a:t>
            </a:r>
            <a:r>
              <a:rPr lang="en-US" sz="1100" i="1" dirty="0" smtClean="0">
                <a:solidFill>
                  <a:schemeClr val="accent2"/>
                </a:solidFill>
              </a:rPr>
              <a:t>loop.</a:t>
            </a:r>
            <a:endParaRPr lang="en-US" sz="1100" i="1" dirty="0">
              <a:solidFill>
                <a:schemeClr val="accent2"/>
              </a:solidFill>
            </a:endParaRPr>
          </a:p>
        </p:txBody>
      </p:sp>
      <p:grpSp>
        <p:nvGrpSpPr>
          <p:cNvPr id="98" name="Group 5"/>
          <p:cNvGrpSpPr>
            <a:grpSpLocks noChangeAspect="1"/>
          </p:cNvGrpSpPr>
          <p:nvPr/>
        </p:nvGrpSpPr>
        <p:grpSpPr bwMode="auto">
          <a:xfrm>
            <a:off x="459975" y="2272173"/>
            <a:ext cx="528452" cy="524556"/>
            <a:chOff x="2676" y="1956"/>
            <a:chExt cx="407" cy="404"/>
          </a:xfrm>
          <a:solidFill>
            <a:schemeClr val="accent3"/>
          </a:solidFill>
        </p:grpSpPr>
        <p:sp>
          <p:nvSpPr>
            <p:cNvPr id="99" name="Freeform 6"/>
            <p:cNvSpPr>
              <a:spLocks noEditPoints="1"/>
            </p:cNvSpPr>
            <p:nvPr/>
          </p:nvSpPr>
          <p:spPr bwMode="auto">
            <a:xfrm>
              <a:off x="2679" y="2149"/>
              <a:ext cx="203" cy="211"/>
            </a:xfrm>
            <a:custGeom>
              <a:avLst/>
              <a:gdLst>
                <a:gd name="T0" fmla="*/ 86 w 86"/>
                <a:gd name="T1" fmla="*/ 38 h 89"/>
                <a:gd name="T2" fmla="*/ 84 w 86"/>
                <a:gd name="T3" fmla="*/ 38 h 89"/>
                <a:gd name="T4" fmla="*/ 53 w 86"/>
                <a:gd name="T5" fmla="*/ 17 h 89"/>
                <a:gd name="T6" fmla="*/ 52 w 86"/>
                <a:gd name="T7" fmla="*/ 17 h 89"/>
                <a:gd name="T8" fmla="*/ 25 w 86"/>
                <a:gd name="T9" fmla="*/ 0 h 89"/>
                <a:gd name="T10" fmla="*/ 0 w 86"/>
                <a:gd name="T11" fmla="*/ 15 h 89"/>
                <a:gd name="T12" fmla="*/ 0 w 86"/>
                <a:gd name="T13" fmla="*/ 15 h 89"/>
                <a:gd name="T14" fmla="*/ 84 w 86"/>
                <a:gd name="T15" fmla="*/ 89 h 89"/>
                <a:gd name="T16" fmla="*/ 86 w 86"/>
                <a:gd name="T17" fmla="*/ 89 h 89"/>
                <a:gd name="T18" fmla="*/ 70 w 86"/>
                <a:gd name="T19" fmla="*/ 63 h 89"/>
                <a:gd name="T20" fmla="*/ 86 w 86"/>
                <a:gd name="T21" fmla="*/ 38 h 89"/>
                <a:gd name="T22" fmla="*/ 82 w 86"/>
                <a:gd name="T23" fmla="*/ 87 h 89"/>
                <a:gd name="T24" fmla="*/ 2 w 86"/>
                <a:gd name="T25" fmla="*/ 16 h 89"/>
                <a:gd name="T26" fmla="*/ 25 w 86"/>
                <a:gd name="T27" fmla="*/ 2 h 89"/>
                <a:gd name="T28" fmla="*/ 51 w 86"/>
                <a:gd name="T29" fmla="*/ 18 h 89"/>
                <a:gd name="T30" fmla="*/ 82 w 86"/>
                <a:gd name="T31" fmla="*/ 40 h 89"/>
                <a:gd name="T32" fmla="*/ 68 w 86"/>
                <a:gd name="T33" fmla="*/ 63 h 89"/>
                <a:gd name="T34" fmla="*/ 82 w 86"/>
                <a:gd name="T3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9">
                  <a:moveTo>
                    <a:pt x="86" y="38"/>
                  </a:moveTo>
                  <a:cubicBezTo>
                    <a:pt x="84" y="38"/>
                    <a:pt x="84" y="38"/>
                    <a:pt x="84" y="38"/>
                  </a:cubicBezTo>
                  <a:cubicBezTo>
                    <a:pt x="70" y="38"/>
                    <a:pt x="58" y="29"/>
                    <a:pt x="53" y="17"/>
                  </a:cubicBezTo>
                  <a:cubicBezTo>
                    <a:pt x="52" y="17"/>
                    <a:pt x="52" y="17"/>
                    <a:pt x="52" y="17"/>
                  </a:cubicBezTo>
                  <a:cubicBezTo>
                    <a:pt x="25" y="0"/>
                    <a:pt x="25" y="0"/>
                    <a:pt x="25" y="0"/>
                  </a:cubicBezTo>
                  <a:cubicBezTo>
                    <a:pt x="0" y="15"/>
                    <a:pt x="0" y="15"/>
                    <a:pt x="0" y="15"/>
                  </a:cubicBezTo>
                  <a:cubicBezTo>
                    <a:pt x="0" y="15"/>
                    <a:pt x="0" y="15"/>
                    <a:pt x="0" y="15"/>
                  </a:cubicBezTo>
                  <a:cubicBezTo>
                    <a:pt x="6" y="57"/>
                    <a:pt x="41" y="89"/>
                    <a:pt x="84" y="89"/>
                  </a:cubicBezTo>
                  <a:cubicBezTo>
                    <a:pt x="86" y="89"/>
                    <a:pt x="86" y="89"/>
                    <a:pt x="86" y="89"/>
                  </a:cubicBezTo>
                  <a:cubicBezTo>
                    <a:pt x="70" y="63"/>
                    <a:pt x="70" y="63"/>
                    <a:pt x="70" y="63"/>
                  </a:cubicBezTo>
                  <a:lnTo>
                    <a:pt x="86" y="38"/>
                  </a:lnTo>
                  <a:close/>
                  <a:moveTo>
                    <a:pt x="82" y="87"/>
                  </a:moveTo>
                  <a:cubicBezTo>
                    <a:pt x="42" y="86"/>
                    <a:pt x="8" y="55"/>
                    <a:pt x="2" y="16"/>
                  </a:cubicBezTo>
                  <a:cubicBezTo>
                    <a:pt x="25" y="2"/>
                    <a:pt x="25" y="2"/>
                    <a:pt x="25" y="2"/>
                  </a:cubicBezTo>
                  <a:cubicBezTo>
                    <a:pt x="51" y="18"/>
                    <a:pt x="51" y="18"/>
                    <a:pt x="51" y="18"/>
                  </a:cubicBezTo>
                  <a:cubicBezTo>
                    <a:pt x="56" y="30"/>
                    <a:pt x="68" y="39"/>
                    <a:pt x="82" y="40"/>
                  </a:cubicBezTo>
                  <a:cubicBezTo>
                    <a:pt x="68" y="63"/>
                    <a:pt x="68" y="63"/>
                    <a:pt x="68" y="63"/>
                  </a:cubicBezTo>
                  <a:lnTo>
                    <a:pt x="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
            <p:cNvSpPr>
              <a:spLocks noEditPoints="1"/>
            </p:cNvSpPr>
            <p:nvPr/>
          </p:nvSpPr>
          <p:spPr bwMode="auto">
            <a:xfrm>
              <a:off x="2870" y="2154"/>
              <a:ext cx="213" cy="203"/>
            </a:xfrm>
            <a:custGeom>
              <a:avLst/>
              <a:gdLst>
                <a:gd name="T0" fmla="*/ 64 w 90"/>
                <a:gd name="T1" fmla="*/ 15 h 86"/>
                <a:gd name="T2" fmla="*/ 39 w 90"/>
                <a:gd name="T3" fmla="*/ 0 h 86"/>
                <a:gd name="T4" fmla="*/ 39 w 90"/>
                <a:gd name="T5" fmla="*/ 2 h 86"/>
                <a:gd name="T6" fmla="*/ 17 w 90"/>
                <a:gd name="T7" fmla="*/ 34 h 86"/>
                <a:gd name="T8" fmla="*/ 17 w 90"/>
                <a:gd name="T9" fmla="*/ 34 h 86"/>
                <a:gd name="T10" fmla="*/ 0 w 90"/>
                <a:gd name="T11" fmla="*/ 61 h 86"/>
                <a:gd name="T12" fmla="*/ 15 w 90"/>
                <a:gd name="T13" fmla="*/ 86 h 86"/>
                <a:gd name="T14" fmla="*/ 16 w 90"/>
                <a:gd name="T15" fmla="*/ 86 h 86"/>
                <a:gd name="T16" fmla="*/ 90 w 90"/>
                <a:gd name="T17" fmla="*/ 2 h 86"/>
                <a:gd name="T18" fmla="*/ 90 w 90"/>
                <a:gd name="T19" fmla="*/ 0 h 86"/>
                <a:gd name="T20" fmla="*/ 64 w 90"/>
                <a:gd name="T21" fmla="*/ 15 h 86"/>
                <a:gd name="T22" fmla="*/ 16 w 90"/>
                <a:gd name="T23" fmla="*/ 84 h 86"/>
                <a:gd name="T24" fmla="*/ 3 w 90"/>
                <a:gd name="T25" fmla="*/ 61 h 86"/>
                <a:gd name="T26" fmla="*/ 18 w 90"/>
                <a:gd name="T27" fmla="*/ 35 h 86"/>
                <a:gd name="T28" fmla="*/ 41 w 90"/>
                <a:gd name="T29" fmla="*/ 4 h 86"/>
                <a:gd name="T30" fmla="*/ 64 w 90"/>
                <a:gd name="T31" fmla="*/ 18 h 86"/>
                <a:gd name="T32" fmla="*/ 88 w 90"/>
                <a:gd name="T33" fmla="*/ 3 h 86"/>
                <a:gd name="T34" fmla="*/ 16 w 90"/>
                <a:gd name="T35"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86">
                  <a:moveTo>
                    <a:pt x="64" y="15"/>
                  </a:moveTo>
                  <a:cubicBezTo>
                    <a:pt x="39" y="0"/>
                    <a:pt x="39" y="0"/>
                    <a:pt x="39" y="0"/>
                  </a:cubicBezTo>
                  <a:cubicBezTo>
                    <a:pt x="39" y="2"/>
                    <a:pt x="39" y="2"/>
                    <a:pt x="39" y="2"/>
                  </a:cubicBezTo>
                  <a:cubicBezTo>
                    <a:pt x="38" y="16"/>
                    <a:pt x="30" y="29"/>
                    <a:pt x="17" y="34"/>
                  </a:cubicBezTo>
                  <a:cubicBezTo>
                    <a:pt x="17" y="34"/>
                    <a:pt x="17" y="34"/>
                    <a:pt x="17" y="34"/>
                  </a:cubicBezTo>
                  <a:cubicBezTo>
                    <a:pt x="0" y="61"/>
                    <a:pt x="0" y="61"/>
                    <a:pt x="0" y="61"/>
                  </a:cubicBezTo>
                  <a:cubicBezTo>
                    <a:pt x="15" y="86"/>
                    <a:pt x="15" y="86"/>
                    <a:pt x="15" y="86"/>
                  </a:cubicBezTo>
                  <a:cubicBezTo>
                    <a:pt x="16" y="86"/>
                    <a:pt x="16" y="86"/>
                    <a:pt x="16" y="86"/>
                  </a:cubicBezTo>
                  <a:cubicBezTo>
                    <a:pt x="57" y="80"/>
                    <a:pt x="89" y="45"/>
                    <a:pt x="90" y="2"/>
                  </a:cubicBezTo>
                  <a:cubicBezTo>
                    <a:pt x="90" y="0"/>
                    <a:pt x="90" y="0"/>
                    <a:pt x="90" y="0"/>
                  </a:cubicBezTo>
                  <a:lnTo>
                    <a:pt x="64" y="15"/>
                  </a:lnTo>
                  <a:close/>
                  <a:moveTo>
                    <a:pt x="16" y="84"/>
                  </a:moveTo>
                  <a:cubicBezTo>
                    <a:pt x="3" y="61"/>
                    <a:pt x="3" y="61"/>
                    <a:pt x="3" y="61"/>
                  </a:cubicBezTo>
                  <a:cubicBezTo>
                    <a:pt x="18" y="35"/>
                    <a:pt x="18" y="35"/>
                    <a:pt x="18" y="35"/>
                  </a:cubicBezTo>
                  <a:cubicBezTo>
                    <a:pt x="31" y="30"/>
                    <a:pt x="40" y="18"/>
                    <a:pt x="41" y="4"/>
                  </a:cubicBezTo>
                  <a:cubicBezTo>
                    <a:pt x="64" y="18"/>
                    <a:pt x="64" y="18"/>
                    <a:pt x="64" y="18"/>
                  </a:cubicBezTo>
                  <a:cubicBezTo>
                    <a:pt x="88" y="3"/>
                    <a:pt x="88" y="3"/>
                    <a:pt x="88" y="3"/>
                  </a:cubicBezTo>
                  <a:cubicBezTo>
                    <a:pt x="86" y="44"/>
                    <a:pt x="56" y="78"/>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8"/>
            <p:cNvSpPr>
              <a:spLocks noEditPoints="1"/>
            </p:cNvSpPr>
            <p:nvPr/>
          </p:nvSpPr>
          <p:spPr bwMode="auto">
            <a:xfrm>
              <a:off x="2676" y="1956"/>
              <a:ext cx="211" cy="203"/>
            </a:xfrm>
            <a:custGeom>
              <a:avLst/>
              <a:gdLst>
                <a:gd name="T0" fmla="*/ 51 w 89"/>
                <a:gd name="T1" fmla="*/ 86 h 86"/>
                <a:gd name="T2" fmla="*/ 51 w 89"/>
                <a:gd name="T3" fmla="*/ 85 h 86"/>
                <a:gd name="T4" fmla="*/ 72 w 89"/>
                <a:gd name="T5" fmla="*/ 53 h 86"/>
                <a:gd name="T6" fmla="*/ 72 w 89"/>
                <a:gd name="T7" fmla="*/ 53 h 86"/>
                <a:gd name="T8" fmla="*/ 89 w 89"/>
                <a:gd name="T9" fmla="*/ 25 h 86"/>
                <a:gd name="T10" fmla="*/ 74 w 89"/>
                <a:gd name="T11" fmla="*/ 0 h 86"/>
                <a:gd name="T12" fmla="*/ 73 w 89"/>
                <a:gd name="T13" fmla="*/ 0 h 86"/>
                <a:gd name="T14" fmla="*/ 0 w 89"/>
                <a:gd name="T15" fmla="*/ 85 h 86"/>
                <a:gd name="T16" fmla="*/ 0 w 89"/>
                <a:gd name="T17" fmla="*/ 86 h 86"/>
                <a:gd name="T18" fmla="*/ 26 w 89"/>
                <a:gd name="T19" fmla="*/ 71 h 86"/>
                <a:gd name="T20" fmla="*/ 51 w 89"/>
                <a:gd name="T21" fmla="*/ 86 h 86"/>
                <a:gd name="T22" fmla="*/ 73 w 89"/>
                <a:gd name="T23" fmla="*/ 3 h 86"/>
                <a:gd name="T24" fmla="*/ 87 w 89"/>
                <a:gd name="T25" fmla="*/ 25 h 86"/>
                <a:gd name="T26" fmla="*/ 71 w 89"/>
                <a:gd name="T27" fmla="*/ 51 h 86"/>
                <a:gd name="T28" fmla="*/ 49 w 89"/>
                <a:gd name="T29" fmla="*/ 83 h 86"/>
                <a:gd name="T30" fmla="*/ 26 w 89"/>
                <a:gd name="T31" fmla="*/ 69 h 86"/>
                <a:gd name="T32" fmla="*/ 2 w 89"/>
                <a:gd name="T33" fmla="*/ 83 h 86"/>
                <a:gd name="T34" fmla="*/ 73 w 89"/>
                <a:gd name="T3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6">
                  <a:moveTo>
                    <a:pt x="51" y="86"/>
                  </a:moveTo>
                  <a:cubicBezTo>
                    <a:pt x="51" y="85"/>
                    <a:pt x="51" y="85"/>
                    <a:pt x="51" y="85"/>
                  </a:cubicBezTo>
                  <a:cubicBezTo>
                    <a:pt x="51" y="70"/>
                    <a:pt x="60" y="58"/>
                    <a:pt x="72" y="53"/>
                  </a:cubicBezTo>
                  <a:cubicBezTo>
                    <a:pt x="72" y="53"/>
                    <a:pt x="72" y="53"/>
                    <a:pt x="72" y="53"/>
                  </a:cubicBezTo>
                  <a:cubicBezTo>
                    <a:pt x="89" y="25"/>
                    <a:pt x="89" y="25"/>
                    <a:pt x="89" y="25"/>
                  </a:cubicBezTo>
                  <a:cubicBezTo>
                    <a:pt x="74" y="0"/>
                    <a:pt x="74" y="0"/>
                    <a:pt x="74" y="0"/>
                  </a:cubicBezTo>
                  <a:cubicBezTo>
                    <a:pt x="73" y="0"/>
                    <a:pt x="73" y="0"/>
                    <a:pt x="73" y="0"/>
                  </a:cubicBezTo>
                  <a:cubicBezTo>
                    <a:pt x="32" y="6"/>
                    <a:pt x="0" y="42"/>
                    <a:pt x="0" y="85"/>
                  </a:cubicBezTo>
                  <a:cubicBezTo>
                    <a:pt x="0" y="86"/>
                    <a:pt x="0" y="86"/>
                    <a:pt x="0" y="86"/>
                  </a:cubicBezTo>
                  <a:cubicBezTo>
                    <a:pt x="26" y="71"/>
                    <a:pt x="26" y="71"/>
                    <a:pt x="26" y="71"/>
                  </a:cubicBezTo>
                  <a:lnTo>
                    <a:pt x="51" y="86"/>
                  </a:lnTo>
                  <a:close/>
                  <a:moveTo>
                    <a:pt x="73" y="3"/>
                  </a:moveTo>
                  <a:cubicBezTo>
                    <a:pt x="87" y="25"/>
                    <a:pt x="87" y="25"/>
                    <a:pt x="87" y="25"/>
                  </a:cubicBezTo>
                  <a:cubicBezTo>
                    <a:pt x="71" y="51"/>
                    <a:pt x="71" y="51"/>
                    <a:pt x="71" y="51"/>
                  </a:cubicBezTo>
                  <a:cubicBezTo>
                    <a:pt x="59" y="57"/>
                    <a:pt x="50" y="69"/>
                    <a:pt x="49" y="83"/>
                  </a:cubicBezTo>
                  <a:cubicBezTo>
                    <a:pt x="26" y="69"/>
                    <a:pt x="26" y="69"/>
                    <a:pt x="26" y="69"/>
                  </a:cubicBezTo>
                  <a:cubicBezTo>
                    <a:pt x="2" y="83"/>
                    <a:pt x="2" y="83"/>
                    <a:pt x="2" y="83"/>
                  </a:cubicBezTo>
                  <a:cubicBezTo>
                    <a:pt x="3" y="42"/>
                    <a:pt x="34" y="9"/>
                    <a:pt x="7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
            <p:cNvSpPr>
              <a:spLocks noEditPoints="1"/>
            </p:cNvSpPr>
            <p:nvPr/>
          </p:nvSpPr>
          <p:spPr bwMode="auto">
            <a:xfrm>
              <a:off x="2875" y="1956"/>
              <a:ext cx="205" cy="210"/>
            </a:xfrm>
            <a:custGeom>
              <a:avLst/>
              <a:gdLst>
                <a:gd name="T0" fmla="*/ 1 w 87"/>
                <a:gd name="T1" fmla="*/ 50 h 89"/>
                <a:gd name="T2" fmla="*/ 2 w 87"/>
                <a:gd name="T3" fmla="*/ 50 h 89"/>
                <a:gd name="T4" fmla="*/ 34 w 87"/>
                <a:gd name="T5" fmla="*/ 72 h 89"/>
                <a:gd name="T6" fmla="*/ 34 w 87"/>
                <a:gd name="T7" fmla="*/ 72 h 89"/>
                <a:gd name="T8" fmla="*/ 62 w 87"/>
                <a:gd name="T9" fmla="*/ 89 h 89"/>
                <a:gd name="T10" fmla="*/ 87 w 87"/>
                <a:gd name="T11" fmla="*/ 74 h 89"/>
                <a:gd name="T12" fmla="*/ 87 w 87"/>
                <a:gd name="T13" fmla="*/ 73 h 89"/>
                <a:gd name="T14" fmla="*/ 2 w 87"/>
                <a:gd name="T15" fmla="*/ 0 h 89"/>
                <a:gd name="T16" fmla="*/ 0 w 87"/>
                <a:gd name="T17" fmla="*/ 0 h 89"/>
                <a:gd name="T18" fmla="*/ 16 w 87"/>
                <a:gd name="T19" fmla="*/ 25 h 89"/>
                <a:gd name="T20" fmla="*/ 1 w 87"/>
                <a:gd name="T21" fmla="*/ 50 h 89"/>
                <a:gd name="T22" fmla="*/ 4 w 87"/>
                <a:gd name="T23" fmla="*/ 2 h 89"/>
                <a:gd name="T24" fmla="*/ 85 w 87"/>
                <a:gd name="T25" fmla="*/ 72 h 89"/>
                <a:gd name="T26" fmla="*/ 62 w 87"/>
                <a:gd name="T27" fmla="*/ 86 h 89"/>
                <a:gd name="T28" fmla="*/ 36 w 87"/>
                <a:gd name="T29" fmla="*/ 71 h 89"/>
                <a:gd name="T30" fmla="*/ 4 w 87"/>
                <a:gd name="T31" fmla="*/ 48 h 89"/>
                <a:gd name="T32" fmla="*/ 18 w 87"/>
                <a:gd name="T33" fmla="*/ 25 h 89"/>
                <a:gd name="T34" fmla="*/ 4 w 87"/>
                <a:gd name="T35"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9">
                  <a:moveTo>
                    <a:pt x="1" y="50"/>
                  </a:moveTo>
                  <a:cubicBezTo>
                    <a:pt x="2" y="50"/>
                    <a:pt x="2" y="50"/>
                    <a:pt x="2" y="50"/>
                  </a:cubicBezTo>
                  <a:cubicBezTo>
                    <a:pt x="17" y="50"/>
                    <a:pt x="29" y="59"/>
                    <a:pt x="34" y="72"/>
                  </a:cubicBezTo>
                  <a:cubicBezTo>
                    <a:pt x="34" y="72"/>
                    <a:pt x="34" y="72"/>
                    <a:pt x="34" y="72"/>
                  </a:cubicBezTo>
                  <a:cubicBezTo>
                    <a:pt x="62" y="89"/>
                    <a:pt x="62" y="89"/>
                    <a:pt x="62" y="89"/>
                  </a:cubicBezTo>
                  <a:cubicBezTo>
                    <a:pt x="87" y="74"/>
                    <a:pt x="87" y="74"/>
                    <a:pt x="87" y="74"/>
                  </a:cubicBezTo>
                  <a:cubicBezTo>
                    <a:pt x="87" y="73"/>
                    <a:pt x="87" y="73"/>
                    <a:pt x="87" y="73"/>
                  </a:cubicBezTo>
                  <a:cubicBezTo>
                    <a:pt x="81" y="31"/>
                    <a:pt x="45" y="0"/>
                    <a:pt x="2" y="0"/>
                  </a:cubicBezTo>
                  <a:cubicBezTo>
                    <a:pt x="0" y="0"/>
                    <a:pt x="0" y="0"/>
                    <a:pt x="0" y="0"/>
                  </a:cubicBezTo>
                  <a:cubicBezTo>
                    <a:pt x="16" y="25"/>
                    <a:pt x="16" y="25"/>
                    <a:pt x="16" y="25"/>
                  </a:cubicBezTo>
                  <a:lnTo>
                    <a:pt x="1" y="50"/>
                  </a:lnTo>
                  <a:close/>
                  <a:moveTo>
                    <a:pt x="4" y="2"/>
                  </a:moveTo>
                  <a:cubicBezTo>
                    <a:pt x="45" y="3"/>
                    <a:pt x="79" y="33"/>
                    <a:pt x="85" y="72"/>
                  </a:cubicBezTo>
                  <a:cubicBezTo>
                    <a:pt x="62" y="86"/>
                    <a:pt x="62" y="86"/>
                    <a:pt x="62" y="86"/>
                  </a:cubicBezTo>
                  <a:cubicBezTo>
                    <a:pt x="36" y="71"/>
                    <a:pt x="36" y="71"/>
                    <a:pt x="36" y="71"/>
                  </a:cubicBezTo>
                  <a:cubicBezTo>
                    <a:pt x="31" y="58"/>
                    <a:pt x="19" y="49"/>
                    <a:pt x="4" y="48"/>
                  </a:cubicBezTo>
                  <a:cubicBezTo>
                    <a:pt x="18" y="25"/>
                    <a:pt x="18" y="25"/>
                    <a:pt x="18" y="25"/>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3" name="Group 52"/>
          <p:cNvGrpSpPr>
            <a:grpSpLocks noChangeAspect="1"/>
          </p:cNvGrpSpPr>
          <p:nvPr/>
        </p:nvGrpSpPr>
        <p:grpSpPr bwMode="auto">
          <a:xfrm>
            <a:off x="459975" y="3573232"/>
            <a:ext cx="598617" cy="369888"/>
            <a:chOff x="2651" y="2020"/>
            <a:chExt cx="458" cy="283"/>
          </a:xfrm>
          <a:solidFill>
            <a:schemeClr val="accent3"/>
          </a:solidFill>
        </p:grpSpPr>
        <p:sp>
          <p:nvSpPr>
            <p:cNvPr id="104" name="Freeform 53"/>
            <p:cNvSpPr>
              <a:spLocks noEditPoints="1"/>
            </p:cNvSpPr>
            <p:nvPr/>
          </p:nvSpPr>
          <p:spPr bwMode="auto">
            <a:xfrm>
              <a:off x="2651" y="2020"/>
              <a:ext cx="288" cy="97"/>
            </a:xfrm>
            <a:custGeom>
              <a:avLst/>
              <a:gdLst>
                <a:gd name="T0" fmla="*/ 215 w 288"/>
                <a:gd name="T1" fmla="*/ 97 h 97"/>
                <a:gd name="T2" fmla="*/ 288 w 288"/>
                <a:gd name="T3" fmla="*/ 50 h 97"/>
                <a:gd name="T4" fmla="*/ 215 w 288"/>
                <a:gd name="T5" fmla="*/ 0 h 97"/>
                <a:gd name="T6" fmla="*/ 215 w 288"/>
                <a:gd name="T7" fmla="*/ 22 h 97"/>
                <a:gd name="T8" fmla="*/ 0 w 288"/>
                <a:gd name="T9" fmla="*/ 22 h 97"/>
                <a:gd name="T10" fmla="*/ 0 w 288"/>
                <a:gd name="T11" fmla="*/ 76 h 97"/>
                <a:gd name="T12" fmla="*/ 215 w 288"/>
                <a:gd name="T13" fmla="*/ 76 h 97"/>
                <a:gd name="T14" fmla="*/ 215 w 288"/>
                <a:gd name="T15" fmla="*/ 97 h 97"/>
                <a:gd name="T16" fmla="*/ 4 w 288"/>
                <a:gd name="T17" fmla="*/ 71 h 97"/>
                <a:gd name="T18" fmla="*/ 4 w 288"/>
                <a:gd name="T19" fmla="*/ 26 h 97"/>
                <a:gd name="T20" fmla="*/ 219 w 288"/>
                <a:gd name="T21" fmla="*/ 26 h 97"/>
                <a:gd name="T22" fmla="*/ 219 w 288"/>
                <a:gd name="T23" fmla="*/ 10 h 97"/>
                <a:gd name="T24" fmla="*/ 279 w 288"/>
                <a:gd name="T25" fmla="*/ 50 h 97"/>
                <a:gd name="T26" fmla="*/ 219 w 288"/>
                <a:gd name="T27" fmla="*/ 88 h 97"/>
                <a:gd name="T28" fmla="*/ 219 w 288"/>
                <a:gd name="T29" fmla="*/ 71 h 97"/>
                <a:gd name="T30" fmla="*/ 4 w 288"/>
                <a:gd name="T3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97">
                  <a:moveTo>
                    <a:pt x="215" y="97"/>
                  </a:moveTo>
                  <a:lnTo>
                    <a:pt x="288" y="50"/>
                  </a:lnTo>
                  <a:lnTo>
                    <a:pt x="215" y="0"/>
                  </a:lnTo>
                  <a:lnTo>
                    <a:pt x="215" y="22"/>
                  </a:lnTo>
                  <a:lnTo>
                    <a:pt x="0" y="22"/>
                  </a:lnTo>
                  <a:lnTo>
                    <a:pt x="0" y="76"/>
                  </a:lnTo>
                  <a:lnTo>
                    <a:pt x="215" y="76"/>
                  </a:lnTo>
                  <a:lnTo>
                    <a:pt x="215" y="97"/>
                  </a:lnTo>
                  <a:close/>
                  <a:moveTo>
                    <a:pt x="4" y="71"/>
                  </a:moveTo>
                  <a:lnTo>
                    <a:pt x="4" y="26"/>
                  </a:lnTo>
                  <a:lnTo>
                    <a:pt x="219" y="26"/>
                  </a:lnTo>
                  <a:lnTo>
                    <a:pt x="219" y="10"/>
                  </a:lnTo>
                  <a:lnTo>
                    <a:pt x="279" y="50"/>
                  </a:lnTo>
                  <a:lnTo>
                    <a:pt x="219" y="88"/>
                  </a:lnTo>
                  <a:lnTo>
                    <a:pt x="219"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4"/>
            <p:cNvSpPr>
              <a:spLocks noEditPoints="1"/>
            </p:cNvSpPr>
            <p:nvPr/>
          </p:nvSpPr>
          <p:spPr bwMode="auto">
            <a:xfrm>
              <a:off x="2651" y="2112"/>
              <a:ext cx="373" cy="97"/>
            </a:xfrm>
            <a:custGeom>
              <a:avLst/>
              <a:gdLst>
                <a:gd name="T0" fmla="*/ 300 w 373"/>
                <a:gd name="T1" fmla="*/ 97 h 97"/>
                <a:gd name="T2" fmla="*/ 373 w 373"/>
                <a:gd name="T3" fmla="*/ 50 h 97"/>
                <a:gd name="T4" fmla="*/ 300 w 373"/>
                <a:gd name="T5" fmla="*/ 0 h 97"/>
                <a:gd name="T6" fmla="*/ 300 w 373"/>
                <a:gd name="T7" fmla="*/ 24 h 97"/>
                <a:gd name="T8" fmla="*/ 0 w 373"/>
                <a:gd name="T9" fmla="*/ 24 h 97"/>
                <a:gd name="T10" fmla="*/ 0 w 373"/>
                <a:gd name="T11" fmla="*/ 76 h 97"/>
                <a:gd name="T12" fmla="*/ 300 w 373"/>
                <a:gd name="T13" fmla="*/ 76 h 97"/>
                <a:gd name="T14" fmla="*/ 300 w 373"/>
                <a:gd name="T15" fmla="*/ 97 h 97"/>
                <a:gd name="T16" fmla="*/ 4 w 373"/>
                <a:gd name="T17" fmla="*/ 71 h 97"/>
                <a:gd name="T18" fmla="*/ 4 w 373"/>
                <a:gd name="T19" fmla="*/ 29 h 97"/>
                <a:gd name="T20" fmla="*/ 305 w 373"/>
                <a:gd name="T21" fmla="*/ 29 h 97"/>
                <a:gd name="T22" fmla="*/ 305 w 373"/>
                <a:gd name="T23" fmla="*/ 10 h 97"/>
                <a:gd name="T24" fmla="*/ 364 w 373"/>
                <a:gd name="T25" fmla="*/ 50 h 97"/>
                <a:gd name="T26" fmla="*/ 305 w 373"/>
                <a:gd name="T27" fmla="*/ 90 h 97"/>
                <a:gd name="T28" fmla="*/ 305 w 373"/>
                <a:gd name="T29" fmla="*/ 71 h 97"/>
                <a:gd name="T30" fmla="*/ 4 w 373"/>
                <a:gd name="T3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3" h="97">
                  <a:moveTo>
                    <a:pt x="300" y="97"/>
                  </a:moveTo>
                  <a:lnTo>
                    <a:pt x="373" y="50"/>
                  </a:lnTo>
                  <a:lnTo>
                    <a:pt x="300" y="0"/>
                  </a:lnTo>
                  <a:lnTo>
                    <a:pt x="300" y="24"/>
                  </a:lnTo>
                  <a:lnTo>
                    <a:pt x="0" y="24"/>
                  </a:lnTo>
                  <a:lnTo>
                    <a:pt x="0" y="76"/>
                  </a:lnTo>
                  <a:lnTo>
                    <a:pt x="300" y="76"/>
                  </a:lnTo>
                  <a:lnTo>
                    <a:pt x="300" y="97"/>
                  </a:lnTo>
                  <a:close/>
                  <a:moveTo>
                    <a:pt x="4" y="71"/>
                  </a:moveTo>
                  <a:lnTo>
                    <a:pt x="4" y="29"/>
                  </a:lnTo>
                  <a:lnTo>
                    <a:pt x="305" y="29"/>
                  </a:lnTo>
                  <a:lnTo>
                    <a:pt x="305" y="10"/>
                  </a:lnTo>
                  <a:lnTo>
                    <a:pt x="364" y="50"/>
                  </a:lnTo>
                  <a:lnTo>
                    <a:pt x="305" y="90"/>
                  </a:lnTo>
                  <a:lnTo>
                    <a:pt x="305"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5"/>
            <p:cNvSpPr>
              <a:spLocks noEditPoints="1"/>
            </p:cNvSpPr>
            <p:nvPr/>
          </p:nvSpPr>
          <p:spPr bwMode="auto">
            <a:xfrm>
              <a:off x="2651" y="2207"/>
              <a:ext cx="458" cy="96"/>
            </a:xfrm>
            <a:custGeom>
              <a:avLst/>
              <a:gdLst>
                <a:gd name="T0" fmla="*/ 385 w 458"/>
                <a:gd name="T1" fmla="*/ 0 h 96"/>
                <a:gd name="T2" fmla="*/ 385 w 458"/>
                <a:gd name="T3" fmla="*/ 21 h 96"/>
                <a:gd name="T4" fmla="*/ 0 w 458"/>
                <a:gd name="T5" fmla="*/ 21 h 96"/>
                <a:gd name="T6" fmla="*/ 0 w 458"/>
                <a:gd name="T7" fmla="*/ 73 h 96"/>
                <a:gd name="T8" fmla="*/ 385 w 458"/>
                <a:gd name="T9" fmla="*/ 73 h 96"/>
                <a:gd name="T10" fmla="*/ 385 w 458"/>
                <a:gd name="T11" fmla="*/ 96 h 96"/>
                <a:gd name="T12" fmla="*/ 458 w 458"/>
                <a:gd name="T13" fmla="*/ 47 h 96"/>
                <a:gd name="T14" fmla="*/ 385 w 458"/>
                <a:gd name="T15" fmla="*/ 0 h 96"/>
                <a:gd name="T16" fmla="*/ 4 w 458"/>
                <a:gd name="T17" fmla="*/ 68 h 96"/>
                <a:gd name="T18" fmla="*/ 4 w 458"/>
                <a:gd name="T19" fmla="*/ 26 h 96"/>
                <a:gd name="T20" fmla="*/ 390 w 458"/>
                <a:gd name="T21" fmla="*/ 26 h 96"/>
                <a:gd name="T22" fmla="*/ 390 w 458"/>
                <a:gd name="T23" fmla="*/ 7 h 96"/>
                <a:gd name="T24" fmla="*/ 449 w 458"/>
                <a:gd name="T25" fmla="*/ 47 h 96"/>
                <a:gd name="T26" fmla="*/ 390 w 458"/>
                <a:gd name="T27" fmla="*/ 87 h 96"/>
                <a:gd name="T28" fmla="*/ 390 w 458"/>
                <a:gd name="T29" fmla="*/ 68 h 96"/>
                <a:gd name="T30" fmla="*/ 4 w 458"/>
                <a:gd name="T31"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96">
                  <a:moveTo>
                    <a:pt x="385" y="0"/>
                  </a:moveTo>
                  <a:lnTo>
                    <a:pt x="385" y="21"/>
                  </a:lnTo>
                  <a:lnTo>
                    <a:pt x="0" y="21"/>
                  </a:lnTo>
                  <a:lnTo>
                    <a:pt x="0" y="73"/>
                  </a:lnTo>
                  <a:lnTo>
                    <a:pt x="385" y="73"/>
                  </a:lnTo>
                  <a:lnTo>
                    <a:pt x="385" y="96"/>
                  </a:lnTo>
                  <a:lnTo>
                    <a:pt x="458" y="47"/>
                  </a:lnTo>
                  <a:lnTo>
                    <a:pt x="385" y="0"/>
                  </a:lnTo>
                  <a:close/>
                  <a:moveTo>
                    <a:pt x="4" y="68"/>
                  </a:moveTo>
                  <a:lnTo>
                    <a:pt x="4" y="26"/>
                  </a:lnTo>
                  <a:lnTo>
                    <a:pt x="390" y="26"/>
                  </a:lnTo>
                  <a:lnTo>
                    <a:pt x="390" y="7"/>
                  </a:lnTo>
                  <a:lnTo>
                    <a:pt x="449" y="47"/>
                  </a:lnTo>
                  <a:lnTo>
                    <a:pt x="390" y="87"/>
                  </a:lnTo>
                  <a:lnTo>
                    <a:pt x="390" y="68"/>
                  </a:lnTo>
                  <a:lnTo>
                    <a:pt x="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Freeform 60"/>
          <p:cNvSpPr>
            <a:spLocks noEditPoints="1"/>
          </p:cNvSpPr>
          <p:nvPr/>
        </p:nvSpPr>
        <p:spPr bwMode="auto">
          <a:xfrm>
            <a:off x="459975" y="4874260"/>
            <a:ext cx="690796" cy="152400"/>
          </a:xfrm>
          <a:custGeom>
            <a:avLst/>
            <a:gdLst>
              <a:gd name="T0" fmla="*/ 220 w 234"/>
              <a:gd name="T1" fmla="*/ 16 h 52"/>
              <a:gd name="T2" fmla="*/ 184 w 234"/>
              <a:gd name="T3" fmla="*/ 0 h 52"/>
              <a:gd name="T4" fmla="*/ 136 w 234"/>
              <a:gd name="T5" fmla="*/ 16 h 52"/>
              <a:gd name="T6" fmla="*/ 89 w 234"/>
              <a:gd name="T7" fmla="*/ 16 h 52"/>
              <a:gd name="T8" fmla="*/ 40 w 234"/>
              <a:gd name="T9" fmla="*/ 0 h 52"/>
              <a:gd name="T10" fmla="*/ 0 w 234"/>
              <a:gd name="T11" fmla="*/ 16 h 52"/>
              <a:gd name="T12" fmla="*/ 16 w 234"/>
              <a:gd name="T13" fmla="*/ 37 h 52"/>
              <a:gd name="T14" fmla="*/ 64 w 234"/>
              <a:gd name="T15" fmla="*/ 37 h 52"/>
              <a:gd name="T16" fmla="*/ 112 w 234"/>
              <a:gd name="T17" fmla="*/ 52 h 52"/>
              <a:gd name="T18" fmla="*/ 161 w 234"/>
              <a:gd name="T19" fmla="*/ 37 h 52"/>
              <a:gd name="T20" fmla="*/ 208 w 234"/>
              <a:gd name="T21" fmla="*/ 37 h 52"/>
              <a:gd name="T22" fmla="*/ 220 w 234"/>
              <a:gd name="T23" fmla="*/ 40 h 52"/>
              <a:gd name="T24" fmla="*/ 220 w 234"/>
              <a:gd name="T25" fmla="*/ 12 h 52"/>
              <a:gd name="T26" fmla="*/ 158 w 234"/>
              <a:gd name="T27" fmla="*/ 26 h 52"/>
              <a:gd name="T28" fmla="*/ 137 w 234"/>
              <a:gd name="T29" fmla="*/ 35 h 52"/>
              <a:gd name="T30" fmla="*/ 137 w 234"/>
              <a:gd name="T31" fmla="*/ 18 h 52"/>
              <a:gd name="T32" fmla="*/ 88 w 234"/>
              <a:gd name="T33" fmla="*/ 18 h 52"/>
              <a:gd name="T34" fmla="*/ 88 w 234"/>
              <a:gd name="T35" fmla="*/ 35 h 52"/>
              <a:gd name="T36" fmla="*/ 66 w 234"/>
              <a:gd name="T37" fmla="*/ 26 h 52"/>
              <a:gd name="T38" fmla="*/ 88 w 234"/>
              <a:gd name="T39" fmla="*/ 18 h 52"/>
              <a:gd name="T40" fmla="*/ 2 w 234"/>
              <a:gd name="T41" fmla="*/ 18 h 52"/>
              <a:gd name="T42" fmla="*/ 16 w 234"/>
              <a:gd name="T43" fmla="*/ 18 h 52"/>
              <a:gd name="T44" fmla="*/ 15 w 234"/>
              <a:gd name="T45" fmla="*/ 22 h 52"/>
              <a:gd name="T46" fmla="*/ 14 w 234"/>
              <a:gd name="T47" fmla="*/ 26 h 52"/>
              <a:gd name="T48" fmla="*/ 15 w 234"/>
              <a:gd name="T49" fmla="*/ 30 h 52"/>
              <a:gd name="T50" fmla="*/ 16 w 234"/>
              <a:gd name="T51" fmla="*/ 34 h 52"/>
              <a:gd name="T52" fmla="*/ 2 w 234"/>
              <a:gd name="T53" fmla="*/ 35 h 52"/>
              <a:gd name="T54" fmla="*/ 18 w 234"/>
              <a:gd name="T55" fmla="*/ 35 h 52"/>
              <a:gd name="T56" fmla="*/ 17 w 234"/>
              <a:gd name="T57" fmla="*/ 22 h 52"/>
              <a:gd name="T58" fmla="*/ 18 w 234"/>
              <a:gd name="T59" fmla="*/ 17 h 52"/>
              <a:gd name="T60" fmla="*/ 63 w 234"/>
              <a:gd name="T61" fmla="*/ 17 h 52"/>
              <a:gd name="T62" fmla="*/ 63 w 234"/>
              <a:gd name="T63" fmla="*/ 35 h 52"/>
              <a:gd name="T64" fmla="*/ 112 w 234"/>
              <a:gd name="T65" fmla="*/ 50 h 52"/>
              <a:gd name="T66" fmla="*/ 88 w 234"/>
              <a:gd name="T67" fmla="*/ 26 h 52"/>
              <a:gd name="T68" fmla="*/ 112 w 234"/>
              <a:gd name="T69" fmla="*/ 2 h 52"/>
              <a:gd name="T70" fmla="*/ 136 w 234"/>
              <a:gd name="T71" fmla="*/ 26 h 52"/>
              <a:gd name="T72" fmla="*/ 112 w 234"/>
              <a:gd name="T73" fmla="*/ 50 h 52"/>
              <a:gd name="T74" fmla="*/ 162 w 234"/>
              <a:gd name="T75" fmla="*/ 35 h 52"/>
              <a:gd name="T76" fmla="*/ 162 w 234"/>
              <a:gd name="T77" fmla="*/ 17 h 52"/>
              <a:gd name="T78" fmla="*/ 207 w 234"/>
              <a:gd name="T79" fmla="*/ 17 h 52"/>
              <a:gd name="T80" fmla="*/ 207 w 234"/>
              <a:gd name="T81" fmla="*/ 35 h 52"/>
              <a:gd name="T82" fmla="*/ 222 w 234"/>
              <a:gd name="T83" fmla="*/ 35 h 52"/>
              <a:gd name="T84" fmla="*/ 222 w 234"/>
              <a:gd name="T85" fmla="*/ 35 h 52"/>
              <a:gd name="T86" fmla="*/ 210 w 234"/>
              <a:gd name="T87" fmla="*/ 26 h 52"/>
              <a:gd name="T88" fmla="*/ 222 w 234"/>
              <a:gd name="T89" fmla="*/ 18 h 52"/>
              <a:gd name="T90" fmla="*/ 222 w 234"/>
              <a:gd name="T91" fmla="*/ 18 h 52"/>
              <a:gd name="T92" fmla="*/ 222 w 234"/>
              <a:gd name="T9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52">
                <a:moveTo>
                  <a:pt x="220" y="12"/>
                </a:moveTo>
                <a:cubicBezTo>
                  <a:pt x="220" y="16"/>
                  <a:pt x="220" y="16"/>
                  <a:pt x="220" y="16"/>
                </a:cubicBezTo>
                <a:cubicBezTo>
                  <a:pt x="208" y="16"/>
                  <a:pt x="208" y="16"/>
                  <a:pt x="208" y="16"/>
                </a:cubicBezTo>
                <a:cubicBezTo>
                  <a:pt x="204" y="7"/>
                  <a:pt x="195" y="0"/>
                  <a:pt x="184" y="0"/>
                </a:cubicBezTo>
                <a:cubicBezTo>
                  <a:pt x="174" y="0"/>
                  <a:pt x="165" y="7"/>
                  <a:pt x="161" y="16"/>
                </a:cubicBezTo>
                <a:cubicBezTo>
                  <a:pt x="136" y="16"/>
                  <a:pt x="136" y="16"/>
                  <a:pt x="136" y="16"/>
                </a:cubicBezTo>
                <a:cubicBezTo>
                  <a:pt x="132" y="7"/>
                  <a:pt x="123" y="0"/>
                  <a:pt x="112" y="0"/>
                </a:cubicBezTo>
                <a:cubicBezTo>
                  <a:pt x="102" y="0"/>
                  <a:pt x="93" y="7"/>
                  <a:pt x="89" y="16"/>
                </a:cubicBezTo>
                <a:cubicBezTo>
                  <a:pt x="64" y="16"/>
                  <a:pt x="64" y="16"/>
                  <a:pt x="64" y="16"/>
                </a:cubicBezTo>
                <a:cubicBezTo>
                  <a:pt x="60" y="7"/>
                  <a:pt x="51" y="0"/>
                  <a:pt x="40" y="0"/>
                </a:cubicBezTo>
                <a:cubicBezTo>
                  <a:pt x="30" y="0"/>
                  <a:pt x="21" y="7"/>
                  <a:pt x="17" y="16"/>
                </a:cubicBezTo>
                <a:cubicBezTo>
                  <a:pt x="0" y="16"/>
                  <a:pt x="0" y="16"/>
                  <a:pt x="0" y="16"/>
                </a:cubicBezTo>
                <a:cubicBezTo>
                  <a:pt x="0" y="37"/>
                  <a:pt x="0" y="37"/>
                  <a:pt x="0" y="37"/>
                </a:cubicBezTo>
                <a:cubicBezTo>
                  <a:pt x="16" y="37"/>
                  <a:pt x="16" y="37"/>
                  <a:pt x="16" y="37"/>
                </a:cubicBezTo>
                <a:cubicBezTo>
                  <a:pt x="20" y="46"/>
                  <a:pt x="30" y="52"/>
                  <a:pt x="40" y="52"/>
                </a:cubicBezTo>
                <a:cubicBezTo>
                  <a:pt x="51" y="52"/>
                  <a:pt x="60" y="46"/>
                  <a:pt x="64" y="37"/>
                </a:cubicBezTo>
                <a:cubicBezTo>
                  <a:pt x="88" y="37"/>
                  <a:pt x="88" y="37"/>
                  <a:pt x="88" y="37"/>
                </a:cubicBezTo>
                <a:cubicBezTo>
                  <a:pt x="93" y="46"/>
                  <a:pt x="102" y="52"/>
                  <a:pt x="112" y="52"/>
                </a:cubicBezTo>
                <a:cubicBezTo>
                  <a:pt x="123" y="52"/>
                  <a:pt x="132" y="46"/>
                  <a:pt x="136" y="37"/>
                </a:cubicBezTo>
                <a:cubicBezTo>
                  <a:pt x="161" y="37"/>
                  <a:pt x="161" y="37"/>
                  <a:pt x="161" y="37"/>
                </a:cubicBezTo>
                <a:cubicBezTo>
                  <a:pt x="165" y="46"/>
                  <a:pt x="174" y="52"/>
                  <a:pt x="184" y="52"/>
                </a:cubicBezTo>
                <a:cubicBezTo>
                  <a:pt x="195" y="52"/>
                  <a:pt x="204" y="46"/>
                  <a:pt x="208" y="37"/>
                </a:cubicBezTo>
                <a:cubicBezTo>
                  <a:pt x="220" y="37"/>
                  <a:pt x="220" y="37"/>
                  <a:pt x="220" y="37"/>
                </a:cubicBezTo>
                <a:cubicBezTo>
                  <a:pt x="220" y="40"/>
                  <a:pt x="220" y="40"/>
                  <a:pt x="220" y="40"/>
                </a:cubicBezTo>
                <a:cubicBezTo>
                  <a:pt x="234" y="26"/>
                  <a:pt x="234" y="26"/>
                  <a:pt x="234" y="26"/>
                </a:cubicBezTo>
                <a:lnTo>
                  <a:pt x="220" y="12"/>
                </a:lnTo>
                <a:close/>
                <a:moveTo>
                  <a:pt x="160" y="18"/>
                </a:moveTo>
                <a:cubicBezTo>
                  <a:pt x="159" y="20"/>
                  <a:pt x="158" y="23"/>
                  <a:pt x="158" y="26"/>
                </a:cubicBezTo>
                <a:cubicBezTo>
                  <a:pt x="158" y="29"/>
                  <a:pt x="159" y="32"/>
                  <a:pt x="160" y="35"/>
                </a:cubicBezTo>
                <a:cubicBezTo>
                  <a:pt x="137" y="35"/>
                  <a:pt x="137" y="35"/>
                  <a:pt x="137" y="35"/>
                </a:cubicBezTo>
                <a:cubicBezTo>
                  <a:pt x="138" y="32"/>
                  <a:pt x="138" y="29"/>
                  <a:pt x="138" y="26"/>
                </a:cubicBezTo>
                <a:cubicBezTo>
                  <a:pt x="138" y="23"/>
                  <a:pt x="138" y="20"/>
                  <a:pt x="137" y="18"/>
                </a:cubicBezTo>
                <a:lnTo>
                  <a:pt x="160" y="18"/>
                </a:lnTo>
                <a:close/>
                <a:moveTo>
                  <a:pt x="88" y="18"/>
                </a:moveTo>
                <a:cubicBezTo>
                  <a:pt x="87" y="20"/>
                  <a:pt x="86" y="23"/>
                  <a:pt x="86" y="26"/>
                </a:cubicBezTo>
                <a:cubicBezTo>
                  <a:pt x="86" y="29"/>
                  <a:pt x="87" y="32"/>
                  <a:pt x="88" y="35"/>
                </a:cubicBezTo>
                <a:cubicBezTo>
                  <a:pt x="65" y="35"/>
                  <a:pt x="65" y="35"/>
                  <a:pt x="65" y="35"/>
                </a:cubicBezTo>
                <a:cubicBezTo>
                  <a:pt x="66" y="32"/>
                  <a:pt x="66" y="29"/>
                  <a:pt x="66" y="26"/>
                </a:cubicBezTo>
                <a:cubicBezTo>
                  <a:pt x="66" y="23"/>
                  <a:pt x="66" y="20"/>
                  <a:pt x="65" y="18"/>
                </a:cubicBezTo>
                <a:lnTo>
                  <a:pt x="88" y="18"/>
                </a:lnTo>
                <a:close/>
                <a:moveTo>
                  <a:pt x="2" y="35"/>
                </a:moveTo>
                <a:cubicBezTo>
                  <a:pt x="2" y="18"/>
                  <a:pt x="2" y="18"/>
                  <a:pt x="2" y="18"/>
                </a:cubicBezTo>
                <a:cubicBezTo>
                  <a:pt x="16" y="18"/>
                  <a:pt x="16" y="18"/>
                  <a:pt x="16" y="18"/>
                </a:cubicBezTo>
                <a:cubicBezTo>
                  <a:pt x="16" y="18"/>
                  <a:pt x="16" y="18"/>
                  <a:pt x="16" y="18"/>
                </a:cubicBezTo>
                <a:cubicBezTo>
                  <a:pt x="15" y="19"/>
                  <a:pt x="15" y="20"/>
                  <a:pt x="15" y="22"/>
                </a:cubicBezTo>
                <a:cubicBezTo>
                  <a:pt x="15" y="22"/>
                  <a:pt x="15" y="22"/>
                  <a:pt x="15" y="22"/>
                </a:cubicBezTo>
                <a:cubicBezTo>
                  <a:pt x="14" y="24"/>
                  <a:pt x="14" y="25"/>
                  <a:pt x="14" y="26"/>
                </a:cubicBezTo>
                <a:cubicBezTo>
                  <a:pt x="14" y="26"/>
                  <a:pt x="14" y="26"/>
                  <a:pt x="14" y="26"/>
                </a:cubicBezTo>
                <a:cubicBezTo>
                  <a:pt x="14" y="26"/>
                  <a:pt x="14" y="26"/>
                  <a:pt x="14" y="26"/>
                </a:cubicBezTo>
                <a:cubicBezTo>
                  <a:pt x="14" y="28"/>
                  <a:pt x="14" y="29"/>
                  <a:pt x="15" y="30"/>
                </a:cubicBezTo>
                <a:cubicBezTo>
                  <a:pt x="15" y="30"/>
                  <a:pt x="15" y="31"/>
                  <a:pt x="15" y="31"/>
                </a:cubicBezTo>
                <a:cubicBezTo>
                  <a:pt x="15" y="32"/>
                  <a:pt x="15" y="33"/>
                  <a:pt x="16" y="34"/>
                </a:cubicBezTo>
                <a:cubicBezTo>
                  <a:pt x="16" y="34"/>
                  <a:pt x="16" y="35"/>
                  <a:pt x="16" y="35"/>
                </a:cubicBezTo>
                <a:lnTo>
                  <a:pt x="2" y="35"/>
                </a:lnTo>
                <a:close/>
                <a:moveTo>
                  <a:pt x="40" y="50"/>
                </a:moveTo>
                <a:cubicBezTo>
                  <a:pt x="30" y="50"/>
                  <a:pt x="22" y="44"/>
                  <a:pt x="18" y="35"/>
                </a:cubicBezTo>
                <a:cubicBezTo>
                  <a:pt x="17" y="33"/>
                  <a:pt x="16" y="29"/>
                  <a:pt x="16" y="26"/>
                </a:cubicBezTo>
                <a:cubicBezTo>
                  <a:pt x="16" y="25"/>
                  <a:pt x="16" y="23"/>
                  <a:pt x="17" y="22"/>
                </a:cubicBezTo>
                <a:cubicBezTo>
                  <a:pt x="17" y="20"/>
                  <a:pt x="17" y="19"/>
                  <a:pt x="18" y="17"/>
                </a:cubicBezTo>
                <a:cubicBezTo>
                  <a:pt x="18" y="17"/>
                  <a:pt x="18" y="17"/>
                  <a:pt x="18" y="17"/>
                </a:cubicBezTo>
                <a:cubicBezTo>
                  <a:pt x="22" y="8"/>
                  <a:pt x="30" y="2"/>
                  <a:pt x="40" y="2"/>
                </a:cubicBezTo>
                <a:cubicBezTo>
                  <a:pt x="50" y="2"/>
                  <a:pt x="59" y="8"/>
                  <a:pt x="63" y="17"/>
                </a:cubicBezTo>
                <a:cubicBezTo>
                  <a:pt x="64" y="20"/>
                  <a:pt x="64" y="23"/>
                  <a:pt x="64" y="26"/>
                </a:cubicBezTo>
                <a:cubicBezTo>
                  <a:pt x="64" y="29"/>
                  <a:pt x="64" y="33"/>
                  <a:pt x="63" y="35"/>
                </a:cubicBezTo>
                <a:cubicBezTo>
                  <a:pt x="59" y="44"/>
                  <a:pt x="50" y="50"/>
                  <a:pt x="40" y="50"/>
                </a:cubicBezTo>
                <a:close/>
                <a:moveTo>
                  <a:pt x="112" y="50"/>
                </a:moveTo>
                <a:cubicBezTo>
                  <a:pt x="102" y="50"/>
                  <a:pt x="94" y="44"/>
                  <a:pt x="90" y="35"/>
                </a:cubicBezTo>
                <a:cubicBezTo>
                  <a:pt x="89" y="33"/>
                  <a:pt x="88" y="29"/>
                  <a:pt x="88" y="26"/>
                </a:cubicBezTo>
                <a:cubicBezTo>
                  <a:pt x="88" y="23"/>
                  <a:pt x="89" y="20"/>
                  <a:pt x="90" y="17"/>
                </a:cubicBezTo>
                <a:cubicBezTo>
                  <a:pt x="94" y="8"/>
                  <a:pt x="102" y="2"/>
                  <a:pt x="112" y="2"/>
                </a:cubicBezTo>
                <a:cubicBezTo>
                  <a:pt x="122" y="2"/>
                  <a:pt x="131" y="8"/>
                  <a:pt x="135" y="17"/>
                </a:cubicBezTo>
                <a:cubicBezTo>
                  <a:pt x="136" y="20"/>
                  <a:pt x="136" y="23"/>
                  <a:pt x="136" y="26"/>
                </a:cubicBezTo>
                <a:cubicBezTo>
                  <a:pt x="136" y="29"/>
                  <a:pt x="136" y="33"/>
                  <a:pt x="135" y="35"/>
                </a:cubicBezTo>
                <a:cubicBezTo>
                  <a:pt x="131" y="44"/>
                  <a:pt x="123" y="50"/>
                  <a:pt x="112" y="50"/>
                </a:cubicBezTo>
                <a:close/>
                <a:moveTo>
                  <a:pt x="184" y="50"/>
                </a:moveTo>
                <a:cubicBezTo>
                  <a:pt x="174" y="50"/>
                  <a:pt x="166" y="44"/>
                  <a:pt x="162" y="35"/>
                </a:cubicBezTo>
                <a:cubicBezTo>
                  <a:pt x="161" y="33"/>
                  <a:pt x="160" y="29"/>
                  <a:pt x="160" y="26"/>
                </a:cubicBezTo>
                <a:cubicBezTo>
                  <a:pt x="160" y="23"/>
                  <a:pt x="161" y="20"/>
                  <a:pt x="162" y="17"/>
                </a:cubicBezTo>
                <a:cubicBezTo>
                  <a:pt x="166" y="8"/>
                  <a:pt x="174" y="2"/>
                  <a:pt x="184" y="2"/>
                </a:cubicBezTo>
                <a:cubicBezTo>
                  <a:pt x="194" y="2"/>
                  <a:pt x="203" y="8"/>
                  <a:pt x="207" y="17"/>
                </a:cubicBezTo>
                <a:cubicBezTo>
                  <a:pt x="208" y="20"/>
                  <a:pt x="209" y="23"/>
                  <a:pt x="209" y="26"/>
                </a:cubicBezTo>
                <a:cubicBezTo>
                  <a:pt x="209" y="29"/>
                  <a:pt x="208" y="33"/>
                  <a:pt x="207" y="35"/>
                </a:cubicBezTo>
                <a:cubicBezTo>
                  <a:pt x="203" y="44"/>
                  <a:pt x="195" y="50"/>
                  <a:pt x="184" y="50"/>
                </a:cubicBezTo>
                <a:close/>
                <a:moveTo>
                  <a:pt x="222" y="35"/>
                </a:moveTo>
                <a:cubicBezTo>
                  <a:pt x="222" y="35"/>
                  <a:pt x="222" y="35"/>
                  <a:pt x="222" y="35"/>
                </a:cubicBezTo>
                <a:cubicBezTo>
                  <a:pt x="222" y="35"/>
                  <a:pt x="222" y="35"/>
                  <a:pt x="222" y="35"/>
                </a:cubicBezTo>
                <a:cubicBezTo>
                  <a:pt x="209" y="35"/>
                  <a:pt x="209" y="35"/>
                  <a:pt x="209" y="35"/>
                </a:cubicBezTo>
                <a:cubicBezTo>
                  <a:pt x="210" y="32"/>
                  <a:pt x="210" y="29"/>
                  <a:pt x="210" y="26"/>
                </a:cubicBezTo>
                <a:cubicBezTo>
                  <a:pt x="210" y="23"/>
                  <a:pt x="210" y="20"/>
                  <a:pt x="209" y="18"/>
                </a:cubicBezTo>
                <a:cubicBezTo>
                  <a:pt x="222" y="18"/>
                  <a:pt x="222" y="18"/>
                  <a:pt x="222" y="18"/>
                </a:cubicBezTo>
                <a:cubicBezTo>
                  <a:pt x="222" y="17"/>
                  <a:pt x="222" y="17"/>
                  <a:pt x="222" y="17"/>
                </a:cubicBezTo>
                <a:cubicBezTo>
                  <a:pt x="222" y="18"/>
                  <a:pt x="222" y="18"/>
                  <a:pt x="222" y="18"/>
                </a:cubicBezTo>
                <a:cubicBezTo>
                  <a:pt x="231" y="26"/>
                  <a:pt x="231" y="26"/>
                  <a:pt x="231" y="26"/>
                </a:cubicBezTo>
                <a:lnTo>
                  <a:pt x="222" y="3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2317985"/>
            <a:ext cx="6825938"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69" y="3475520"/>
            <a:ext cx="7028438" cy="5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669" y="4728721"/>
            <a:ext cx="6935626" cy="4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7" name="Straight Connector 126"/>
          <p:cNvCxnSpPr/>
          <p:nvPr/>
        </p:nvCxnSpPr>
        <p:spPr>
          <a:xfrm>
            <a:off x="1397000" y="2277767"/>
            <a:ext cx="0" cy="569811"/>
          </a:xfrm>
          <a:prstGeom prst="line">
            <a:avLst/>
          </a:prstGeom>
          <a:noFill/>
          <a:ln w="3175" cap="flat" cmpd="sng" algn="ctr">
            <a:solidFill>
              <a:schemeClr val="tx2"/>
            </a:solidFill>
            <a:prstDash val="solid"/>
          </a:ln>
          <a:effectLst/>
        </p:spPr>
      </p:cxnSp>
      <p:cxnSp>
        <p:nvCxnSpPr>
          <p:cNvPr id="128" name="Straight Connector 127"/>
          <p:cNvCxnSpPr/>
          <p:nvPr/>
        </p:nvCxnSpPr>
        <p:spPr>
          <a:xfrm>
            <a:off x="1397000" y="3471022"/>
            <a:ext cx="0" cy="569811"/>
          </a:xfrm>
          <a:prstGeom prst="line">
            <a:avLst/>
          </a:prstGeom>
          <a:noFill/>
          <a:ln w="3175" cap="flat" cmpd="sng" algn="ctr">
            <a:solidFill>
              <a:schemeClr val="tx2"/>
            </a:solidFill>
            <a:prstDash val="solid"/>
          </a:ln>
          <a:effectLst/>
        </p:spPr>
      </p:cxnSp>
      <p:cxnSp>
        <p:nvCxnSpPr>
          <p:cNvPr id="129" name="Straight Connector 128"/>
          <p:cNvCxnSpPr/>
          <p:nvPr/>
        </p:nvCxnSpPr>
        <p:spPr>
          <a:xfrm>
            <a:off x="1397000" y="4646316"/>
            <a:ext cx="0" cy="569811"/>
          </a:xfrm>
          <a:prstGeom prst="line">
            <a:avLst/>
          </a:prstGeom>
          <a:noFill/>
          <a:ln w="3175" cap="flat" cmpd="sng" algn="ctr">
            <a:solidFill>
              <a:schemeClr val="tx2"/>
            </a:solidFill>
            <a:prstDash val="solid"/>
          </a:ln>
          <a:effectLst/>
        </p:spPr>
      </p:cxnSp>
      <p:cxnSp>
        <p:nvCxnSpPr>
          <p:cNvPr id="130" name="Straight Connector 129"/>
          <p:cNvCxnSpPr/>
          <p:nvPr/>
        </p:nvCxnSpPr>
        <p:spPr>
          <a:xfrm>
            <a:off x="1397000" y="5829400"/>
            <a:ext cx="0" cy="569811"/>
          </a:xfrm>
          <a:prstGeom prst="line">
            <a:avLst/>
          </a:prstGeom>
          <a:noFill/>
          <a:ln w="3175" cap="flat" cmpd="sng" algn="ctr">
            <a:solidFill>
              <a:schemeClr val="tx2"/>
            </a:solidFill>
            <a:prstDash val="solid"/>
          </a:ln>
          <a:effectLst/>
        </p:spPr>
      </p:cxnSp>
    </p:spTree>
    <p:extLst>
      <p:ext uri="{BB962C8B-B14F-4D97-AF65-F5344CB8AC3E}">
        <p14:creationId xmlns:p14="http://schemas.microsoft.com/office/powerpoint/2010/main" val="31579589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network</a:t>
            </a:r>
            <a:endParaRPr lang="en-US" dirty="0"/>
          </a:p>
        </p:txBody>
      </p:sp>
      <p:sp>
        <p:nvSpPr>
          <p:cNvPr id="3" name="Text Placeholder 2"/>
          <p:cNvSpPr>
            <a:spLocks noGrp="1"/>
          </p:cNvSpPr>
          <p:nvPr>
            <p:ph type="body" idx="10"/>
          </p:nvPr>
        </p:nvSpPr>
        <p:spPr/>
        <p:txBody>
          <a:bodyPr/>
          <a:lstStyle/>
          <a:p>
            <a:r>
              <a:rPr lang="en-US" dirty="0" smtClean="0"/>
              <a:t>Shapes are connected by a line to show hierarchy</a:t>
            </a:r>
            <a:br>
              <a:rPr lang="en-US" dirty="0" smtClean="0"/>
            </a:br>
            <a:r>
              <a:rPr lang="en-US" dirty="0" smtClean="0"/>
              <a:t>(tree, mind-map, cluster, ecosystem, radial, web).</a:t>
            </a:r>
            <a:endParaRPr lang="en-US" dirty="0"/>
          </a:p>
        </p:txBody>
      </p:sp>
      <p:sp>
        <p:nvSpPr>
          <p:cNvPr id="51" name="Rectangle 50"/>
          <p:cNvSpPr/>
          <p:nvPr/>
        </p:nvSpPr>
        <p:spPr>
          <a:xfrm>
            <a:off x="459580" y="5367735"/>
            <a:ext cx="892970" cy="230832"/>
          </a:xfrm>
          <a:prstGeom prst="rect">
            <a:avLst/>
          </a:prstGeom>
        </p:spPr>
        <p:txBody>
          <a:bodyPr wrap="square" lIns="0" tIns="0" rIns="0" bIns="0" anchor="t">
            <a:spAutoFit/>
          </a:bodyPr>
          <a:lstStyle/>
          <a:p>
            <a:r>
              <a:rPr lang="en-US" sz="1500" i="1" dirty="0">
                <a:solidFill>
                  <a:schemeClr val="tx2"/>
                </a:solidFill>
              </a:rPr>
              <a:t>Ring</a:t>
            </a:r>
          </a:p>
        </p:txBody>
      </p:sp>
      <p:sp>
        <p:nvSpPr>
          <p:cNvPr id="52" name="TextBox 51"/>
          <p:cNvSpPr txBox="1"/>
          <p:nvPr/>
        </p:nvSpPr>
        <p:spPr>
          <a:xfrm>
            <a:off x="1550669" y="1927627"/>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expands from a central hub </a:t>
            </a:r>
            <a:r>
              <a:rPr lang="en-US" sz="1100" i="1" dirty="0" smtClean="0">
                <a:solidFill>
                  <a:schemeClr val="accent2"/>
                </a:solidFill>
              </a:rPr>
              <a:t>concentrically.</a:t>
            </a:r>
            <a:endParaRPr lang="en-US" sz="1100" i="1" dirty="0">
              <a:solidFill>
                <a:schemeClr val="accent2"/>
              </a:solidFill>
            </a:endParaRPr>
          </a:p>
        </p:txBody>
      </p:sp>
      <p:sp>
        <p:nvSpPr>
          <p:cNvPr id="54" name="Rectangle 53"/>
          <p:cNvSpPr/>
          <p:nvPr/>
        </p:nvSpPr>
        <p:spPr>
          <a:xfrm>
            <a:off x="459580" y="4184651"/>
            <a:ext cx="892970" cy="230832"/>
          </a:xfrm>
          <a:prstGeom prst="rect">
            <a:avLst/>
          </a:prstGeom>
        </p:spPr>
        <p:txBody>
          <a:bodyPr wrap="square" lIns="0" tIns="0" rIns="0" bIns="0" anchor="t">
            <a:spAutoFit/>
          </a:bodyPr>
          <a:lstStyle/>
          <a:p>
            <a:r>
              <a:rPr lang="en-US" sz="1500" i="1" dirty="0">
                <a:solidFill>
                  <a:schemeClr val="tx2"/>
                </a:solidFill>
              </a:rPr>
              <a:t>Spokes</a:t>
            </a:r>
          </a:p>
        </p:txBody>
      </p:sp>
      <p:sp>
        <p:nvSpPr>
          <p:cNvPr id="55" name="TextBox 54"/>
          <p:cNvSpPr txBox="1"/>
          <p:nvPr/>
        </p:nvSpPr>
        <p:spPr>
          <a:xfrm>
            <a:off x="1550669" y="3016314"/>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a:t>
            </a:r>
            <a:r>
              <a:rPr lang="en-US" sz="1100" i="1" dirty="0" smtClean="0">
                <a:solidFill>
                  <a:schemeClr val="accent2"/>
                </a:solidFill>
              </a:rPr>
              <a:t>bursts in a </a:t>
            </a:r>
            <a:r>
              <a:rPr lang="en-US" sz="1100" i="1" dirty="0">
                <a:solidFill>
                  <a:schemeClr val="accent2"/>
                </a:solidFill>
              </a:rPr>
              <a:t>vertical or horizontal </a:t>
            </a:r>
            <a:r>
              <a:rPr lang="en-US" sz="1100" i="1" dirty="0" smtClean="0">
                <a:solidFill>
                  <a:schemeClr val="accent2"/>
                </a:solidFill>
              </a:rPr>
              <a:t>direction.</a:t>
            </a:r>
            <a:endParaRPr lang="en-US" sz="1100" i="1" dirty="0">
              <a:solidFill>
                <a:schemeClr val="accent2"/>
              </a:solidFill>
            </a:endParaRPr>
          </a:p>
        </p:txBody>
      </p:sp>
      <p:sp>
        <p:nvSpPr>
          <p:cNvPr id="57" name="Rectangle 56"/>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Flare</a:t>
            </a:r>
          </a:p>
        </p:txBody>
      </p:sp>
      <p:sp>
        <p:nvSpPr>
          <p:cNvPr id="58" name="TextBox 57"/>
          <p:cNvSpPr txBox="1"/>
          <p:nvPr/>
        </p:nvSpPr>
        <p:spPr>
          <a:xfrm>
            <a:off x="1550669" y="4210119"/>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expands from the center without a </a:t>
            </a:r>
            <a:r>
              <a:rPr lang="en-US" sz="1100" i="1" dirty="0" smtClean="0">
                <a:solidFill>
                  <a:schemeClr val="accent2"/>
                </a:solidFill>
              </a:rPr>
              <a:t>hub.</a:t>
            </a:r>
            <a:endParaRPr lang="en-US" sz="1100" i="1" dirty="0">
              <a:solidFill>
                <a:schemeClr val="accent2"/>
              </a:solidFill>
            </a:endParaRPr>
          </a:p>
        </p:txBody>
      </p:sp>
      <p:cxnSp>
        <p:nvCxnSpPr>
          <p:cNvPr id="59" name="Straight Connector 58"/>
          <p:cNvCxnSpPr/>
          <p:nvPr/>
        </p:nvCxnSpPr>
        <p:spPr>
          <a:xfrm>
            <a:off x="1397000" y="2277767"/>
            <a:ext cx="0" cy="569811"/>
          </a:xfrm>
          <a:prstGeom prst="line">
            <a:avLst/>
          </a:prstGeom>
          <a:noFill/>
          <a:ln w="3175" cap="flat" cmpd="sng" algn="ctr">
            <a:solidFill>
              <a:schemeClr val="tx2"/>
            </a:solidFill>
            <a:prstDash val="solid"/>
          </a:ln>
          <a:effectLst/>
        </p:spPr>
      </p:cxnSp>
      <p:sp>
        <p:nvSpPr>
          <p:cNvPr id="60" name="Rectangle 59"/>
          <p:cNvSpPr/>
          <p:nvPr/>
        </p:nvSpPr>
        <p:spPr>
          <a:xfrm>
            <a:off x="459580" y="1816102"/>
            <a:ext cx="892970" cy="461665"/>
          </a:xfrm>
          <a:prstGeom prst="rect">
            <a:avLst/>
          </a:prstGeom>
        </p:spPr>
        <p:txBody>
          <a:bodyPr wrap="square" lIns="0" tIns="0" rIns="0" bIns="0" anchor="t">
            <a:spAutoFit/>
          </a:bodyPr>
          <a:lstStyle/>
          <a:p>
            <a:r>
              <a:rPr lang="en-US" sz="1500" i="1" dirty="0">
                <a:solidFill>
                  <a:schemeClr val="tx2"/>
                </a:solidFill>
              </a:rPr>
              <a:t>Hub </a:t>
            </a:r>
            <a:r>
              <a:rPr lang="en-US" sz="1500" i="1" dirty="0" smtClean="0">
                <a:solidFill>
                  <a:schemeClr val="tx2"/>
                </a:solidFill>
              </a:rPr>
              <a:t>and </a:t>
            </a:r>
            <a:r>
              <a:rPr lang="en-US" sz="1500" i="1" dirty="0">
                <a:solidFill>
                  <a:schemeClr val="tx2"/>
                </a:solidFill>
              </a:rPr>
              <a:t>Spokes</a:t>
            </a:r>
          </a:p>
        </p:txBody>
      </p:sp>
      <p:sp>
        <p:nvSpPr>
          <p:cNvPr id="61" name="TextBox 60"/>
          <p:cNvSpPr txBox="1"/>
          <p:nvPr/>
        </p:nvSpPr>
        <p:spPr>
          <a:xfrm>
            <a:off x="1550669" y="5403256"/>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connects exterior shapes with each </a:t>
            </a:r>
            <a:r>
              <a:rPr lang="en-US" sz="1100" i="1" dirty="0" smtClean="0">
                <a:solidFill>
                  <a:schemeClr val="accent2"/>
                </a:solidFill>
              </a:rPr>
              <a:t>other through a closed loop.</a:t>
            </a:r>
            <a:endParaRPr lang="en-US" sz="1100" i="1" dirty="0">
              <a:solidFill>
                <a:schemeClr val="accent2"/>
              </a:solidFill>
            </a:endParaRPr>
          </a:p>
        </p:txBody>
      </p:sp>
      <p:grpSp>
        <p:nvGrpSpPr>
          <p:cNvPr id="62" name="Group 61"/>
          <p:cNvGrpSpPr/>
          <p:nvPr/>
        </p:nvGrpSpPr>
        <p:grpSpPr>
          <a:xfrm>
            <a:off x="461210" y="2291210"/>
            <a:ext cx="566738" cy="542925"/>
            <a:chOff x="-1200150" y="1854201"/>
            <a:chExt cx="566738" cy="542925"/>
          </a:xfrm>
        </p:grpSpPr>
        <p:sp>
          <p:nvSpPr>
            <p:cNvPr id="63" name="Freeform 15"/>
            <p:cNvSpPr>
              <a:spLocks noEditPoints="1"/>
            </p:cNvSpPr>
            <p:nvPr/>
          </p:nvSpPr>
          <p:spPr bwMode="auto">
            <a:xfrm>
              <a:off x="-1200150" y="1854201"/>
              <a:ext cx="566738" cy="542925"/>
            </a:xfrm>
            <a:custGeom>
              <a:avLst/>
              <a:gdLst>
                <a:gd name="T0" fmla="*/ 122 w 151"/>
                <a:gd name="T1" fmla="*/ 39 h 145"/>
                <a:gd name="T2" fmla="*/ 103 w 151"/>
                <a:gd name="T3" fmla="*/ 64 h 145"/>
                <a:gd name="T4" fmla="*/ 98 w 151"/>
                <a:gd name="T5" fmla="*/ 22 h 145"/>
                <a:gd name="T6" fmla="*/ 71 w 151"/>
                <a:gd name="T7" fmla="*/ 43 h 145"/>
                <a:gd name="T8" fmla="*/ 45 w 151"/>
                <a:gd name="T9" fmla="*/ 63 h 145"/>
                <a:gd name="T10" fmla="*/ 23 w 151"/>
                <a:gd name="T11" fmla="*/ 38 h 145"/>
                <a:gd name="T12" fmla="*/ 16 w 151"/>
                <a:gd name="T13" fmla="*/ 82 h 145"/>
                <a:gd name="T14" fmla="*/ 46 w 151"/>
                <a:gd name="T15" fmla="*/ 73 h 145"/>
                <a:gd name="T16" fmla="*/ 52 w 151"/>
                <a:gd name="T17" fmla="*/ 103 h 145"/>
                <a:gd name="T18" fmla="*/ 21 w 151"/>
                <a:gd name="T19" fmla="*/ 123 h 145"/>
                <a:gd name="T20" fmla="*/ 43 w 151"/>
                <a:gd name="T21" fmla="*/ 145 h 145"/>
                <a:gd name="T22" fmla="*/ 59 w 151"/>
                <a:gd name="T23" fmla="*/ 108 h 145"/>
                <a:gd name="T24" fmla="*/ 90 w 151"/>
                <a:gd name="T25" fmla="*/ 105 h 145"/>
                <a:gd name="T26" fmla="*/ 91 w 151"/>
                <a:gd name="T27" fmla="*/ 136 h 145"/>
                <a:gd name="T28" fmla="*/ 131 w 151"/>
                <a:gd name="T29" fmla="*/ 123 h 145"/>
                <a:gd name="T30" fmla="*/ 100 w 151"/>
                <a:gd name="T31" fmla="*/ 103 h 145"/>
                <a:gd name="T32" fmla="*/ 106 w 151"/>
                <a:gd name="T33" fmla="*/ 73 h 145"/>
                <a:gd name="T34" fmla="*/ 136 w 151"/>
                <a:gd name="T35" fmla="*/ 81 h 145"/>
                <a:gd name="T36" fmla="*/ 135 w 151"/>
                <a:gd name="T37" fmla="*/ 80 h 145"/>
                <a:gd name="T38" fmla="*/ 111 w 151"/>
                <a:gd name="T39" fmla="*/ 69 h 145"/>
                <a:gd name="T40" fmla="*/ 104 w 151"/>
                <a:gd name="T41" fmla="*/ 78 h 145"/>
                <a:gd name="T42" fmla="*/ 99 w 151"/>
                <a:gd name="T43" fmla="*/ 106 h 145"/>
                <a:gd name="T44" fmla="*/ 125 w 151"/>
                <a:gd name="T45" fmla="*/ 111 h 145"/>
                <a:gd name="T46" fmla="*/ 109 w 151"/>
                <a:gd name="T47" fmla="*/ 143 h 145"/>
                <a:gd name="T48" fmla="*/ 95 w 151"/>
                <a:gd name="T49" fmla="*/ 109 h 145"/>
                <a:gd name="T50" fmla="*/ 90 w 151"/>
                <a:gd name="T51" fmla="*/ 103 h 145"/>
                <a:gd name="T52" fmla="*/ 61 w 151"/>
                <a:gd name="T53" fmla="*/ 102 h 145"/>
                <a:gd name="T54" fmla="*/ 63 w 151"/>
                <a:gd name="T55" fmla="*/ 123 h 145"/>
                <a:gd name="T56" fmla="*/ 31 w 151"/>
                <a:gd name="T57" fmla="*/ 139 h 145"/>
                <a:gd name="T58" fmla="*/ 43 w 151"/>
                <a:gd name="T59" fmla="*/ 103 h 145"/>
                <a:gd name="T60" fmla="*/ 57 w 151"/>
                <a:gd name="T61" fmla="*/ 99 h 145"/>
                <a:gd name="T62" fmla="*/ 48 w 151"/>
                <a:gd name="T63" fmla="*/ 72 h 145"/>
                <a:gd name="T64" fmla="*/ 40 w 151"/>
                <a:gd name="T65" fmla="*/ 70 h 145"/>
                <a:gd name="T66" fmla="*/ 2 w 151"/>
                <a:gd name="T67" fmla="*/ 61 h 145"/>
                <a:gd name="T68" fmla="*/ 29 w 151"/>
                <a:gd name="T69" fmla="*/ 41 h 145"/>
                <a:gd name="T70" fmla="*/ 42 w 151"/>
                <a:gd name="T71" fmla="*/ 64 h 145"/>
                <a:gd name="T72" fmla="*/ 73 w 151"/>
                <a:gd name="T73" fmla="*/ 50 h 145"/>
                <a:gd name="T74" fmla="*/ 73 w 151"/>
                <a:gd name="T75" fmla="*/ 42 h 145"/>
                <a:gd name="T76" fmla="*/ 96 w 151"/>
                <a:gd name="T77" fmla="*/ 22 h 145"/>
                <a:gd name="T78" fmla="*/ 78 w 151"/>
                <a:gd name="T79" fmla="*/ 49 h 145"/>
                <a:gd name="T80" fmla="*/ 102 w 151"/>
                <a:gd name="T81" fmla="*/ 67 h 145"/>
                <a:gd name="T82" fmla="*/ 109 w 151"/>
                <a:gd name="T83" fmla="*/ 60 h 145"/>
                <a:gd name="T84" fmla="*/ 148 w 151"/>
                <a:gd name="T85" fmla="*/ 5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50" y="54"/>
                  </a:moveTo>
                  <a:cubicBezTo>
                    <a:pt x="147" y="44"/>
                    <a:pt x="139" y="38"/>
                    <a:pt x="129" y="38"/>
                  </a:cubicBezTo>
                  <a:cubicBezTo>
                    <a:pt x="127" y="38"/>
                    <a:pt x="125" y="39"/>
                    <a:pt x="122" y="39"/>
                  </a:cubicBezTo>
                  <a:cubicBezTo>
                    <a:pt x="113" y="42"/>
                    <a:pt x="107" y="51"/>
                    <a:pt x="107" y="60"/>
                  </a:cubicBezTo>
                  <a:cubicBezTo>
                    <a:pt x="107" y="61"/>
                    <a:pt x="107" y="62"/>
                    <a:pt x="107" y="63"/>
                  </a:cubicBezTo>
                  <a:cubicBezTo>
                    <a:pt x="103" y="64"/>
                    <a:pt x="103" y="64"/>
                    <a:pt x="103" y="64"/>
                  </a:cubicBezTo>
                  <a:cubicBezTo>
                    <a:pt x="99" y="56"/>
                    <a:pt x="90" y="49"/>
                    <a:pt x="80" y="48"/>
                  </a:cubicBezTo>
                  <a:cubicBezTo>
                    <a:pt x="80" y="43"/>
                    <a:pt x="80" y="43"/>
                    <a:pt x="80" y="43"/>
                  </a:cubicBezTo>
                  <a:cubicBezTo>
                    <a:pt x="90" y="41"/>
                    <a:pt x="98" y="32"/>
                    <a:pt x="98" y="22"/>
                  </a:cubicBezTo>
                  <a:cubicBezTo>
                    <a:pt x="98" y="10"/>
                    <a:pt x="88" y="0"/>
                    <a:pt x="76" y="0"/>
                  </a:cubicBezTo>
                  <a:cubicBezTo>
                    <a:pt x="64" y="0"/>
                    <a:pt x="54" y="10"/>
                    <a:pt x="54" y="22"/>
                  </a:cubicBezTo>
                  <a:cubicBezTo>
                    <a:pt x="54" y="32"/>
                    <a:pt x="61" y="41"/>
                    <a:pt x="71" y="43"/>
                  </a:cubicBezTo>
                  <a:cubicBezTo>
                    <a:pt x="71" y="48"/>
                    <a:pt x="71" y="48"/>
                    <a:pt x="71" y="48"/>
                  </a:cubicBezTo>
                  <a:cubicBezTo>
                    <a:pt x="61" y="49"/>
                    <a:pt x="53" y="55"/>
                    <a:pt x="49" y="64"/>
                  </a:cubicBezTo>
                  <a:cubicBezTo>
                    <a:pt x="45" y="63"/>
                    <a:pt x="45" y="63"/>
                    <a:pt x="45" y="63"/>
                  </a:cubicBezTo>
                  <a:cubicBezTo>
                    <a:pt x="45" y="62"/>
                    <a:pt x="45" y="61"/>
                    <a:pt x="45" y="60"/>
                  </a:cubicBezTo>
                  <a:cubicBezTo>
                    <a:pt x="45" y="51"/>
                    <a:pt x="39" y="42"/>
                    <a:pt x="29" y="39"/>
                  </a:cubicBezTo>
                  <a:cubicBezTo>
                    <a:pt x="27" y="39"/>
                    <a:pt x="25" y="38"/>
                    <a:pt x="23" y="38"/>
                  </a:cubicBezTo>
                  <a:cubicBezTo>
                    <a:pt x="13" y="38"/>
                    <a:pt x="5" y="44"/>
                    <a:pt x="2" y="54"/>
                  </a:cubicBezTo>
                  <a:cubicBezTo>
                    <a:pt x="1" y="56"/>
                    <a:pt x="0" y="58"/>
                    <a:pt x="0" y="61"/>
                  </a:cubicBezTo>
                  <a:cubicBezTo>
                    <a:pt x="0" y="70"/>
                    <a:pt x="6" y="78"/>
                    <a:pt x="16" y="82"/>
                  </a:cubicBezTo>
                  <a:cubicBezTo>
                    <a:pt x="18" y="82"/>
                    <a:pt x="20" y="83"/>
                    <a:pt x="23" y="83"/>
                  </a:cubicBezTo>
                  <a:cubicBezTo>
                    <a:pt x="30" y="83"/>
                    <a:pt x="38" y="78"/>
                    <a:pt x="42" y="71"/>
                  </a:cubicBezTo>
                  <a:cubicBezTo>
                    <a:pt x="46" y="73"/>
                    <a:pt x="46" y="73"/>
                    <a:pt x="46" y="73"/>
                  </a:cubicBezTo>
                  <a:cubicBezTo>
                    <a:pt x="45" y="74"/>
                    <a:pt x="45" y="76"/>
                    <a:pt x="45" y="78"/>
                  </a:cubicBezTo>
                  <a:cubicBezTo>
                    <a:pt x="45" y="86"/>
                    <a:pt x="49" y="94"/>
                    <a:pt x="55" y="100"/>
                  </a:cubicBezTo>
                  <a:cubicBezTo>
                    <a:pt x="52" y="103"/>
                    <a:pt x="52" y="103"/>
                    <a:pt x="52" y="103"/>
                  </a:cubicBezTo>
                  <a:cubicBezTo>
                    <a:pt x="49" y="102"/>
                    <a:pt x="46" y="101"/>
                    <a:pt x="43" y="101"/>
                  </a:cubicBezTo>
                  <a:cubicBezTo>
                    <a:pt x="36" y="101"/>
                    <a:pt x="29" y="104"/>
                    <a:pt x="25" y="110"/>
                  </a:cubicBezTo>
                  <a:cubicBezTo>
                    <a:pt x="22" y="114"/>
                    <a:pt x="21" y="119"/>
                    <a:pt x="21" y="123"/>
                  </a:cubicBezTo>
                  <a:cubicBezTo>
                    <a:pt x="21" y="130"/>
                    <a:pt x="24" y="137"/>
                    <a:pt x="30" y="141"/>
                  </a:cubicBezTo>
                  <a:cubicBezTo>
                    <a:pt x="34" y="144"/>
                    <a:pt x="38" y="145"/>
                    <a:pt x="43" y="145"/>
                  </a:cubicBezTo>
                  <a:cubicBezTo>
                    <a:pt x="43" y="145"/>
                    <a:pt x="43" y="145"/>
                    <a:pt x="43" y="145"/>
                  </a:cubicBezTo>
                  <a:cubicBezTo>
                    <a:pt x="50" y="145"/>
                    <a:pt x="57" y="142"/>
                    <a:pt x="61" y="136"/>
                  </a:cubicBezTo>
                  <a:cubicBezTo>
                    <a:pt x="64" y="132"/>
                    <a:pt x="65" y="128"/>
                    <a:pt x="65" y="123"/>
                  </a:cubicBezTo>
                  <a:cubicBezTo>
                    <a:pt x="65" y="118"/>
                    <a:pt x="63" y="112"/>
                    <a:pt x="59" y="108"/>
                  </a:cubicBezTo>
                  <a:cubicBezTo>
                    <a:pt x="62" y="105"/>
                    <a:pt x="62" y="105"/>
                    <a:pt x="62" y="105"/>
                  </a:cubicBezTo>
                  <a:cubicBezTo>
                    <a:pt x="66" y="107"/>
                    <a:pt x="71" y="108"/>
                    <a:pt x="76" y="108"/>
                  </a:cubicBezTo>
                  <a:cubicBezTo>
                    <a:pt x="81" y="108"/>
                    <a:pt x="86" y="107"/>
                    <a:pt x="90" y="105"/>
                  </a:cubicBezTo>
                  <a:cubicBezTo>
                    <a:pt x="92" y="108"/>
                    <a:pt x="92" y="108"/>
                    <a:pt x="92" y="108"/>
                  </a:cubicBezTo>
                  <a:cubicBezTo>
                    <a:pt x="89" y="112"/>
                    <a:pt x="87" y="118"/>
                    <a:pt x="87" y="123"/>
                  </a:cubicBezTo>
                  <a:cubicBezTo>
                    <a:pt x="87" y="128"/>
                    <a:pt x="88" y="132"/>
                    <a:pt x="91" y="136"/>
                  </a:cubicBezTo>
                  <a:cubicBezTo>
                    <a:pt x="95" y="142"/>
                    <a:pt x="102" y="145"/>
                    <a:pt x="109" y="145"/>
                  </a:cubicBezTo>
                  <a:cubicBezTo>
                    <a:pt x="113" y="145"/>
                    <a:pt x="118" y="144"/>
                    <a:pt x="122" y="141"/>
                  </a:cubicBezTo>
                  <a:cubicBezTo>
                    <a:pt x="128" y="137"/>
                    <a:pt x="131" y="130"/>
                    <a:pt x="131" y="123"/>
                  </a:cubicBezTo>
                  <a:cubicBezTo>
                    <a:pt x="131" y="119"/>
                    <a:pt x="130" y="114"/>
                    <a:pt x="127" y="110"/>
                  </a:cubicBezTo>
                  <a:cubicBezTo>
                    <a:pt x="122" y="104"/>
                    <a:pt x="116" y="101"/>
                    <a:pt x="109" y="101"/>
                  </a:cubicBezTo>
                  <a:cubicBezTo>
                    <a:pt x="106" y="101"/>
                    <a:pt x="103" y="102"/>
                    <a:pt x="100" y="103"/>
                  </a:cubicBezTo>
                  <a:cubicBezTo>
                    <a:pt x="97" y="99"/>
                    <a:pt x="97" y="99"/>
                    <a:pt x="97" y="99"/>
                  </a:cubicBezTo>
                  <a:cubicBezTo>
                    <a:pt x="103" y="94"/>
                    <a:pt x="106" y="86"/>
                    <a:pt x="106" y="78"/>
                  </a:cubicBezTo>
                  <a:cubicBezTo>
                    <a:pt x="106" y="76"/>
                    <a:pt x="106" y="74"/>
                    <a:pt x="106" y="73"/>
                  </a:cubicBezTo>
                  <a:cubicBezTo>
                    <a:pt x="110" y="71"/>
                    <a:pt x="110" y="71"/>
                    <a:pt x="110" y="71"/>
                  </a:cubicBezTo>
                  <a:cubicBezTo>
                    <a:pt x="114" y="78"/>
                    <a:pt x="121" y="83"/>
                    <a:pt x="129" y="83"/>
                  </a:cubicBezTo>
                  <a:cubicBezTo>
                    <a:pt x="131" y="83"/>
                    <a:pt x="134" y="82"/>
                    <a:pt x="136" y="81"/>
                  </a:cubicBezTo>
                  <a:cubicBezTo>
                    <a:pt x="145" y="78"/>
                    <a:pt x="151" y="70"/>
                    <a:pt x="151" y="60"/>
                  </a:cubicBezTo>
                  <a:cubicBezTo>
                    <a:pt x="151" y="58"/>
                    <a:pt x="151" y="56"/>
                    <a:pt x="150" y="54"/>
                  </a:cubicBezTo>
                  <a:close/>
                  <a:moveTo>
                    <a:pt x="135" y="80"/>
                  </a:moveTo>
                  <a:cubicBezTo>
                    <a:pt x="133" y="80"/>
                    <a:pt x="131" y="81"/>
                    <a:pt x="129" y="81"/>
                  </a:cubicBezTo>
                  <a:cubicBezTo>
                    <a:pt x="122" y="81"/>
                    <a:pt x="115" y="76"/>
                    <a:pt x="111" y="70"/>
                  </a:cubicBezTo>
                  <a:cubicBezTo>
                    <a:pt x="111" y="69"/>
                    <a:pt x="111" y="69"/>
                    <a:pt x="111" y="69"/>
                  </a:cubicBezTo>
                  <a:cubicBezTo>
                    <a:pt x="103" y="71"/>
                    <a:pt x="103" y="71"/>
                    <a:pt x="103" y="71"/>
                  </a:cubicBezTo>
                  <a:cubicBezTo>
                    <a:pt x="104" y="72"/>
                    <a:pt x="104" y="72"/>
                    <a:pt x="104" y="72"/>
                  </a:cubicBezTo>
                  <a:cubicBezTo>
                    <a:pt x="104" y="74"/>
                    <a:pt x="104" y="76"/>
                    <a:pt x="104" y="78"/>
                  </a:cubicBezTo>
                  <a:cubicBezTo>
                    <a:pt x="104" y="86"/>
                    <a:pt x="101" y="93"/>
                    <a:pt x="95" y="99"/>
                  </a:cubicBezTo>
                  <a:cubicBezTo>
                    <a:pt x="94" y="99"/>
                    <a:pt x="94" y="99"/>
                    <a:pt x="94" y="99"/>
                  </a:cubicBezTo>
                  <a:cubicBezTo>
                    <a:pt x="99" y="106"/>
                    <a:pt x="99" y="106"/>
                    <a:pt x="99" y="106"/>
                  </a:cubicBezTo>
                  <a:cubicBezTo>
                    <a:pt x="100" y="105"/>
                    <a:pt x="100" y="105"/>
                    <a:pt x="100" y="105"/>
                  </a:cubicBezTo>
                  <a:cubicBezTo>
                    <a:pt x="103" y="104"/>
                    <a:pt x="106" y="103"/>
                    <a:pt x="109" y="103"/>
                  </a:cubicBezTo>
                  <a:cubicBezTo>
                    <a:pt x="115" y="103"/>
                    <a:pt x="121" y="106"/>
                    <a:pt x="125" y="111"/>
                  </a:cubicBezTo>
                  <a:cubicBezTo>
                    <a:pt x="128" y="115"/>
                    <a:pt x="129" y="119"/>
                    <a:pt x="129" y="123"/>
                  </a:cubicBezTo>
                  <a:cubicBezTo>
                    <a:pt x="129" y="129"/>
                    <a:pt x="126" y="135"/>
                    <a:pt x="121" y="139"/>
                  </a:cubicBezTo>
                  <a:cubicBezTo>
                    <a:pt x="117" y="142"/>
                    <a:pt x="113" y="143"/>
                    <a:pt x="109" y="143"/>
                  </a:cubicBezTo>
                  <a:cubicBezTo>
                    <a:pt x="103" y="143"/>
                    <a:pt x="97" y="140"/>
                    <a:pt x="93" y="135"/>
                  </a:cubicBezTo>
                  <a:cubicBezTo>
                    <a:pt x="90" y="131"/>
                    <a:pt x="89" y="127"/>
                    <a:pt x="89" y="123"/>
                  </a:cubicBezTo>
                  <a:cubicBezTo>
                    <a:pt x="89" y="118"/>
                    <a:pt x="91" y="113"/>
                    <a:pt x="95" y="109"/>
                  </a:cubicBezTo>
                  <a:cubicBezTo>
                    <a:pt x="95" y="108"/>
                    <a:pt x="95" y="108"/>
                    <a:pt x="95" y="108"/>
                  </a:cubicBezTo>
                  <a:cubicBezTo>
                    <a:pt x="90" y="102"/>
                    <a:pt x="90" y="102"/>
                    <a:pt x="90" y="102"/>
                  </a:cubicBezTo>
                  <a:cubicBezTo>
                    <a:pt x="90" y="103"/>
                    <a:pt x="90" y="103"/>
                    <a:pt x="90" y="103"/>
                  </a:cubicBezTo>
                  <a:cubicBezTo>
                    <a:pt x="86" y="105"/>
                    <a:pt x="81" y="106"/>
                    <a:pt x="76" y="106"/>
                  </a:cubicBezTo>
                  <a:cubicBezTo>
                    <a:pt x="71" y="106"/>
                    <a:pt x="66" y="105"/>
                    <a:pt x="62" y="103"/>
                  </a:cubicBezTo>
                  <a:cubicBezTo>
                    <a:pt x="61" y="102"/>
                    <a:pt x="61" y="102"/>
                    <a:pt x="61" y="102"/>
                  </a:cubicBezTo>
                  <a:cubicBezTo>
                    <a:pt x="57" y="108"/>
                    <a:pt x="57" y="108"/>
                    <a:pt x="57" y="108"/>
                  </a:cubicBezTo>
                  <a:cubicBezTo>
                    <a:pt x="57" y="109"/>
                    <a:pt x="57" y="109"/>
                    <a:pt x="57" y="109"/>
                  </a:cubicBezTo>
                  <a:cubicBezTo>
                    <a:pt x="61" y="113"/>
                    <a:pt x="63" y="118"/>
                    <a:pt x="63" y="123"/>
                  </a:cubicBezTo>
                  <a:cubicBezTo>
                    <a:pt x="63" y="127"/>
                    <a:pt x="62" y="131"/>
                    <a:pt x="59" y="135"/>
                  </a:cubicBezTo>
                  <a:cubicBezTo>
                    <a:pt x="55" y="140"/>
                    <a:pt x="49" y="143"/>
                    <a:pt x="43" y="143"/>
                  </a:cubicBezTo>
                  <a:cubicBezTo>
                    <a:pt x="39" y="143"/>
                    <a:pt x="35" y="142"/>
                    <a:pt x="31" y="139"/>
                  </a:cubicBezTo>
                  <a:cubicBezTo>
                    <a:pt x="26" y="136"/>
                    <a:pt x="23" y="129"/>
                    <a:pt x="23" y="123"/>
                  </a:cubicBezTo>
                  <a:cubicBezTo>
                    <a:pt x="23" y="119"/>
                    <a:pt x="24" y="115"/>
                    <a:pt x="27" y="111"/>
                  </a:cubicBezTo>
                  <a:cubicBezTo>
                    <a:pt x="31" y="106"/>
                    <a:pt x="37" y="103"/>
                    <a:pt x="43" y="103"/>
                  </a:cubicBezTo>
                  <a:cubicBezTo>
                    <a:pt x="46" y="103"/>
                    <a:pt x="49" y="104"/>
                    <a:pt x="52" y="105"/>
                  </a:cubicBezTo>
                  <a:cubicBezTo>
                    <a:pt x="53" y="106"/>
                    <a:pt x="53" y="106"/>
                    <a:pt x="53" y="106"/>
                  </a:cubicBezTo>
                  <a:cubicBezTo>
                    <a:pt x="57" y="99"/>
                    <a:pt x="57" y="99"/>
                    <a:pt x="57" y="99"/>
                  </a:cubicBezTo>
                  <a:cubicBezTo>
                    <a:pt x="57" y="99"/>
                    <a:pt x="57" y="99"/>
                    <a:pt x="57" y="99"/>
                  </a:cubicBezTo>
                  <a:cubicBezTo>
                    <a:pt x="51" y="94"/>
                    <a:pt x="47" y="86"/>
                    <a:pt x="47" y="78"/>
                  </a:cubicBezTo>
                  <a:cubicBezTo>
                    <a:pt x="47" y="76"/>
                    <a:pt x="48" y="74"/>
                    <a:pt x="48" y="72"/>
                  </a:cubicBezTo>
                  <a:cubicBezTo>
                    <a:pt x="48" y="71"/>
                    <a:pt x="48" y="71"/>
                    <a:pt x="48" y="71"/>
                  </a:cubicBezTo>
                  <a:cubicBezTo>
                    <a:pt x="41" y="69"/>
                    <a:pt x="41" y="69"/>
                    <a:pt x="41" y="69"/>
                  </a:cubicBezTo>
                  <a:cubicBezTo>
                    <a:pt x="40" y="70"/>
                    <a:pt x="40" y="70"/>
                    <a:pt x="40" y="70"/>
                  </a:cubicBezTo>
                  <a:cubicBezTo>
                    <a:pt x="37" y="76"/>
                    <a:pt x="30" y="81"/>
                    <a:pt x="23" y="81"/>
                  </a:cubicBezTo>
                  <a:cubicBezTo>
                    <a:pt x="20" y="81"/>
                    <a:pt x="18" y="80"/>
                    <a:pt x="16" y="80"/>
                  </a:cubicBezTo>
                  <a:cubicBezTo>
                    <a:pt x="8" y="77"/>
                    <a:pt x="2" y="69"/>
                    <a:pt x="2" y="61"/>
                  </a:cubicBezTo>
                  <a:cubicBezTo>
                    <a:pt x="2" y="58"/>
                    <a:pt x="3" y="56"/>
                    <a:pt x="3" y="54"/>
                  </a:cubicBezTo>
                  <a:cubicBezTo>
                    <a:pt x="6" y="46"/>
                    <a:pt x="14" y="40"/>
                    <a:pt x="23" y="40"/>
                  </a:cubicBezTo>
                  <a:cubicBezTo>
                    <a:pt x="25" y="40"/>
                    <a:pt x="27" y="41"/>
                    <a:pt x="29" y="41"/>
                  </a:cubicBezTo>
                  <a:cubicBezTo>
                    <a:pt x="37" y="44"/>
                    <a:pt x="43" y="52"/>
                    <a:pt x="43" y="60"/>
                  </a:cubicBezTo>
                  <a:cubicBezTo>
                    <a:pt x="43" y="61"/>
                    <a:pt x="43" y="62"/>
                    <a:pt x="42" y="63"/>
                  </a:cubicBezTo>
                  <a:cubicBezTo>
                    <a:pt x="42" y="64"/>
                    <a:pt x="42" y="64"/>
                    <a:pt x="42" y="64"/>
                  </a:cubicBezTo>
                  <a:cubicBezTo>
                    <a:pt x="50" y="67"/>
                    <a:pt x="50" y="67"/>
                    <a:pt x="50" y="67"/>
                  </a:cubicBezTo>
                  <a:cubicBezTo>
                    <a:pt x="50" y="66"/>
                    <a:pt x="50" y="66"/>
                    <a:pt x="50" y="66"/>
                  </a:cubicBezTo>
                  <a:cubicBezTo>
                    <a:pt x="54" y="57"/>
                    <a:pt x="63" y="51"/>
                    <a:pt x="73" y="50"/>
                  </a:cubicBezTo>
                  <a:cubicBezTo>
                    <a:pt x="73" y="49"/>
                    <a:pt x="73" y="49"/>
                    <a:pt x="73" y="49"/>
                  </a:cubicBezTo>
                  <a:cubicBezTo>
                    <a:pt x="73" y="42"/>
                    <a:pt x="73" y="42"/>
                    <a:pt x="73" y="42"/>
                  </a:cubicBezTo>
                  <a:cubicBezTo>
                    <a:pt x="73" y="42"/>
                    <a:pt x="73" y="42"/>
                    <a:pt x="73" y="42"/>
                  </a:cubicBezTo>
                  <a:cubicBezTo>
                    <a:pt x="63" y="40"/>
                    <a:pt x="56" y="32"/>
                    <a:pt x="56" y="22"/>
                  </a:cubicBezTo>
                  <a:cubicBezTo>
                    <a:pt x="56" y="11"/>
                    <a:pt x="65" y="2"/>
                    <a:pt x="76" y="2"/>
                  </a:cubicBezTo>
                  <a:cubicBezTo>
                    <a:pt x="87" y="2"/>
                    <a:pt x="96" y="11"/>
                    <a:pt x="96" y="22"/>
                  </a:cubicBezTo>
                  <a:cubicBezTo>
                    <a:pt x="96" y="32"/>
                    <a:pt x="89" y="40"/>
                    <a:pt x="79" y="42"/>
                  </a:cubicBezTo>
                  <a:cubicBezTo>
                    <a:pt x="78" y="42"/>
                    <a:pt x="78" y="42"/>
                    <a:pt x="78" y="42"/>
                  </a:cubicBezTo>
                  <a:cubicBezTo>
                    <a:pt x="78" y="49"/>
                    <a:pt x="78" y="49"/>
                    <a:pt x="78" y="49"/>
                  </a:cubicBezTo>
                  <a:cubicBezTo>
                    <a:pt x="79" y="50"/>
                    <a:pt x="79" y="50"/>
                    <a:pt x="79" y="50"/>
                  </a:cubicBezTo>
                  <a:cubicBezTo>
                    <a:pt x="89" y="51"/>
                    <a:pt x="98" y="57"/>
                    <a:pt x="102" y="66"/>
                  </a:cubicBezTo>
                  <a:cubicBezTo>
                    <a:pt x="102" y="67"/>
                    <a:pt x="102" y="67"/>
                    <a:pt x="102" y="67"/>
                  </a:cubicBezTo>
                  <a:cubicBezTo>
                    <a:pt x="109" y="64"/>
                    <a:pt x="109" y="64"/>
                    <a:pt x="109" y="64"/>
                  </a:cubicBezTo>
                  <a:cubicBezTo>
                    <a:pt x="109" y="64"/>
                    <a:pt x="109" y="64"/>
                    <a:pt x="109" y="64"/>
                  </a:cubicBezTo>
                  <a:cubicBezTo>
                    <a:pt x="109" y="62"/>
                    <a:pt x="109" y="61"/>
                    <a:pt x="109" y="60"/>
                  </a:cubicBezTo>
                  <a:cubicBezTo>
                    <a:pt x="109" y="52"/>
                    <a:pt x="114" y="44"/>
                    <a:pt x="123" y="41"/>
                  </a:cubicBezTo>
                  <a:cubicBezTo>
                    <a:pt x="125" y="41"/>
                    <a:pt x="127" y="40"/>
                    <a:pt x="129" y="40"/>
                  </a:cubicBezTo>
                  <a:cubicBezTo>
                    <a:pt x="138" y="40"/>
                    <a:pt x="146" y="46"/>
                    <a:pt x="148" y="54"/>
                  </a:cubicBezTo>
                  <a:cubicBezTo>
                    <a:pt x="149" y="56"/>
                    <a:pt x="149" y="58"/>
                    <a:pt x="149" y="60"/>
                  </a:cubicBezTo>
                  <a:cubicBezTo>
                    <a:pt x="149" y="69"/>
                    <a:pt x="144" y="77"/>
                    <a:pt x="135" y="8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6"/>
            <p:cNvSpPr>
              <a:spLocks noEditPoints="1"/>
            </p:cNvSpPr>
            <p:nvPr/>
          </p:nvSpPr>
          <p:spPr bwMode="auto">
            <a:xfrm>
              <a:off x="-985838" y="2074864"/>
              <a:ext cx="139700" cy="138113"/>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35 h 37"/>
                <a:gd name="T12" fmla="*/ 2 w 37"/>
                <a:gd name="T13" fmla="*/ 19 h 37"/>
                <a:gd name="T14" fmla="*/ 19 w 37"/>
                <a:gd name="T15" fmla="*/ 2 h 37"/>
                <a:gd name="T16" fmla="*/ 35 w 37"/>
                <a:gd name="T17" fmla="*/ 19 h 37"/>
                <a:gd name="T18" fmla="*/ 19 w 37"/>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9" y="0"/>
                    <a:pt x="0" y="9"/>
                    <a:pt x="0" y="19"/>
                  </a:cubicBezTo>
                  <a:cubicBezTo>
                    <a:pt x="0" y="29"/>
                    <a:pt x="9" y="37"/>
                    <a:pt x="19" y="37"/>
                  </a:cubicBezTo>
                  <a:cubicBezTo>
                    <a:pt x="29" y="37"/>
                    <a:pt x="37" y="29"/>
                    <a:pt x="37" y="19"/>
                  </a:cubicBezTo>
                  <a:cubicBezTo>
                    <a:pt x="37" y="9"/>
                    <a:pt x="29" y="0"/>
                    <a:pt x="19" y="0"/>
                  </a:cubicBezTo>
                  <a:close/>
                  <a:moveTo>
                    <a:pt x="19" y="35"/>
                  </a:moveTo>
                  <a:cubicBezTo>
                    <a:pt x="10" y="35"/>
                    <a:pt x="2" y="28"/>
                    <a:pt x="2" y="19"/>
                  </a:cubicBezTo>
                  <a:cubicBezTo>
                    <a:pt x="2" y="10"/>
                    <a:pt x="10" y="2"/>
                    <a:pt x="19" y="2"/>
                  </a:cubicBezTo>
                  <a:cubicBezTo>
                    <a:pt x="28" y="2"/>
                    <a:pt x="35" y="10"/>
                    <a:pt x="35" y="19"/>
                  </a:cubicBezTo>
                  <a:cubicBezTo>
                    <a:pt x="35" y="28"/>
                    <a:pt x="28" y="35"/>
                    <a:pt x="19" y="3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Freeform 17"/>
          <p:cNvSpPr>
            <a:spLocks noEditPoints="1"/>
          </p:cNvSpPr>
          <p:nvPr/>
        </p:nvSpPr>
        <p:spPr bwMode="auto">
          <a:xfrm>
            <a:off x="461210" y="3504229"/>
            <a:ext cx="637005" cy="503396"/>
          </a:xfrm>
          <a:custGeom>
            <a:avLst/>
            <a:gdLst>
              <a:gd name="T0" fmla="*/ 164 w 200"/>
              <a:gd name="T1" fmla="*/ 80 h 158"/>
              <a:gd name="T2" fmla="*/ 200 w 200"/>
              <a:gd name="T3" fmla="*/ 79 h 158"/>
              <a:gd name="T4" fmla="*/ 165 w 200"/>
              <a:gd name="T5" fmla="*/ 75 h 158"/>
              <a:gd name="T6" fmla="*/ 98 w 200"/>
              <a:gd name="T7" fmla="*/ 67 h 158"/>
              <a:gd name="T8" fmla="*/ 172 w 200"/>
              <a:gd name="T9" fmla="*/ 61 h 158"/>
              <a:gd name="T10" fmla="*/ 172 w 200"/>
              <a:gd name="T11" fmla="*/ 26 h 158"/>
              <a:gd name="T12" fmla="*/ 155 w 200"/>
              <a:gd name="T13" fmla="*/ 46 h 158"/>
              <a:gd name="T14" fmla="*/ 93 w 200"/>
              <a:gd name="T15" fmla="*/ 54 h 158"/>
              <a:gd name="T16" fmla="*/ 146 w 200"/>
              <a:gd name="T17" fmla="*/ 35 h 158"/>
              <a:gd name="T18" fmla="*/ 146 w 200"/>
              <a:gd name="T19" fmla="*/ 0 h 158"/>
              <a:gd name="T20" fmla="*/ 130 w 200"/>
              <a:gd name="T21" fmla="*/ 25 h 158"/>
              <a:gd name="T22" fmla="*/ 50 w 200"/>
              <a:gd name="T23" fmla="*/ 29 h 158"/>
              <a:gd name="T24" fmla="*/ 50 w 200"/>
              <a:gd name="T25" fmla="*/ 129 h 158"/>
              <a:gd name="T26" fmla="*/ 130 w 200"/>
              <a:gd name="T27" fmla="*/ 133 h 158"/>
              <a:gd name="T28" fmla="*/ 146 w 200"/>
              <a:gd name="T29" fmla="*/ 158 h 158"/>
              <a:gd name="T30" fmla="*/ 164 w 200"/>
              <a:gd name="T31" fmla="*/ 140 h 158"/>
              <a:gd name="T32" fmla="*/ 133 w 200"/>
              <a:gd name="T33" fmla="*/ 129 h 158"/>
              <a:gd name="T34" fmla="*/ 96 w 200"/>
              <a:gd name="T35" fmla="*/ 96 h 158"/>
              <a:gd name="T36" fmla="*/ 155 w 200"/>
              <a:gd name="T37" fmla="*/ 114 h 158"/>
              <a:gd name="T38" fmla="*/ 190 w 200"/>
              <a:gd name="T39" fmla="*/ 114 h 158"/>
              <a:gd name="T40" fmla="*/ 156 w 200"/>
              <a:gd name="T41" fmla="*/ 109 h 158"/>
              <a:gd name="T42" fmla="*/ 99 w 200"/>
              <a:gd name="T43" fmla="*/ 80 h 158"/>
              <a:gd name="T44" fmla="*/ 97 w 200"/>
              <a:gd name="T45" fmla="*/ 94 h 158"/>
              <a:gd name="T46" fmla="*/ 155 w 200"/>
              <a:gd name="T47" fmla="*/ 110 h 158"/>
              <a:gd name="T48" fmla="*/ 164 w 200"/>
              <a:gd name="T49" fmla="*/ 78 h 158"/>
              <a:gd name="T50" fmla="*/ 99 w 200"/>
              <a:gd name="T51" fmla="*/ 77 h 158"/>
              <a:gd name="T52" fmla="*/ 164 w 200"/>
              <a:gd name="T53" fmla="*/ 78 h 158"/>
              <a:gd name="T54" fmla="*/ 198 w 200"/>
              <a:gd name="T55" fmla="*/ 79 h 158"/>
              <a:gd name="T56" fmla="*/ 166 w 200"/>
              <a:gd name="T57" fmla="*/ 79 h 158"/>
              <a:gd name="T58" fmla="*/ 166 w 200"/>
              <a:gd name="T59" fmla="*/ 79 h 158"/>
              <a:gd name="T60" fmla="*/ 182 w 200"/>
              <a:gd name="T61" fmla="*/ 63 h 158"/>
              <a:gd name="T62" fmla="*/ 155 w 200"/>
              <a:gd name="T63" fmla="*/ 48 h 158"/>
              <a:gd name="T64" fmla="*/ 97 w 200"/>
              <a:gd name="T65" fmla="*/ 65 h 158"/>
              <a:gd name="T66" fmla="*/ 172 w 200"/>
              <a:gd name="T67" fmla="*/ 28 h 158"/>
              <a:gd name="T68" fmla="*/ 188 w 200"/>
              <a:gd name="T69" fmla="*/ 43 h 158"/>
              <a:gd name="T70" fmla="*/ 158 w 200"/>
              <a:gd name="T71" fmla="*/ 49 h 158"/>
              <a:gd name="T72" fmla="*/ 157 w 200"/>
              <a:gd name="T73" fmla="*/ 43 h 158"/>
              <a:gd name="T74" fmla="*/ 131 w 200"/>
              <a:gd name="T75" fmla="*/ 27 h 158"/>
              <a:gd name="T76" fmla="*/ 91 w 200"/>
              <a:gd name="T77" fmla="*/ 52 h 158"/>
              <a:gd name="T78" fmla="*/ 131 w 200"/>
              <a:gd name="T79" fmla="*/ 27 h 158"/>
              <a:gd name="T80" fmla="*/ 162 w 200"/>
              <a:gd name="T81" fmla="*/ 18 h 158"/>
              <a:gd name="T82" fmla="*/ 134 w 200"/>
              <a:gd name="T83" fmla="*/ 27 h 158"/>
              <a:gd name="T84" fmla="*/ 131 w 200"/>
              <a:gd name="T85" fmla="*/ 18 h 158"/>
              <a:gd name="T86" fmla="*/ 92 w 200"/>
              <a:gd name="T87" fmla="*/ 106 h 158"/>
              <a:gd name="T88" fmla="*/ 131 w 200"/>
              <a:gd name="T89" fmla="*/ 131 h 158"/>
              <a:gd name="T90" fmla="*/ 92 w 200"/>
              <a:gd name="T91" fmla="*/ 106 h 158"/>
              <a:gd name="T92" fmla="*/ 162 w 200"/>
              <a:gd name="T93" fmla="*/ 140 h 158"/>
              <a:gd name="T94" fmla="*/ 131 w 200"/>
              <a:gd name="T95" fmla="*/ 140 h 158"/>
              <a:gd name="T96" fmla="*/ 134 w 200"/>
              <a:gd name="T97" fmla="*/ 131 h 158"/>
              <a:gd name="T98" fmla="*/ 95 w 200"/>
              <a:gd name="T99" fmla="*/ 94 h 158"/>
              <a:gd name="T100" fmla="*/ 89 w 200"/>
              <a:gd name="T101" fmla="*/ 106 h 158"/>
              <a:gd name="T102" fmla="*/ 2 w 200"/>
              <a:gd name="T103" fmla="*/ 79 h 158"/>
              <a:gd name="T104" fmla="*/ 89 w 200"/>
              <a:gd name="T105" fmla="*/ 53 h 158"/>
              <a:gd name="T106" fmla="*/ 95 w 200"/>
              <a:gd name="T107" fmla="*/ 65 h 158"/>
              <a:gd name="T108" fmla="*/ 97 w 200"/>
              <a:gd name="T109" fmla="*/ 76 h 158"/>
              <a:gd name="T110" fmla="*/ 97 w 200"/>
              <a:gd name="T111" fmla="*/ 76 h 158"/>
              <a:gd name="T112" fmla="*/ 95 w 200"/>
              <a:gd name="T113" fmla="*/ 92 h 158"/>
              <a:gd name="T114" fmla="*/ 157 w 200"/>
              <a:gd name="T115" fmla="*/ 112 h 158"/>
              <a:gd name="T116" fmla="*/ 172 w 200"/>
              <a:gd name="T117" fmla="*/ 99 h 158"/>
              <a:gd name="T118" fmla="*/ 188 w 200"/>
              <a:gd name="T119" fmla="*/ 114 h 158"/>
              <a:gd name="T120" fmla="*/ 157 w 200"/>
              <a:gd name="T121"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 h="158">
                <a:moveTo>
                  <a:pt x="99" y="80"/>
                </a:moveTo>
                <a:cubicBezTo>
                  <a:pt x="164" y="80"/>
                  <a:pt x="164" y="80"/>
                  <a:pt x="164" y="80"/>
                </a:cubicBezTo>
                <a:cubicBezTo>
                  <a:pt x="165" y="89"/>
                  <a:pt x="172" y="97"/>
                  <a:pt x="182" y="97"/>
                </a:cubicBezTo>
                <a:cubicBezTo>
                  <a:pt x="192" y="97"/>
                  <a:pt x="200" y="89"/>
                  <a:pt x="200" y="79"/>
                </a:cubicBezTo>
                <a:cubicBezTo>
                  <a:pt x="200" y="69"/>
                  <a:pt x="192" y="61"/>
                  <a:pt x="182" y="61"/>
                </a:cubicBezTo>
                <a:cubicBezTo>
                  <a:pt x="173" y="61"/>
                  <a:pt x="166" y="67"/>
                  <a:pt x="165" y="75"/>
                </a:cubicBezTo>
                <a:cubicBezTo>
                  <a:pt x="99" y="75"/>
                  <a:pt x="99" y="75"/>
                  <a:pt x="99" y="75"/>
                </a:cubicBezTo>
                <a:cubicBezTo>
                  <a:pt x="99" y="72"/>
                  <a:pt x="98" y="70"/>
                  <a:pt x="98" y="67"/>
                </a:cubicBezTo>
                <a:cubicBezTo>
                  <a:pt x="156" y="50"/>
                  <a:pt x="156" y="50"/>
                  <a:pt x="156" y="50"/>
                </a:cubicBezTo>
                <a:cubicBezTo>
                  <a:pt x="159" y="57"/>
                  <a:pt x="165" y="61"/>
                  <a:pt x="172" y="61"/>
                </a:cubicBezTo>
                <a:cubicBezTo>
                  <a:pt x="182" y="61"/>
                  <a:pt x="190" y="53"/>
                  <a:pt x="190" y="43"/>
                </a:cubicBezTo>
                <a:cubicBezTo>
                  <a:pt x="190" y="34"/>
                  <a:pt x="182" y="26"/>
                  <a:pt x="172" y="26"/>
                </a:cubicBezTo>
                <a:cubicBezTo>
                  <a:pt x="163" y="26"/>
                  <a:pt x="155" y="34"/>
                  <a:pt x="155" y="43"/>
                </a:cubicBezTo>
                <a:cubicBezTo>
                  <a:pt x="155" y="44"/>
                  <a:pt x="155" y="45"/>
                  <a:pt x="155" y="46"/>
                </a:cubicBezTo>
                <a:cubicBezTo>
                  <a:pt x="97" y="63"/>
                  <a:pt x="97" y="63"/>
                  <a:pt x="97" y="63"/>
                </a:cubicBezTo>
                <a:cubicBezTo>
                  <a:pt x="96" y="60"/>
                  <a:pt x="94" y="57"/>
                  <a:pt x="93" y="54"/>
                </a:cubicBezTo>
                <a:cubicBezTo>
                  <a:pt x="133" y="29"/>
                  <a:pt x="133" y="29"/>
                  <a:pt x="133" y="29"/>
                </a:cubicBezTo>
                <a:cubicBezTo>
                  <a:pt x="136" y="33"/>
                  <a:pt x="141" y="35"/>
                  <a:pt x="146" y="35"/>
                </a:cubicBezTo>
                <a:cubicBezTo>
                  <a:pt x="156" y="35"/>
                  <a:pt x="164" y="27"/>
                  <a:pt x="164" y="18"/>
                </a:cubicBezTo>
                <a:cubicBezTo>
                  <a:pt x="164" y="8"/>
                  <a:pt x="156" y="0"/>
                  <a:pt x="146" y="0"/>
                </a:cubicBezTo>
                <a:cubicBezTo>
                  <a:pt x="136" y="0"/>
                  <a:pt x="129" y="8"/>
                  <a:pt x="129" y="18"/>
                </a:cubicBezTo>
                <a:cubicBezTo>
                  <a:pt x="129" y="20"/>
                  <a:pt x="129" y="23"/>
                  <a:pt x="130" y="25"/>
                </a:cubicBezTo>
                <a:cubicBezTo>
                  <a:pt x="90" y="51"/>
                  <a:pt x="90" y="51"/>
                  <a:pt x="90" y="51"/>
                </a:cubicBezTo>
                <a:cubicBezTo>
                  <a:pt x="81" y="38"/>
                  <a:pt x="66" y="29"/>
                  <a:pt x="50" y="29"/>
                </a:cubicBezTo>
                <a:cubicBezTo>
                  <a:pt x="22" y="29"/>
                  <a:pt x="0" y="52"/>
                  <a:pt x="0" y="79"/>
                </a:cubicBezTo>
                <a:cubicBezTo>
                  <a:pt x="0" y="106"/>
                  <a:pt x="22" y="129"/>
                  <a:pt x="50" y="129"/>
                </a:cubicBezTo>
                <a:cubicBezTo>
                  <a:pt x="66" y="129"/>
                  <a:pt x="81" y="120"/>
                  <a:pt x="90" y="107"/>
                </a:cubicBezTo>
                <a:cubicBezTo>
                  <a:pt x="130" y="133"/>
                  <a:pt x="130" y="133"/>
                  <a:pt x="130" y="133"/>
                </a:cubicBezTo>
                <a:cubicBezTo>
                  <a:pt x="129" y="135"/>
                  <a:pt x="129" y="138"/>
                  <a:pt x="129" y="140"/>
                </a:cubicBezTo>
                <a:cubicBezTo>
                  <a:pt x="129" y="150"/>
                  <a:pt x="136" y="158"/>
                  <a:pt x="146" y="158"/>
                </a:cubicBezTo>
                <a:cubicBezTo>
                  <a:pt x="156" y="158"/>
                  <a:pt x="164" y="150"/>
                  <a:pt x="164" y="140"/>
                </a:cubicBezTo>
                <a:cubicBezTo>
                  <a:pt x="164" y="140"/>
                  <a:pt x="164" y="140"/>
                  <a:pt x="164" y="140"/>
                </a:cubicBezTo>
                <a:cubicBezTo>
                  <a:pt x="164" y="131"/>
                  <a:pt x="156" y="123"/>
                  <a:pt x="146" y="123"/>
                </a:cubicBezTo>
                <a:cubicBezTo>
                  <a:pt x="141" y="123"/>
                  <a:pt x="136" y="125"/>
                  <a:pt x="133" y="129"/>
                </a:cubicBezTo>
                <a:cubicBezTo>
                  <a:pt x="93" y="104"/>
                  <a:pt x="93" y="104"/>
                  <a:pt x="93" y="104"/>
                </a:cubicBezTo>
                <a:cubicBezTo>
                  <a:pt x="94" y="101"/>
                  <a:pt x="95" y="99"/>
                  <a:pt x="96" y="96"/>
                </a:cubicBezTo>
                <a:cubicBezTo>
                  <a:pt x="155" y="113"/>
                  <a:pt x="155" y="113"/>
                  <a:pt x="155" y="113"/>
                </a:cubicBezTo>
                <a:cubicBezTo>
                  <a:pt x="155" y="113"/>
                  <a:pt x="155" y="114"/>
                  <a:pt x="155" y="114"/>
                </a:cubicBezTo>
                <a:cubicBezTo>
                  <a:pt x="155" y="124"/>
                  <a:pt x="163" y="132"/>
                  <a:pt x="172" y="132"/>
                </a:cubicBezTo>
                <a:cubicBezTo>
                  <a:pt x="182" y="132"/>
                  <a:pt x="190" y="124"/>
                  <a:pt x="190" y="114"/>
                </a:cubicBezTo>
                <a:cubicBezTo>
                  <a:pt x="190" y="105"/>
                  <a:pt x="182" y="97"/>
                  <a:pt x="172" y="97"/>
                </a:cubicBezTo>
                <a:cubicBezTo>
                  <a:pt x="165" y="97"/>
                  <a:pt x="158" y="102"/>
                  <a:pt x="156" y="109"/>
                </a:cubicBezTo>
                <a:cubicBezTo>
                  <a:pt x="98" y="92"/>
                  <a:pt x="98" y="92"/>
                  <a:pt x="98" y="92"/>
                </a:cubicBezTo>
                <a:cubicBezTo>
                  <a:pt x="99" y="88"/>
                  <a:pt x="99" y="84"/>
                  <a:pt x="99" y="80"/>
                </a:cubicBezTo>
                <a:close/>
                <a:moveTo>
                  <a:pt x="155" y="111"/>
                </a:moveTo>
                <a:cubicBezTo>
                  <a:pt x="97" y="94"/>
                  <a:pt x="97" y="94"/>
                  <a:pt x="97" y="94"/>
                </a:cubicBezTo>
                <a:cubicBezTo>
                  <a:pt x="97" y="94"/>
                  <a:pt x="97" y="94"/>
                  <a:pt x="97" y="94"/>
                </a:cubicBezTo>
                <a:cubicBezTo>
                  <a:pt x="155" y="110"/>
                  <a:pt x="155" y="110"/>
                  <a:pt x="155" y="110"/>
                </a:cubicBezTo>
                <a:cubicBezTo>
                  <a:pt x="155" y="110"/>
                  <a:pt x="155" y="111"/>
                  <a:pt x="155" y="111"/>
                </a:cubicBezTo>
                <a:close/>
                <a:moveTo>
                  <a:pt x="164" y="78"/>
                </a:moveTo>
                <a:cubicBezTo>
                  <a:pt x="99" y="78"/>
                  <a:pt x="99" y="78"/>
                  <a:pt x="99" y="78"/>
                </a:cubicBezTo>
                <a:cubicBezTo>
                  <a:pt x="99" y="78"/>
                  <a:pt x="99" y="77"/>
                  <a:pt x="99" y="77"/>
                </a:cubicBezTo>
                <a:cubicBezTo>
                  <a:pt x="164" y="77"/>
                  <a:pt x="164" y="77"/>
                  <a:pt x="164" y="77"/>
                </a:cubicBezTo>
                <a:cubicBezTo>
                  <a:pt x="164" y="77"/>
                  <a:pt x="164" y="78"/>
                  <a:pt x="164" y="78"/>
                </a:cubicBezTo>
                <a:close/>
                <a:moveTo>
                  <a:pt x="182" y="63"/>
                </a:moveTo>
                <a:cubicBezTo>
                  <a:pt x="191" y="63"/>
                  <a:pt x="198" y="70"/>
                  <a:pt x="198" y="79"/>
                </a:cubicBezTo>
                <a:cubicBezTo>
                  <a:pt x="198" y="88"/>
                  <a:pt x="191" y="95"/>
                  <a:pt x="182" y="95"/>
                </a:cubicBezTo>
                <a:cubicBezTo>
                  <a:pt x="173" y="95"/>
                  <a:pt x="166" y="88"/>
                  <a:pt x="166" y="79"/>
                </a:cubicBezTo>
                <a:cubicBezTo>
                  <a:pt x="166" y="79"/>
                  <a:pt x="166" y="79"/>
                  <a:pt x="166" y="79"/>
                </a:cubicBezTo>
                <a:cubicBezTo>
                  <a:pt x="166" y="79"/>
                  <a:pt x="166" y="79"/>
                  <a:pt x="166" y="79"/>
                </a:cubicBezTo>
                <a:cubicBezTo>
                  <a:pt x="166" y="78"/>
                  <a:pt x="166" y="77"/>
                  <a:pt x="166" y="76"/>
                </a:cubicBezTo>
                <a:cubicBezTo>
                  <a:pt x="167" y="69"/>
                  <a:pt x="174" y="63"/>
                  <a:pt x="182" y="63"/>
                </a:cubicBezTo>
                <a:close/>
                <a:moveTo>
                  <a:pt x="97" y="65"/>
                </a:moveTo>
                <a:cubicBezTo>
                  <a:pt x="155" y="48"/>
                  <a:pt x="155" y="48"/>
                  <a:pt x="155" y="48"/>
                </a:cubicBezTo>
                <a:cubicBezTo>
                  <a:pt x="155" y="48"/>
                  <a:pt x="155" y="48"/>
                  <a:pt x="155" y="48"/>
                </a:cubicBezTo>
                <a:cubicBezTo>
                  <a:pt x="97" y="65"/>
                  <a:pt x="97" y="65"/>
                  <a:pt x="97" y="65"/>
                </a:cubicBezTo>
                <a:cubicBezTo>
                  <a:pt x="97" y="65"/>
                  <a:pt x="97" y="65"/>
                  <a:pt x="97" y="65"/>
                </a:cubicBezTo>
                <a:close/>
                <a:moveTo>
                  <a:pt x="172" y="28"/>
                </a:moveTo>
                <a:cubicBezTo>
                  <a:pt x="181" y="28"/>
                  <a:pt x="188" y="35"/>
                  <a:pt x="188" y="43"/>
                </a:cubicBezTo>
                <a:cubicBezTo>
                  <a:pt x="188" y="43"/>
                  <a:pt x="188" y="43"/>
                  <a:pt x="188" y="43"/>
                </a:cubicBezTo>
                <a:cubicBezTo>
                  <a:pt x="188" y="52"/>
                  <a:pt x="181" y="59"/>
                  <a:pt x="172" y="59"/>
                </a:cubicBezTo>
                <a:cubicBezTo>
                  <a:pt x="166" y="59"/>
                  <a:pt x="160" y="55"/>
                  <a:pt x="158" y="49"/>
                </a:cubicBezTo>
                <a:cubicBezTo>
                  <a:pt x="157" y="48"/>
                  <a:pt x="157" y="48"/>
                  <a:pt x="157" y="47"/>
                </a:cubicBezTo>
                <a:cubicBezTo>
                  <a:pt x="157" y="46"/>
                  <a:pt x="157" y="45"/>
                  <a:pt x="157" y="43"/>
                </a:cubicBezTo>
                <a:cubicBezTo>
                  <a:pt x="157" y="35"/>
                  <a:pt x="164" y="28"/>
                  <a:pt x="172" y="28"/>
                </a:cubicBezTo>
                <a:close/>
                <a:moveTo>
                  <a:pt x="131" y="27"/>
                </a:moveTo>
                <a:cubicBezTo>
                  <a:pt x="91" y="53"/>
                  <a:pt x="91" y="53"/>
                  <a:pt x="91" y="53"/>
                </a:cubicBezTo>
                <a:cubicBezTo>
                  <a:pt x="91" y="52"/>
                  <a:pt x="91" y="52"/>
                  <a:pt x="91" y="52"/>
                </a:cubicBezTo>
                <a:cubicBezTo>
                  <a:pt x="131" y="27"/>
                  <a:pt x="131" y="27"/>
                  <a:pt x="131" y="27"/>
                </a:cubicBezTo>
                <a:cubicBezTo>
                  <a:pt x="131" y="27"/>
                  <a:pt x="131" y="27"/>
                  <a:pt x="131" y="27"/>
                </a:cubicBezTo>
                <a:close/>
                <a:moveTo>
                  <a:pt x="146" y="2"/>
                </a:moveTo>
                <a:cubicBezTo>
                  <a:pt x="155" y="2"/>
                  <a:pt x="162" y="9"/>
                  <a:pt x="162" y="18"/>
                </a:cubicBezTo>
                <a:cubicBezTo>
                  <a:pt x="162" y="26"/>
                  <a:pt x="155" y="33"/>
                  <a:pt x="146" y="33"/>
                </a:cubicBezTo>
                <a:cubicBezTo>
                  <a:pt x="141" y="33"/>
                  <a:pt x="137" y="31"/>
                  <a:pt x="134" y="27"/>
                </a:cubicBezTo>
                <a:cubicBezTo>
                  <a:pt x="133" y="26"/>
                  <a:pt x="133" y="26"/>
                  <a:pt x="133" y="25"/>
                </a:cubicBezTo>
                <a:cubicBezTo>
                  <a:pt x="131" y="23"/>
                  <a:pt x="131" y="20"/>
                  <a:pt x="131" y="18"/>
                </a:cubicBezTo>
                <a:cubicBezTo>
                  <a:pt x="131" y="9"/>
                  <a:pt x="138" y="2"/>
                  <a:pt x="146" y="2"/>
                </a:cubicBezTo>
                <a:close/>
                <a:moveTo>
                  <a:pt x="92" y="106"/>
                </a:moveTo>
                <a:cubicBezTo>
                  <a:pt x="131" y="131"/>
                  <a:pt x="131" y="131"/>
                  <a:pt x="131" y="131"/>
                </a:cubicBezTo>
                <a:cubicBezTo>
                  <a:pt x="131" y="131"/>
                  <a:pt x="131" y="131"/>
                  <a:pt x="131" y="131"/>
                </a:cubicBezTo>
                <a:cubicBezTo>
                  <a:pt x="91" y="106"/>
                  <a:pt x="91" y="106"/>
                  <a:pt x="91" y="106"/>
                </a:cubicBezTo>
                <a:cubicBezTo>
                  <a:pt x="91" y="106"/>
                  <a:pt x="91" y="106"/>
                  <a:pt x="92" y="106"/>
                </a:cubicBezTo>
                <a:close/>
                <a:moveTo>
                  <a:pt x="146" y="125"/>
                </a:moveTo>
                <a:cubicBezTo>
                  <a:pt x="155" y="125"/>
                  <a:pt x="162" y="132"/>
                  <a:pt x="162" y="140"/>
                </a:cubicBezTo>
                <a:cubicBezTo>
                  <a:pt x="162" y="149"/>
                  <a:pt x="155" y="156"/>
                  <a:pt x="146" y="156"/>
                </a:cubicBezTo>
                <a:cubicBezTo>
                  <a:pt x="138" y="156"/>
                  <a:pt x="131" y="149"/>
                  <a:pt x="131" y="140"/>
                </a:cubicBezTo>
                <a:cubicBezTo>
                  <a:pt x="131" y="138"/>
                  <a:pt x="131" y="135"/>
                  <a:pt x="132" y="133"/>
                </a:cubicBezTo>
                <a:cubicBezTo>
                  <a:pt x="133" y="132"/>
                  <a:pt x="133" y="132"/>
                  <a:pt x="134" y="131"/>
                </a:cubicBezTo>
                <a:cubicBezTo>
                  <a:pt x="136" y="127"/>
                  <a:pt x="141" y="125"/>
                  <a:pt x="146" y="125"/>
                </a:cubicBezTo>
                <a:close/>
                <a:moveTo>
                  <a:pt x="95" y="94"/>
                </a:moveTo>
                <a:cubicBezTo>
                  <a:pt x="94" y="97"/>
                  <a:pt x="92" y="101"/>
                  <a:pt x="90" y="104"/>
                </a:cubicBezTo>
                <a:cubicBezTo>
                  <a:pt x="90" y="104"/>
                  <a:pt x="90" y="105"/>
                  <a:pt x="89" y="106"/>
                </a:cubicBezTo>
                <a:cubicBezTo>
                  <a:pt x="81" y="118"/>
                  <a:pt x="66" y="127"/>
                  <a:pt x="50" y="127"/>
                </a:cubicBezTo>
                <a:cubicBezTo>
                  <a:pt x="23" y="127"/>
                  <a:pt x="2" y="105"/>
                  <a:pt x="2" y="79"/>
                </a:cubicBezTo>
                <a:cubicBezTo>
                  <a:pt x="2" y="53"/>
                  <a:pt x="23" y="32"/>
                  <a:pt x="50" y="31"/>
                </a:cubicBezTo>
                <a:cubicBezTo>
                  <a:pt x="66" y="31"/>
                  <a:pt x="81" y="40"/>
                  <a:pt x="89" y="53"/>
                </a:cubicBezTo>
                <a:cubicBezTo>
                  <a:pt x="90" y="53"/>
                  <a:pt x="90" y="54"/>
                  <a:pt x="90" y="54"/>
                </a:cubicBezTo>
                <a:cubicBezTo>
                  <a:pt x="92" y="58"/>
                  <a:pt x="94" y="61"/>
                  <a:pt x="95" y="65"/>
                </a:cubicBezTo>
                <a:cubicBezTo>
                  <a:pt x="95" y="65"/>
                  <a:pt x="95" y="66"/>
                  <a:pt x="96" y="67"/>
                </a:cubicBezTo>
                <a:cubicBezTo>
                  <a:pt x="96" y="70"/>
                  <a:pt x="97" y="73"/>
                  <a:pt x="97" y="76"/>
                </a:cubicBezTo>
                <a:cubicBezTo>
                  <a:pt x="98" y="76"/>
                  <a:pt x="98" y="76"/>
                  <a:pt x="98" y="76"/>
                </a:cubicBezTo>
                <a:cubicBezTo>
                  <a:pt x="97" y="76"/>
                  <a:pt x="97" y="76"/>
                  <a:pt x="97" y="76"/>
                </a:cubicBezTo>
                <a:cubicBezTo>
                  <a:pt x="97" y="77"/>
                  <a:pt x="97" y="78"/>
                  <a:pt x="97" y="79"/>
                </a:cubicBezTo>
                <a:cubicBezTo>
                  <a:pt x="97" y="84"/>
                  <a:pt x="97" y="88"/>
                  <a:pt x="95" y="92"/>
                </a:cubicBezTo>
                <a:cubicBezTo>
                  <a:pt x="95" y="93"/>
                  <a:pt x="95" y="93"/>
                  <a:pt x="95" y="94"/>
                </a:cubicBezTo>
                <a:close/>
                <a:moveTo>
                  <a:pt x="157" y="112"/>
                </a:moveTo>
                <a:cubicBezTo>
                  <a:pt x="157" y="111"/>
                  <a:pt x="157" y="111"/>
                  <a:pt x="157" y="110"/>
                </a:cubicBezTo>
                <a:cubicBezTo>
                  <a:pt x="159" y="103"/>
                  <a:pt x="165" y="99"/>
                  <a:pt x="172" y="99"/>
                </a:cubicBezTo>
                <a:cubicBezTo>
                  <a:pt x="181" y="99"/>
                  <a:pt x="188" y="106"/>
                  <a:pt x="188" y="114"/>
                </a:cubicBezTo>
                <a:cubicBezTo>
                  <a:pt x="188" y="114"/>
                  <a:pt x="188" y="114"/>
                  <a:pt x="188" y="114"/>
                </a:cubicBezTo>
                <a:cubicBezTo>
                  <a:pt x="188" y="123"/>
                  <a:pt x="181" y="130"/>
                  <a:pt x="172" y="130"/>
                </a:cubicBezTo>
                <a:cubicBezTo>
                  <a:pt x="164" y="130"/>
                  <a:pt x="157" y="123"/>
                  <a:pt x="157" y="114"/>
                </a:cubicBezTo>
                <a:cubicBezTo>
                  <a:pt x="157" y="114"/>
                  <a:pt x="157" y="113"/>
                  <a:pt x="157" y="11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9"/>
          <p:cNvSpPr>
            <a:spLocks noEditPoints="1"/>
          </p:cNvSpPr>
          <p:nvPr/>
        </p:nvSpPr>
        <p:spPr bwMode="auto">
          <a:xfrm>
            <a:off x="464609" y="4614150"/>
            <a:ext cx="541694" cy="601580"/>
          </a:xfrm>
          <a:custGeom>
            <a:avLst/>
            <a:gdLst>
              <a:gd name="T0" fmla="*/ 145 w 168"/>
              <a:gd name="T1" fmla="*/ 103 h 187"/>
              <a:gd name="T2" fmla="*/ 156 w 168"/>
              <a:gd name="T3" fmla="*/ 82 h 187"/>
              <a:gd name="T4" fmla="*/ 168 w 168"/>
              <a:gd name="T5" fmla="*/ 60 h 187"/>
              <a:gd name="T6" fmla="*/ 130 w 168"/>
              <a:gd name="T7" fmla="*/ 38 h 187"/>
              <a:gd name="T8" fmla="*/ 87 w 168"/>
              <a:gd name="T9" fmla="*/ 89 h 187"/>
              <a:gd name="T10" fmla="*/ 109 w 168"/>
              <a:gd name="T11" fmla="*/ 26 h 187"/>
              <a:gd name="T12" fmla="*/ 61 w 168"/>
              <a:gd name="T13" fmla="*/ 36 h 187"/>
              <a:gd name="T14" fmla="*/ 46 w 168"/>
              <a:gd name="T15" fmla="*/ 46 h 187"/>
              <a:gd name="T16" fmla="*/ 3 w 168"/>
              <a:gd name="T17" fmla="*/ 47 h 187"/>
              <a:gd name="T18" fmla="*/ 23 w 168"/>
              <a:gd name="T19" fmla="*/ 85 h 187"/>
              <a:gd name="T20" fmla="*/ 24 w 168"/>
              <a:gd name="T21" fmla="*/ 103 h 187"/>
              <a:gd name="T22" fmla="*/ 3 w 168"/>
              <a:gd name="T23" fmla="*/ 141 h 187"/>
              <a:gd name="T24" fmla="*/ 46 w 168"/>
              <a:gd name="T25" fmla="*/ 142 h 187"/>
              <a:gd name="T26" fmla="*/ 46 w 168"/>
              <a:gd name="T27" fmla="*/ 142 h 187"/>
              <a:gd name="T28" fmla="*/ 61 w 168"/>
              <a:gd name="T29" fmla="*/ 150 h 187"/>
              <a:gd name="T30" fmla="*/ 84 w 168"/>
              <a:gd name="T31" fmla="*/ 187 h 187"/>
              <a:gd name="T32" fmla="*/ 107 w 168"/>
              <a:gd name="T33" fmla="*/ 150 h 187"/>
              <a:gd name="T34" fmla="*/ 87 w 168"/>
              <a:gd name="T35" fmla="*/ 99 h 187"/>
              <a:gd name="T36" fmla="*/ 143 w 168"/>
              <a:gd name="T37" fmla="*/ 153 h 187"/>
              <a:gd name="T38" fmla="*/ 156 w 168"/>
              <a:gd name="T39" fmla="*/ 106 h 187"/>
              <a:gd name="T40" fmla="*/ 117 w 168"/>
              <a:gd name="T41" fmla="*/ 128 h 187"/>
              <a:gd name="T42" fmla="*/ 137 w 168"/>
              <a:gd name="T43" fmla="*/ 103 h 187"/>
              <a:gd name="T44" fmla="*/ 66 w 168"/>
              <a:gd name="T45" fmla="*/ 144 h 187"/>
              <a:gd name="T46" fmla="*/ 66 w 168"/>
              <a:gd name="T47" fmla="*/ 44 h 187"/>
              <a:gd name="T48" fmla="*/ 102 w 168"/>
              <a:gd name="T49" fmla="*/ 44 h 187"/>
              <a:gd name="T50" fmla="*/ 86 w 168"/>
              <a:gd name="T51" fmla="*/ 93 h 187"/>
              <a:gd name="T52" fmla="*/ 121 w 168"/>
              <a:gd name="T53" fmla="*/ 73 h 187"/>
              <a:gd name="T54" fmla="*/ 131 w 168"/>
              <a:gd name="T55" fmla="*/ 40 h 187"/>
              <a:gd name="T56" fmla="*/ 166 w 168"/>
              <a:gd name="T57" fmla="*/ 60 h 187"/>
              <a:gd name="T58" fmla="*/ 144 w 168"/>
              <a:gd name="T59" fmla="*/ 83 h 187"/>
              <a:gd name="T60" fmla="*/ 119 w 168"/>
              <a:gd name="T61" fmla="*/ 60 h 187"/>
              <a:gd name="T62" fmla="*/ 84 w 168"/>
              <a:gd name="T63" fmla="*/ 2 h 187"/>
              <a:gd name="T64" fmla="*/ 105 w 168"/>
              <a:gd name="T65" fmla="*/ 37 h 187"/>
              <a:gd name="T66" fmla="*/ 61 w 168"/>
              <a:gd name="T67" fmla="*/ 26 h 187"/>
              <a:gd name="T68" fmla="*/ 31 w 168"/>
              <a:gd name="T69" fmla="*/ 85 h 187"/>
              <a:gd name="T70" fmla="*/ 49 w 168"/>
              <a:gd name="T71" fmla="*/ 53 h 187"/>
              <a:gd name="T72" fmla="*/ 5 w 168"/>
              <a:gd name="T73" fmla="*/ 48 h 187"/>
              <a:gd name="T74" fmla="*/ 45 w 168"/>
              <a:gd name="T75" fmla="*/ 47 h 187"/>
              <a:gd name="T76" fmla="*/ 45 w 168"/>
              <a:gd name="T77" fmla="*/ 72 h 187"/>
              <a:gd name="T78" fmla="*/ 13 w 168"/>
              <a:gd name="T79" fmla="*/ 80 h 187"/>
              <a:gd name="T80" fmla="*/ 37 w 168"/>
              <a:gd name="T81" fmla="*/ 148 h 187"/>
              <a:gd name="T82" fmla="*/ 2 w 168"/>
              <a:gd name="T83" fmla="*/ 128 h 187"/>
              <a:gd name="T84" fmla="*/ 24 w 168"/>
              <a:gd name="T85" fmla="*/ 105 h 187"/>
              <a:gd name="T86" fmla="*/ 48 w 168"/>
              <a:gd name="T87" fmla="*/ 128 h 187"/>
              <a:gd name="T88" fmla="*/ 47 w 168"/>
              <a:gd name="T89" fmla="*/ 115 h 187"/>
              <a:gd name="T90" fmla="*/ 49 w 168"/>
              <a:gd name="T91" fmla="*/ 135 h 187"/>
              <a:gd name="T92" fmla="*/ 107 w 168"/>
              <a:gd name="T93" fmla="*/ 162 h 187"/>
              <a:gd name="T94" fmla="*/ 63 w 168"/>
              <a:gd name="T95" fmla="*/ 151 h 187"/>
              <a:gd name="T96" fmla="*/ 63 w 168"/>
              <a:gd name="T97" fmla="*/ 151 h 187"/>
              <a:gd name="T98" fmla="*/ 105 w 168"/>
              <a:gd name="T99" fmla="*/ 151 h 187"/>
              <a:gd name="T100" fmla="*/ 163 w 168"/>
              <a:gd name="T101" fmla="*/ 140 h 187"/>
              <a:gd name="T102" fmla="*/ 131 w 168"/>
              <a:gd name="T103" fmla="*/ 148 h 187"/>
              <a:gd name="T104" fmla="*/ 123 w 168"/>
              <a:gd name="T105" fmla="*/ 116 h 187"/>
              <a:gd name="T106" fmla="*/ 144 w 168"/>
              <a:gd name="T107" fmla="*/ 105 h 187"/>
              <a:gd name="T108" fmla="*/ 163 w 168"/>
              <a:gd name="T109" fmla="*/ 14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 h="187">
                <a:moveTo>
                  <a:pt x="156" y="106"/>
                </a:moveTo>
                <a:cubicBezTo>
                  <a:pt x="152" y="104"/>
                  <a:pt x="149" y="103"/>
                  <a:pt x="145" y="103"/>
                </a:cubicBezTo>
                <a:cubicBezTo>
                  <a:pt x="145" y="103"/>
                  <a:pt x="145" y="103"/>
                  <a:pt x="145" y="103"/>
                </a:cubicBezTo>
                <a:cubicBezTo>
                  <a:pt x="90" y="94"/>
                  <a:pt x="90" y="94"/>
                  <a:pt x="90" y="94"/>
                </a:cubicBezTo>
                <a:cubicBezTo>
                  <a:pt x="145" y="85"/>
                  <a:pt x="145" y="85"/>
                  <a:pt x="145" y="85"/>
                </a:cubicBezTo>
                <a:cubicBezTo>
                  <a:pt x="149" y="85"/>
                  <a:pt x="152" y="84"/>
                  <a:pt x="156" y="82"/>
                </a:cubicBezTo>
                <a:cubicBezTo>
                  <a:pt x="155" y="81"/>
                  <a:pt x="155" y="81"/>
                  <a:pt x="155" y="81"/>
                </a:cubicBezTo>
                <a:cubicBezTo>
                  <a:pt x="156" y="82"/>
                  <a:pt x="156" y="82"/>
                  <a:pt x="156" y="82"/>
                </a:cubicBezTo>
                <a:cubicBezTo>
                  <a:pt x="164" y="77"/>
                  <a:pt x="168" y="69"/>
                  <a:pt x="168" y="60"/>
                </a:cubicBezTo>
                <a:cubicBezTo>
                  <a:pt x="168" y="56"/>
                  <a:pt x="167" y="51"/>
                  <a:pt x="165" y="47"/>
                </a:cubicBezTo>
                <a:cubicBezTo>
                  <a:pt x="160" y="39"/>
                  <a:pt x="152" y="35"/>
                  <a:pt x="143" y="35"/>
                </a:cubicBezTo>
                <a:cubicBezTo>
                  <a:pt x="138" y="35"/>
                  <a:pt x="134" y="36"/>
                  <a:pt x="130" y="38"/>
                </a:cubicBezTo>
                <a:cubicBezTo>
                  <a:pt x="127" y="40"/>
                  <a:pt x="124" y="43"/>
                  <a:pt x="122" y="46"/>
                </a:cubicBezTo>
                <a:cubicBezTo>
                  <a:pt x="122" y="46"/>
                  <a:pt x="122" y="46"/>
                  <a:pt x="122" y="46"/>
                </a:cubicBezTo>
                <a:cubicBezTo>
                  <a:pt x="87" y="89"/>
                  <a:pt x="87" y="89"/>
                  <a:pt x="87" y="89"/>
                </a:cubicBezTo>
                <a:cubicBezTo>
                  <a:pt x="107" y="37"/>
                  <a:pt x="107" y="37"/>
                  <a:pt x="107" y="37"/>
                </a:cubicBezTo>
                <a:cubicBezTo>
                  <a:pt x="107" y="37"/>
                  <a:pt x="107" y="37"/>
                  <a:pt x="107" y="37"/>
                </a:cubicBezTo>
                <a:cubicBezTo>
                  <a:pt x="108" y="34"/>
                  <a:pt x="109" y="30"/>
                  <a:pt x="109" y="26"/>
                </a:cubicBezTo>
                <a:cubicBezTo>
                  <a:pt x="109" y="12"/>
                  <a:pt x="98" y="0"/>
                  <a:pt x="84" y="0"/>
                </a:cubicBezTo>
                <a:cubicBezTo>
                  <a:pt x="70" y="0"/>
                  <a:pt x="59" y="12"/>
                  <a:pt x="59" y="26"/>
                </a:cubicBezTo>
                <a:cubicBezTo>
                  <a:pt x="59" y="30"/>
                  <a:pt x="59" y="33"/>
                  <a:pt x="61" y="36"/>
                </a:cubicBezTo>
                <a:cubicBezTo>
                  <a:pt x="81" y="88"/>
                  <a:pt x="81" y="88"/>
                  <a:pt x="81" y="88"/>
                </a:cubicBezTo>
                <a:cubicBezTo>
                  <a:pt x="46" y="46"/>
                  <a:pt x="46" y="46"/>
                  <a:pt x="46" y="46"/>
                </a:cubicBezTo>
                <a:cubicBezTo>
                  <a:pt x="46" y="46"/>
                  <a:pt x="46" y="46"/>
                  <a:pt x="46" y="46"/>
                </a:cubicBezTo>
                <a:cubicBezTo>
                  <a:pt x="44" y="43"/>
                  <a:pt x="41" y="40"/>
                  <a:pt x="38" y="38"/>
                </a:cubicBezTo>
                <a:cubicBezTo>
                  <a:pt x="34" y="36"/>
                  <a:pt x="29" y="35"/>
                  <a:pt x="25" y="35"/>
                </a:cubicBezTo>
                <a:cubicBezTo>
                  <a:pt x="16" y="35"/>
                  <a:pt x="8" y="39"/>
                  <a:pt x="3" y="47"/>
                </a:cubicBezTo>
                <a:cubicBezTo>
                  <a:pt x="1" y="51"/>
                  <a:pt x="0" y="56"/>
                  <a:pt x="0" y="60"/>
                </a:cubicBezTo>
                <a:cubicBezTo>
                  <a:pt x="0" y="69"/>
                  <a:pt x="4" y="77"/>
                  <a:pt x="12" y="82"/>
                </a:cubicBezTo>
                <a:cubicBezTo>
                  <a:pt x="16" y="84"/>
                  <a:pt x="19" y="85"/>
                  <a:pt x="23" y="85"/>
                </a:cubicBezTo>
                <a:cubicBezTo>
                  <a:pt x="23" y="85"/>
                  <a:pt x="23" y="85"/>
                  <a:pt x="23" y="85"/>
                </a:cubicBezTo>
                <a:cubicBezTo>
                  <a:pt x="78" y="94"/>
                  <a:pt x="78" y="94"/>
                  <a:pt x="78" y="94"/>
                </a:cubicBezTo>
                <a:cubicBezTo>
                  <a:pt x="24" y="103"/>
                  <a:pt x="24" y="103"/>
                  <a:pt x="24" y="103"/>
                </a:cubicBezTo>
                <a:cubicBezTo>
                  <a:pt x="20" y="103"/>
                  <a:pt x="16" y="104"/>
                  <a:pt x="12" y="106"/>
                </a:cubicBezTo>
                <a:cubicBezTo>
                  <a:pt x="4" y="111"/>
                  <a:pt x="0" y="119"/>
                  <a:pt x="0" y="128"/>
                </a:cubicBezTo>
                <a:cubicBezTo>
                  <a:pt x="0" y="132"/>
                  <a:pt x="1" y="137"/>
                  <a:pt x="3" y="141"/>
                </a:cubicBezTo>
                <a:cubicBezTo>
                  <a:pt x="8" y="149"/>
                  <a:pt x="16" y="153"/>
                  <a:pt x="25" y="153"/>
                </a:cubicBezTo>
                <a:cubicBezTo>
                  <a:pt x="29" y="153"/>
                  <a:pt x="34" y="152"/>
                  <a:pt x="38" y="150"/>
                </a:cubicBezTo>
                <a:cubicBezTo>
                  <a:pt x="41" y="148"/>
                  <a:pt x="44" y="145"/>
                  <a:pt x="46" y="142"/>
                </a:cubicBezTo>
                <a:cubicBezTo>
                  <a:pt x="46" y="142"/>
                  <a:pt x="46" y="142"/>
                  <a:pt x="46" y="142"/>
                </a:cubicBezTo>
                <a:cubicBezTo>
                  <a:pt x="46" y="142"/>
                  <a:pt x="46" y="142"/>
                  <a:pt x="46" y="142"/>
                </a:cubicBezTo>
                <a:cubicBezTo>
                  <a:pt x="46" y="142"/>
                  <a:pt x="46" y="142"/>
                  <a:pt x="46" y="142"/>
                </a:cubicBezTo>
                <a:cubicBezTo>
                  <a:pt x="81" y="99"/>
                  <a:pt x="81" y="99"/>
                  <a:pt x="81" y="99"/>
                </a:cubicBezTo>
                <a:cubicBezTo>
                  <a:pt x="61" y="150"/>
                  <a:pt x="61" y="150"/>
                  <a:pt x="61" y="150"/>
                </a:cubicBezTo>
                <a:cubicBezTo>
                  <a:pt x="61" y="150"/>
                  <a:pt x="61" y="150"/>
                  <a:pt x="61" y="150"/>
                </a:cubicBezTo>
                <a:cubicBezTo>
                  <a:pt x="61" y="151"/>
                  <a:pt x="61" y="151"/>
                  <a:pt x="61" y="151"/>
                </a:cubicBezTo>
                <a:cubicBezTo>
                  <a:pt x="59" y="154"/>
                  <a:pt x="58" y="158"/>
                  <a:pt x="58" y="162"/>
                </a:cubicBezTo>
                <a:cubicBezTo>
                  <a:pt x="58" y="176"/>
                  <a:pt x="70" y="187"/>
                  <a:pt x="84" y="187"/>
                </a:cubicBezTo>
                <a:cubicBezTo>
                  <a:pt x="98" y="187"/>
                  <a:pt x="109" y="176"/>
                  <a:pt x="109" y="162"/>
                </a:cubicBezTo>
                <a:cubicBezTo>
                  <a:pt x="109" y="158"/>
                  <a:pt x="108" y="154"/>
                  <a:pt x="107" y="150"/>
                </a:cubicBezTo>
                <a:cubicBezTo>
                  <a:pt x="107" y="150"/>
                  <a:pt x="107" y="150"/>
                  <a:pt x="107" y="150"/>
                </a:cubicBezTo>
                <a:cubicBezTo>
                  <a:pt x="107" y="150"/>
                  <a:pt x="107" y="150"/>
                  <a:pt x="106" y="150"/>
                </a:cubicBezTo>
                <a:cubicBezTo>
                  <a:pt x="107" y="150"/>
                  <a:pt x="107" y="150"/>
                  <a:pt x="107" y="150"/>
                </a:cubicBezTo>
                <a:cubicBezTo>
                  <a:pt x="87" y="99"/>
                  <a:pt x="87" y="99"/>
                  <a:pt x="87" y="99"/>
                </a:cubicBezTo>
                <a:cubicBezTo>
                  <a:pt x="122" y="142"/>
                  <a:pt x="122" y="142"/>
                  <a:pt x="122" y="142"/>
                </a:cubicBezTo>
                <a:cubicBezTo>
                  <a:pt x="124" y="145"/>
                  <a:pt x="127" y="148"/>
                  <a:pt x="130" y="150"/>
                </a:cubicBezTo>
                <a:cubicBezTo>
                  <a:pt x="134" y="152"/>
                  <a:pt x="138" y="153"/>
                  <a:pt x="143" y="153"/>
                </a:cubicBezTo>
                <a:cubicBezTo>
                  <a:pt x="152" y="153"/>
                  <a:pt x="160" y="149"/>
                  <a:pt x="165" y="141"/>
                </a:cubicBezTo>
                <a:cubicBezTo>
                  <a:pt x="167" y="137"/>
                  <a:pt x="168" y="132"/>
                  <a:pt x="168" y="128"/>
                </a:cubicBezTo>
                <a:cubicBezTo>
                  <a:pt x="168" y="119"/>
                  <a:pt x="164" y="111"/>
                  <a:pt x="156" y="106"/>
                </a:cubicBezTo>
                <a:close/>
                <a:moveTo>
                  <a:pt x="137" y="103"/>
                </a:moveTo>
                <a:cubicBezTo>
                  <a:pt x="130" y="105"/>
                  <a:pt x="124" y="109"/>
                  <a:pt x="121" y="115"/>
                </a:cubicBezTo>
                <a:cubicBezTo>
                  <a:pt x="118" y="119"/>
                  <a:pt x="117" y="124"/>
                  <a:pt x="117" y="128"/>
                </a:cubicBezTo>
                <a:cubicBezTo>
                  <a:pt x="117" y="130"/>
                  <a:pt x="118" y="133"/>
                  <a:pt x="118" y="135"/>
                </a:cubicBezTo>
                <a:cubicBezTo>
                  <a:pt x="86" y="95"/>
                  <a:pt x="86" y="95"/>
                  <a:pt x="86" y="95"/>
                </a:cubicBezTo>
                <a:lnTo>
                  <a:pt x="137" y="103"/>
                </a:lnTo>
                <a:close/>
                <a:moveTo>
                  <a:pt x="102" y="144"/>
                </a:moveTo>
                <a:cubicBezTo>
                  <a:pt x="97" y="139"/>
                  <a:pt x="91" y="137"/>
                  <a:pt x="84" y="137"/>
                </a:cubicBezTo>
                <a:cubicBezTo>
                  <a:pt x="77" y="137"/>
                  <a:pt x="70" y="139"/>
                  <a:pt x="66" y="144"/>
                </a:cubicBezTo>
                <a:cubicBezTo>
                  <a:pt x="84" y="97"/>
                  <a:pt x="84" y="97"/>
                  <a:pt x="84" y="97"/>
                </a:cubicBezTo>
                <a:lnTo>
                  <a:pt x="102" y="144"/>
                </a:lnTo>
                <a:close/>
                <a:moveTo>
                  <a:pt x="66" y="44"/>
                </a:moveTo>
                <a:cubicBezTo>
                  <a:pt x="70" y="48"/>
                  <a:pt x="77" y="51"/>
                  <a:pt x="84" y="51"/>
                </a:cubicBezTo>
                <a:cubicBezTo>
                  <a:pt x="84" y="51"/>
                  <a:pt x="84" y="51"/>
                  <a:pt x="84" y="51"/>
                </a:cubicBezTo>
                <a:cubicBezTo>
                  <a:pt x="91" y="51"/>
                  <a:pt x="97" y="48"/>
                  <a:pt x="102" y="44"/>
                </a:cubicBezTo>
                <a:cubicBezTo>
                  <a:pt x="84" y="91"/>
                  <a:pt x="84" y="91"/>
                  <a:pt x="84" y="91"/>
                </a:cubicBezTo>
                <a:lnTo>
                  <a:pt x="66" y="44"/>
                </a:lnTo>
                <a:close/>
                <a:moveTo>
                  <a:pt x="86" y="93"/>
                </a:moveTo>
                <a:cubicBezTo>
                  <a:pt x="118" y="53"/>
                  <a:pt x="118" y="53"/>
                  <a:pt x="118" y="53"/>
                </a:cubicBezTo>
                <a:cubicBezTo>
                  <a:pt x="118" y="55"/>
                  <a:pt x="117" y="58"/>
                  <a:pt x="117" y="60"/>
                </a:cubicBezTo>
                <a:cubicBezTo>
                  <a:pt x="117" y="64"/>
                  <a:pt x="118" y="69"/>
                  <a:pt x="121" y="73"/>
                </a:cubicBezTo>
                <a:cubicBezTo>
                  <a:pt x="124" y="79"/>
                  <a:pt x="130" y="83"/>
                  <a:pt x="137" y="85"/>
                </a:cubicBezTo>
                <a:lnTo>
                  <a:pt x="86" y="93"/>
                </a:lnTo>
                <a:close/>
                <a:moveTo>
                  <a:pt x="131" y="40"/>
                </a:moveTo>
                <a:cubicBezTo>
                  <a:pt x="135" y="38"/>
                  <a:pt x="139" y="37"/>
                  <a:pt x="143" y="37"/>
                </a:cubicBezTo>
                <a:cubicBezTo>
                  <a:pt x="151" y="37"/>
                  <a:pt x="159" y="41"/>
                  <a:pt x="163" y="48"/>
                </a:cubicBezTo>
                <a:cubicBezTo>
                  <a:pt x="165" y="52"/>
                  <a:pt x="166" y="56"/>
                  <a:pt x="166" y="60"/>
                </a:cubicBezTo>
                <a:cubicBezTo>
                  <a:pt x="166" y="68"/>
                  <a:pt x="162" y="76"/>
                  <a:pt x="155" y="80"/>
                </a:cubicBezTo>
                <a:cubicBezTo>
                  <a:pt x="155" y="80"/>
                  <a:pt x="155" y="80"/>
                  <a:pt x="155" y="80"/>
                </a:cubicBezTo>
                <a:cubicBezTo>
                  <a:pt x="151" y="82"/>
                  <a:pt x="148" y="83"/>
                  <a:pt x="144" y="83"/>
                </a:cubicBezTo>
                <a:cubicBezTo>
                  <a:pt x="144" y="83"/>
                  <a:pt x="143" y="83"/>
                  <a:pt x="143" y="83"/>
                </a:cubicBezTo>
                <a:cubicBezTo>
                  <a:pt x="135" y="83"/>
                  <a:pt x="127" y="79"/>
                  <a:pt x="123" y="72"/>
                </a:cubicBezTo>
                <a:cubicBezTo>
                  <a:pt x="120" y="68"/>
                  <a:pt x="119" y="64"/>
                  <a:pt x="119" y="60"/>
                </a:cubicBezTo>
                <a:cubicBezTo>
                  <a:pt x="119" y="55"/>
                  <a:pt x="121" y="51"/>
                  <a:pt x="123" y="47"/>
                </a:cubicBezTo>
                <a:cubicBezTo>
                  <a:pt x="125" y="44"/>
                  <a:pt x="128" y="42"/>
                  <a:pt x="131" y="40"/>
                </a:cubicBezTo>
                <a:close/>
                <a:moveTo>
                  <a:pt x="84" y="2"/>
                </a:moveTo>
                <a:cubicBezTo>
                  <a:pt x="90" y="2"/>
                  <a:pt x="96" y="5"/>
                  <a:pt x="100" y="9"/>
                </a:cubicBezTo>
                <a:cubicBezTo>
                  <a:pt x="105" y="14"/>
                  <a:pt x="107" y="19"/>
                  <a:pt x="107" y="26"/>
                </a:cubicBezTo>
                <a:cubicBezTo>
                  <a:pt x="107" y="30"/>
                  <a:pt x="106" y="33"/>
                  <a:pt x="105" y="37"/>
                </a:cubicBezTo>
                <a:cubicBezTo>
                  <a:pt x="101" y="44"/>
                  <a:pt x="93" y="49"/>
                  <a:pt x="84" y="49"/>
                </a:cubicBezTo>
                <a:cubicBezTo>
                  <a:pt x="75" y="49"/>
                  <a:pt x="67" y="44"/>
                  <a:pt x="63" y="37"/>
                </a:cubicBezTo>
                <a:cubicBezTo>
                  <a:pt x="61" y="33"/>
                  <a:pt x="61" y="30"/>
                  <a:pt x="61" y="26"/>
                </a:cubicBezTo>
                <a:cubicBezTo>
                  <a:pt x="61" y="13"/>
                  <a:pt x="71" y="3"/>
                  <a:pt x="84" y="2"/>
                </a:cubicBezTo>
                <a:close/>
                <a:moveTo>
                  <a:pt x="82" y="93"/>
                </a:moveTo>
                <a:cubicBezTo>
                  <a:pt x="31" y="85"/>
                  <a:pt x="31" y="85"/>
                  <a:pt x="31" y="85"/>
                </a:cubicBezTo>
                <a:cubicBezTo>
                  <a:pt x="38" y="83"/>
                  <a:pt x="43" y="79"/>
                  <a:pt x="47" y="73"/>
                </a:cubicBezTo>
                <a:cubicBezTo>
                  <a:pt x="49" y="69"/>
                  <a:pt x="50" y="64"/>
                  <a:pt x="50" y="60"/>
                </a:cubicBezTo>
                <a:cubicBezTo>
                  <a:pt x="50" y="58"/>
                  <a:pt x="50" y="55"/>
                  <a:pt x="49" y="53"/>
                </a:cubicBezTo>
                <a:lnTo>
                  <a:pt x="82" y="93"/>
                </a:lnTo>
                <a:close/>
                <a:moveTo>
                  <a:pt x="2" y="60"/>
                </a:moveTo>
                <a:cubicBezTo>
                  <a:pt x="2" y="56"/>
                  <a:pt x="3" y="52"/>
                  <a:pt x="5" y="48"/>
                </a:cubicBezTo>
                <a:cubicBezTo>
                  <a:pt x="9" y="41"/>
                  <a:pt x="17" y="37"/>
                  <a:pt x="25" y="37"/>
                </a:cubicBezTo>
                <a:cubicBezTo>
                  <a:pt x="29" y="37"/>
                  <a:pt x="33" y="38"/>
                  <a:pt x="37" y="40"/>
                </a:cubicBezTo>
                <a:cubicBezTo>
                  <a:pt x="40" y="42"/>
                  <a:pt x="43" y="44"/>
                  <a:pt x="45" y="47"/>
                </a:cubicBezTo>
                <a:cubicBezTo>
                  <a:pt x="47" y="51"/>
                  <a:pt x="48" y="55"/>
                  <a:pt x="48" y="60"/>
                </a:cubicBezTo>
                <a:cubicBezTo>
                  <a:pt x="48" y="64"/>
                  <a:pt x="47" y="68"/>
                  <a:pt x="45" y="72"/>
                </a:cubicBezTo>
                <a:cubicBezTo>
                  <a:pt x="45" y="72"/>
                  <a:pt x="45" y="72"/>
                  <a:pt x="45" y="72"/>
                </a:cubicBezTo>
                <a:cubicBezTo>
                  <a:pt x="41" y="79"/>
                  <a:pt x="33" y="83"/>
                  <a:pt x="25" y="83"/>
                </a:cubicBezTo>
                <a:cubicBezTo>
                  <a:pt x="25" y="83"/>
                  <a:pt x="24" y="83"/>
                  <a:pt x="24" y="83"/>
                </a:cubicBezTo>
                <a:cubicBezTo>
                  <a:pt x="20" y="83"/>
                  <a:pt x="17" y="82"/>
                  <a:pt x="13" y="80"/>
                </a:cubicBezTo>
                <a:cubicBezTo>
                  <a:pt x="6" y="76"/>
                  <a:pt x="2" y="68"/>
                  <a:pt x="2" y="60"/>
                </a:cubicBezTo>
                <a:close/>
                <a:moveTo>
                  <a:pt x="45" y="141"/>
                </a:moveTo>
                <a:cubicBezTo>
                  <a:pt x="43" y="144"/>
                  <a:pt x="40" y="146"/>
                  <a:pt x="37" y="148"/>
                </a:cubicBezTo>
                <a:cubicBezTo>
                  <a:pt x="33" y="150"/>
                  <a:pt x="29" y="151"/>
                  <a:pt x="25" y="151"/>
                </a:cubicBezTo>
                <a:cubicBezTo>
                  <a:pt x="17" y="151"/>
                  <a:pt x="9" y="147"/>
                  <a:pt x="5" y="140"/>
                </a:cubicBezTo>
                <a:cubicBezTo>
                  <a:pt x="3" y="136"/>
                  <a:pt x="2" y="132"/>
                  <a:pt x="2" y="128"/>
                </a:cubicBezTo>
                <a:cubicBezTo>
                  <a:pt x="2" y="120"/>
                  <a:pt x="6" y="112"/>
                  <a:pt x="13" y="108"/>
                </a:cubicBezTo>
                <a:cubicBezTo>
                  <a:pt x="17" y="106"/>
                  <a:pt x="20" y="105"/>
                  <a:pt x="24" y="105"/>
                </a:cubicBezTo>
                <a:cubicBezTo>
                  <a:pt x="24" y="105"/>
                  <a:pt x="24" y="105"/>
                  <a:pt x="24" y="105"/>
                </a:cubicBezTo>
                <a:cubicBezTo>
                  <a:pt x="24" y="105"/>
                  <a:pt x="25" y="105"/>
                  <a:pt x="25" y="105"/>
                </a:cubicBezTo>
                <a:cubicBezTo>
                  <a:pt x="33" y="105"/>
                  <a:pt x="41" y="109"/>
                  <a:pt x="45" y="116"/>
                </a:cubicBezTo>
                <a:cubicBezTo>
                  <a:pt x="47" y="120"/>
                  <a:pt x="48" y="124"/>
                  <a:pt x="48" y="128"/>
                </a:cubicBezTo>
                <a:cubicBezTo>
                  <a:pt x="48" y="132"/>
                  <a:pt x="47" y="137"/>
                  <a:pt x="45" y="141"/>
                </a:cubicBezTo>
                <a:cubicBezTo>
                  <a:pt x="45" y="141"/>
                  <a:pt x="45" y="141"/>
                  <a:pt x="45" y="141"/>
                </a:cubicBezTo>
                <a:close/>
                <a:moveTo>
                  <a:pt x="47" y="115"/>
                </a:moveTo>
                <a:cubicBezTo>
                  <a:pt x="43" y="109"/>
                  <a:pt x="38" y="105"/>
                  <a:pt x="31" y="103"/>
                </a:cubicBezTo>
                <a:cubicBezTo>
                  <a:pt x="81" y="95"/>
                  <a:pt x="81" y="95"/>
                  <a:pt x="81" y="95"/>
                </a:cubicBezTo>
                <a:cubicBezTo>
                  <a:pt x="49" y="135"/>
                  <a:pt x="49" y="135"/>
                  <a:pt x="49" y="135"/>
                </a:cubicBezTo>
                <a:cubicBezTo>
                  <a:pt x="50" y="132"/>
                  <a:pt x="50" y="130"/>
                  <a:pt x="50" y="128"/>
                </a:cubicBezTo>
                <a:cubicBezTo>
                  <a:pt x="50" y="124"/>
                  <a:pt x="49" y="119"/>
                  <a:pt x="47" y="115"/>
                </a:cubicBezTo>
                <a:close/>
                <a:moveTo>
                  <a:pt x="107" y="162"/>
                </a:moveTo>
                <a:cubicBezTo>
                  <a:pt x="107" y="175"/>
                  <a:pt x="97" y="185"/>
                  <a:pt x="84" y="185"/>
                </a:cubicBezTo>
                <a:cubicBezTo>
                  <a:pt x="71" y="185"/>
                  <a:pt x="60" y="175"/>
                  <a:pt x="60" y="162"/>
                </a:cubicBezTo>
                <a:cubicBezTo>
                  <a:pt x="60" y="158"/>
                  <a:pt x="61" y="155"/>
                  <a:pt x="63" y="151"/>
                </a:cubicBezTo>
                <a:cubicBezTo>
                  <a:pt x="63" y="151"/>
                  <a:pt x="63" y="151"/>
                  <a:pt x="63" y="151"/>
                </a:cubicBezTo>
                <a:cubicBezTo>
                  <a:pt x="63" y="151"/>
                  <a:pt x="63" y="151"/>
                  <a:pt x="63" y="151"/>
                </a:cubicBezTo>
                <a:cubicBezTo>
                  <a:pt x="63" y="151"/>
                  <a:pt x="63" y="151"/>
                  <a:pt x="63" y="151"/>
                </a:cubicBezTo>
                <a:cubicBezTo>
                  <a:pt x="63" y="151"/>
                  <a:pt x="63" y="151"/>
                  <a:pt x="63" y="151"/>
                </a:cubicBezTo>
                <a:cubicBezTo>
                  <a:pt x="67" y="144"/>
                  <a:pt x="75" y="139"/>
                  <a:pt x="84" y="139"/>
                </a:cubicBezTo>
                <a:cubicBezTo>
                  <a:pt x="93" y="139"/>
                  <a:pt x="101" y="144"/>
                  <a:pt x="105" y="151"/>
                </a:cubicBezTo>
                <a:cubicBezTo>
                  <a:pt x="105" y="151"/>
                  <a:pt x="105" y="151"/>
                  <a:pt x="105" y="151"/>
                </a:cubicBezTo>
                <a:cubicBezTo>
                  <a:pt x="106" y="155"/>
                  <a:pt x="107" y="158"/>
                  <a:pt x="107" y="162"/>
                </a:cubicBezTo>
                <a:close/>
                <a:moveTo>
                  <a:pt x="163" y="140"/>
                </a:moveTo>
                <a:cubicBezTo>
                  <a:pt x="163" y="140"/>
                  <a:pt x="163" y="140"/>
                  <a:pt x="163" y="140"/>
                </a:cubicBezTo>
                <a:cubicBezTo>
                  <a:pt x="159" y="147"/>
                  <a:pt x="151" y="151"/>
                  <a:pt x="143" y="151"/>
                </a:cubicBezTo>
                <a:cubicBezTo>
                  <a:pt x="139" y="151"/>
                  <a:pt x="135" y="150"/>
                  <a:pt x="131" y="148"/>
                </a:cubicBezTo>
                <a:cubicBezTo>
                  <a:pt x="128" y="146"/>
                  <a:pt x="125" y="144"/>
                  <a:pt x="123" y="141"/>
                </a:cubicBezTo>
                <a:cubicBezTo>
                  <a:pt x="121" y="137"/>
                  <a:pt x="119" y="132"/>
                  <a:pt x="119" y="128"/>
                </a:cubicBezTo>
                <a:cubicBezTo>
                  <a:pt x="119" y="124"/>
                  <a:pt x="120" y="120"/>
                  <a:pt x="123" y="116"/>
                </a:cubicBezTo>
                <a:cubicBezTo>
                  <a:pt x="127" y="109"/>
                  <a:pt x="135" y="105"/>
                  <a:pt x="143" y="105"/>
                </a:cubicBezTo>
                <a:cubicBezTo>
                  <a:pt x="143" y="105"/>
                  <a:pt x="143" y="105"/>
                  <a:pt x="143" y="105"/>
                </a:cubicBezTo>
                <a:cubicBezTo>
                  <a:pt x="143" y="105"/>
                  <a:pt x="144" y="105"/>
                  <a:pt x="144" y="105"/>
                </a:cubicBezTo>
                <a:cubicBezTo>
                  <a:pt x="148" y="105"/>
                  <a:pt x="151" y="106"/>
                  <a:pt x="155" y="108"/>
                </a:cubicBezTo>
                <a:cubicBezTo>
                  <a:pt x="162" y="112"/>
                  <a:pt x="166" y="120"/>
                  <a:pt x="166" y="128"/>
                </a:cubicBezTo>
                <a:cubicBezTo>
                  <a:pt x="166" y="132"/>
                  <a:pt x="165" y="136"/>
                  <a:pt x="163" y="1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8"/>
          <p:cNvSpPr>
            <a:spLocks noEditPoints="1"/>
          </p:cNvSpPr>
          <p:nvPr/>
        </p:nvSpPr>
        <p:spPr bwMode="auto">
          <a:xfrm>
            <a:off x="461210" y="5827370"/>
            <a:ext cx="589193" cy="573979"/>
          </a:xfrm>
          <a:custGeom>
            <a:avLst/>
            <a:gdLst>
              <a:gd name="T0" fmla="*/ 166 w 180"/>
              <a:gd name="T1" fmla="*/ 108 h 176"/>
              <a:gd name="T2" fmla="*/ 121 w 180"/>
              <a:gd name="T3" fmla="*/ 30 h 176"/>
              <a:gd name="T4" fmla="*/ 59 w 180"/>
              <a:gd name="T5" fmla="*/ 30 h 176"/>
              <a:gd name="T6" fmla="*/ 14 w 180"/>
              <a:gd name="T7" fmla="*/ 108 h 176"/>
              <a:gd name="T8" fmla="*/ 4 w 180"/>
              <a:gd name="T9" fmla="*/ 150 h 176"/>
              <a:gd name="T10" fmla="*/ 31 w 180"/>
              <a:gd name="T11" fmla="*/ 165 h 176"/>
              <a:gd name="T12" fmla="*/ 90 w 180"/>
              <a:gd name="T13" fmla="*/ 176 h 176"/>
              <a:gd name="T14" fmla="*/ 149 w 180"/>
              <a:gd name="T15" fmla="*/ 165 h 176"/>
              <a:gd name="T16" fmla="*/ 176 w 180"/>
              <a:gd name="T17" fmla="*/ 150 h 176"/>
              <a:gd name="T18" fmla="*/ 180 w 180"/>
              <a:gd name="T19" fmla="*/ 134 h 176"/>
              <a:gd name="T20" fmla="*/ 164 w 180"/>
              <a:gd name="T21" fmla="*/ 107 h 176"/>
              <a:gd name="T22" fmla="*/ 155 w 180"/>
              <a:gd name="T23" fmla="*/ 100 h 176"/>
              <a:gd name="T24" fmla="*/ 121 w 180"/>
              <a:gd name="T25" fmla="*/ 32 h 176"/>
              <a:gd name="T26" fmla="*/ 108 w 180"/>
              <a:gd name="T27" fmla="*/ 111 h 176"/>
              <a:gd name="T28" fmla="*/ 90 w 180"/>
              <a:gd name="T29" fmla="*/ 164 h 176"/>
              <a:gd name="T30" fmla="*/ 72 w 180"/>
              <a:gd name="T31" fmla="*/ 111 h 176"/>
              <a:gd name="T32" fmla="*/ 71 w 180"/>
              <a:gd name="T33" fmla="*/ 109 h 176"/>
              <a:gd name="T34" fmla="*/ 26 w 180"/>
              <a:gd name="T35" fmla="*/ 103 h 176"/>
              <a:gd name="T36" fmla="*/ 61 w 180"/>
              <a:gd name="T37" fmla="*/ 43 h 176"/>
              <a:gd name="T38" fmla="*/ 85 w 180"/>
              <a:gd name="T39" fmla="*/ 76 h 176"/>
              <a:gd name="T40" fmla="*/ 90 w 180"/>
              <a:gd name="T41" fmla="*/ 79 h 176"/>
              <a:gd name="T42" fmla="*/ 119 w 180"/>
              <a:gd name="T43" fmla="*/ 43 h 176"/>
              <a:gd name="T44" fmla="*/ 153 w 180"/>
              <a:gd name="T45" fmla="*/ 103 h 176"/>
              <a:gd name="T46" fmla="*/ 119 w 180"/>
              <a:gd name="T47" fmla="*/ 106 h 176"/>
              <a:gd name="T48" fmla="*/ 109 w 180"/>
              <a:gd name="T49" fmla="*/ 109 h 176"/>
              <a:gd name="T50" fmla="*/ 108 w 180"/>
              <a:gd name="T51" fmla="*/ 111 h 176"/>
              <a:gd name="T52" fmla="*/ 90 w 180"/>
              <a:gd name="T53" fmla="*/ 2 h 176"/>
              <a:gd name="T54" fmla="*/ 119 w 180"/>
              <a:gd name="T55" fmla="*/ 32 h 176"/>
              <a:gd name="T56" fmla="*/ 101 w 180"/>
              <a:gd name="T57" fmla="*/ 67 h 176"/>
              <a:gd name="T58" fmla="*/ 90 w 180"/>
              <a:gd name="T59" fmla="*/ 77 h 176"/>
              <a:gd name="T60" fmla="*/ 62 w 180"/>
              <a:gd name="T61" fmla="*/ 41 h 176"/>
              <a:gd name="T62" fmla="*/ 61 w 180"/>
              <a:gd name="T63" fmla="*/ 31 h 176"/>
              <a:gd name="T64" fmla="*/ 60 w 180"/>
              <a:gd name="T65" fmla="*/ 41 h 176"/>
              <a:gd name="T66" fmla="*/ 24 w 180"/>
              <a:gd name="T67" fmla="*/ 104 h 176"/>
              <a:gd name="T68" fmla="*/ 15 w 180"/>
              <a:gd name="T69" fmla="*/ 100 h 176"/>
              <a:gd name="T70" fmla="*/ 31 w 180"/>
              <a:gd name="T71" fmla="*/ 163 h 176"/>
              <a:gd name="T72" fmla="*/ 2 w 180"/>
              <a:gd name="T73" fmla="*/ 134 h 176"/>
              <a:gd name="T74" fmla="*/ 16 w 180"/>
              <a:gd name="T75" fmla="*/ 109 h 176"/>
              <a:gd name="T76" fmla="*/ 38 w 180"/>
              <a:gd name="T77" fmla="*/ 104 h 176"/>
              <a:gd name="T78" fmla="*/ 68 w 180"/>
              <a:gd name="T79" fmla="*/ 110 h 176"/>
              <a:gd name="T80" fmla="*/ 70 w 180"/>
              <a:gd name="T81" fmla="*/ 111 h 176"/>
              <a:gd name="T82" fmla="*/ 54 w 180"/>
              <a:gd name="T83" fmla="*/ 154 h 176"/>
              <a:gd name="T84" fmla="*/ 53 w 180"/>
              <a:gd name="T85" fmla="*/ 153 h 176"/>
              <a:gd name="T86" fmla="*/ 45 w 180"/>
              <a:gd name="T87" fmla="*/ 160 h 176"/>
              <a:gd name="T88" fmla="*/ 47 w 180"/>
              <a:gd name="T89" fmla="*/ 161 h 176"/>
              <a:gd name="T90" fmla="*/ 90 w 180"/>
              <a:gd name="T91" fmla="*/ 166 h 176"/>
              <a:gd name="T92" fmla="*/ 133 w 180"/>
              <a:gd name="T93" fmla="*/ 161 h 176"/>
              <a:gd name="T94" fmla="*/ 47 w 180"/>
              <a:gd name="T95" fmla="*/ 161 h 176"/>
              <a:gd name="T96" fmla="*/ 149 w 180"/>
              <a:gd name="T97" fmla="*/ 163 h 176"/>
              <a:gd name="T98" fmla="*/ 135 w 180"/>
              <a:gd name="T99" fmla="*/ 159 h 176"/>
              <a:gd name="T100" fmla="*/ 110 w 180"/>
              <a:gd name="T101" fmla="*/ 111 h 176"/>
              <a:gd name="T102" fmla="*/ 154 w 180"/>
              <a:gd name="T103" fmla="*/ 105 h 176"/>
              <a:gd name="T104" fmla="*/ 164 w 180"/>
              <a:gd name="T105" fmla="*/ 109 h 176"/>
              <a:gd name="T106" fmla="*/ 178 w 180"/>
              <a:gd name="T107" fmla="*/ 134 h 176"/>
              <a:gd name="T108" fmla="*/ 175 w 180"/>
              <a:gd name="T109"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0" h="176">
                <a:moveTo>
                  <a:pt x="180" y="134"/>
                </a:moveTo>
                <a:cubicBezTo>
                  <a:pt x="180" y="124"/>
                  <a:pt x="175" y="114"/>
                  <a:pt x="166" y="108"/>
                </a:cubicBezTo>
                <a:cubicBezTo>
                  <a:pt x="166" y="105"/>
                  <a:pt x="166" y="103"/>
                  <a:pt x="166" y="100"/>
                </a:cubicBezTo>
                <a:cubicBezTo>
                  <a:pt x="166" y="69"/>
                  <a:pt x="147" y="42"/>
                  <a:pt x="121" y="30"/>
                </a:cubicBezTo>
                <a:cubicBezTo>
                  <a:pt x="120" y="14"/>
                  <a:pt x="107" y="0"/>
                  <a:pt x="90" y="0"/>
                </a:cubicBezTo>
                <a:cubicBezTo>
                  <a:pt x="73" y="0"/>
                  <a:pt x="60" y="14"/>
                  <a:pt x="59" y="30"/>
                </a:cubicBezTo>
                <a:cubicBezTo>
                  <a:pt x="32" y="42"/>
                  <a:pt x="13" y="69"/>
                  <a:pt x="13" y="100"/>
                </a:cubicBezTo>
                <a:cubicBezTo>
                  <a:pt x="13" y="103"/>
                  <a:pt x="14" y="105"/>
                  <a:pt x="14" y="108"/>
                </a:cubicBezTo>
                <a:cubicBezTo>
                  <a:pt x="5" y="114"/>
                  <a:pt x="0" y="124"/>
                  <a:pt x="0" y="134"/>
                </a:cubicBezTo>
                <a:cubicBezTo>
                  <a:pt x="0" y="140"/>
                  <a:pt x="1" y="145"/>
                  <a:pt x="4" y="150"/>
                </a:cubicBezTo>
                <a:cubicBezTo>
                  <a:pt x="9" y="160"/>
                  <a:pt x="20" y="165"/>
                  <a:pt x="31" y="165"/>
                </a:cubicBezTo>
                <a:cubicBezTo>
                  <a:pt x="31" y="165"/>
                  <a:pt x="31" y="165"/>
                  <a:pt x="31" y="165"/>
                </a:cubicBezTo>
                <a:cubicBezTo>
                  <a:pt x="36" y="165"/>
                  <a:pt x="40" y="164"/>
                  <a:pt x="45" y="162"/>
                </a:cubicBezTo>
                <a:cubicBezTo>
                  <a:pt x="58" y="171"/>
                  <a:pt x="73" y="176"/>
                  <a:pt x="90" y="176"/>
                </a:cubicBezTo>
                <a:cubicBezTo>
                  <a:pt x="106" y="176"/>
                  <a:pt x="122" y="171"/>
                  <a:pt x="135" y="162"/>
                </a:cubicBezTo>
                <a:cubicBezTo>
                  <a:pt x="139" y="164"/>
                  <a:pt x="144" y="165"/>
                  <a:pt x="149" y="165"/>
                </a:cubicBezTo>
                <a:cubicBezTo>
                  <a:pt x="149" y="165"/>
                  <a:pt x="149" y="165"/>
                  <a:pt x="149" y="165"/>
                </a:cubicBezTo>
                <a:cubicBezTo>
                  <a:pt x="160" y="165"/>
                  <a:pt x="170" y="160"/>
                  <a:pt x="176" y="150"/>
                </a:cubicBezTo>
                <a:cubicBezTo>
                  <a:pt x="176" y="150"/>
                  <a:pt x="176" y="150"/>
                  <a:pt x="176" y="150"/>
                </a:cubicBezTo>
                <a:cubicBezTo>
                  <a:pt x="179" y="145"/>
                  <a:pt x="180" y="140"/>
                  <a:pt x="180" y="134"/>
                </a:cubicBezTo>
                <a:close/>
                <a:moveTo>
                  <a:pt x="164" y="100"/>
                </a:moveTo>
                <a:cubicBezTo>
                  <a:pt x="164" y="102"/>
                  <a:pt x="164" y="105"/>
                  <a:pt x="164" y="107"/>
                </a:cubicBezTo>
                <a:cubicBezTo>
                  <a:pt x="161" y="105"/>
                  <a:pt x="158" y="104"/>
                  <a:pt x="155" y="103"/>
                </a:cubicBezTo>
                <a:cubicBezTo>
                  <a:pt x="155" y="102"/>
                  <a:pt x="155" y="101"/>
                  <a:pt x="155" y="100"/>
                </a:cubicBezTo>
                <a:cubicBezTo>
                  <a:pt x="155" y="74"/>
                  <a:pt x="141" y="52"/>
                  <a:pt x="120" y="41"/>
                </a:cubicBezTo>
                <a:cubicBezTo>
                  <a:pt x="120" y="38"/>
                  <a:pt x="121" y="35"/>
                  <a:pt x="121" y="32"/>
                </a:cubicBezTo>
                <a:cubicBezTo>
                  <a:pt x="146" y="44"/>
                  <a:pt x="164" y="70"/>
                  <a:pt x="164" y="100"/>
                </a:cubicBezTo>
                <a:close/>
                <a:moveTo>
                  <a:pt x="108" y="111"/>
                </a:moveTo>
                <a:cubicBezTo>
                  <a:pt x="108" y="115"/>
                  <a:pt x="110" y="138"/>
                  <a:pt x="124" y="153"/>
                </a:cubicBezTo>
                <a:cubicBezTo>
                  <a:pt x="114" y="160"/>
                  <a:pt x="102" y="164"/>
                  <a:pt x="90" y="164"/>
                </a:cubicBezTo>
                <a:cubicBezTo>
                  <a:pt x="77" y="164"/>
                  <a:pt x="65" y="160"/>
                  <a:pt x="55" y="154"/>
                </a:cubicBezTo>
                <a:cubicBezTo>
                  <a:pt x="69" y="139"/>
                  <a:pt x="72" y="115"/>
                  <a:pt x="72" y="111"/>
                </a:cubicBezTo>
                <a:cubicBezTo>
                  <a:pt x="72" y="111"/>
                  <a:pt x="72" y="111"/>
                  <a:pt x="72" y="110"/>
                </a:cubicBezTo>
                <a:cubicBezTo>
                  <a:pt x="71" y="110"/>
                  <a:pt x="71" y="110"/>
                  <a:pt x="71" y="109"/>
                </a:cubicBezTo>
                <a:cubicBezTo>
                  <a:pt x="67" y="108"/>
                  <a:pt x="53" y="102"/>
                  <a:pt x="38" y="102"/>
                </a:cubicBezTo>
                <a:cubicBezTo>
                  <a:pt x="34" y="102"/>
                  <a:pt x="30" y="102"/>
                  <a:pt x="26" y="103"/>
                </a:cubicBezTo>
                <a:cubicBezTo>
                  <a:pt x="26" y="102"/>
                  <a:pt x="26" y="101"/>
                  <a:pt x="26" y="100"/>
                </a:cubicBezTo>
                <a:cubicBezTo>
                  <a:pt x="26" y="75"/>
                  <a:pt x="40" y="54"/>
                  <a:pt x="61" y="43"/>
                </a:cubicBezTo>
                <a:cubicBezTo>
                  <a:pt x="64" y="53"/>
                  <a:pt x="71" y="62"/>
                  <a:pt x="77" y="69"/>
                </a:cubicBezTo>
                <a:cubicBezTo>
                  <a:pt x="80" y="72"/>
                  <a:pt x="83" y="75"/>
                  <a:pt x="85" y="76"/>
                </a:cubicBezTo>
                <a:cubicBezTo>
                  <a:pt x="86" y="77"/>
                  <a:pt x="87" y="78"/>
                  <a:pt x="88" y="78"/>
                </a:cubicBezTo>
                <a:cubicBezTo>
                  <a:pt x="89" y="79"/>
                  <a:pt x="89" y="79"/>
                  <a:pt x="90" y="79"/>
                </a:cubicBezTo>
                <a:cubicBezTo>
                  <a:pt x="91" y="79"/>
                  <a:pt x="91" y="79"/>
                  <a:pt x="92" y="78"/>
                </a:cubicBezTo>
                <a:cubicBezTo>
                  <a:pt x="96" y="75"/>
                  <a:pt x="113" y="62"/>
                  <a:pt x="119" y="43"/>
                </a:cubicBezTo>
                <a:cubicBezTo>
                  <a:pt x="139" y="54"/>
                  <a:pt x="153" y="75"/>
                  <a:pt x="153" y="100"/>
                </a:cubicBezTo>
                <a:cubicBezTo>
                  <a:pt x="153" y="101"/>
                  <a:pt x="153" y="102"/>
                  <a:pt x="153" y="103"/>
                </a:cubicBezTo>
                <a:cubicBezTo>
                  <a:pt x="150" y="102"/>
                  <a:pt x="146" y="102"/>
                  <a:pt x="142" y="102"/>
                </a:cubicBezTo>
                <a:cubicBezTo>
                  <a:pt x="133" y="102"/>
                  <a:pt x="125" y="104"/>
                  <a:pt x="119" y="106"/>
                </a:cubicBezTo>
                <a:cubicBezTo>
                  <a:pt x="116" y="107"/>
                  <a:pt x="113" y="108"/>
                  <a:pt x="111" y="108"/>
                </a:cubicBezTo>
                <a:cubicBezTo>
                  <a:pt x="110" y="109"/>
                  <a:pt x="110" y="109"/>
                  <a:pt x="109" y="109"/>
                </a:cubicBezTo>
                <a:cubicBezTo>
                  <a:pt x="108" y="110"/>
                  <a:pt x="108" y="110"/>
                  <a:pt x="108" y="110"/>
                </a:cubicBezTo>
                <a:cubicBezTo>
                  <a:pt x="107" y="111"/>
                  <a:pt x="108" y="111"/>
                  <a:pt x="108" y="111"/>
                </a:cubicBezTo>
                <a:close/>
                <a:moveTo>
                  <a:pt x="61" y="31"/>
                </a:moveTo>
                <a:cubicBezTo>
                  <a:pt x="61" y="15"/>
                  <a:pt x="74" y="2"/>
                  <a:pt x="90" y="2"/>
                </a:cubicBezTo>
                <a:cubicBezTo>
                  <a:pt x="106" y="2"/>
                  <a:pt x="118" y="15"/>
                  <a:pt x="119" y="31"/>
                </a:cubicBezTo>
                <a:cubicBezTo>
                  <a:pt x="119" y="31"/>
                  <a:pt x="119" y="31"/>
                  <a:pt x="119" y="32"/>
                </a:cubicBezTo>
                <a:cubicBezTo>
                  <a:pt x="119" y="35"/>
                  <a:pt x="118" y="38"/>
                  <a:pt x="117" y="42"/>
                </a:cubicBezTo>
                <a:cubicBezTo>
                  <a:pt x="115" y="52"/>
                  <a:pt x="108" y="61"/>
                  <a:pt x="101" y="67"/>
                </a:cubicBezTo>
                <a:cubicBezTo>
                  <a:pt x="98" y="71"/>
                  <a:pt x="95" y="73"/>
                  <a:pt x="93" y="75"/>
                </a:cubicBezTo>
                <a:cubicBezTo>
                  <a:pt x="92" y="76"/>
                  <a:pt x="91" y="76"/>
                  <a:pt x="90" y="77"/>
                </a:cubicBezTo>
                <a:cubicBezTo>
                  <a:pt x="90" y="77"/>
                  <a:pt x="90" y="77"/>
                  <a:pt x="90" y="77"/>
                </a:cubicBezTo>
                <a:cubicBezTo>
                  <a:pt x="87" y="75"/>
                  <a:pt x="67" y="61"/>
                  <a:pt x="62" y="41"/>
                </a:cubicBezTo>
                <a:cubicBezTo>
                  <a:pt x="61" y="38"/>
                  <a:pt x="61" y="35"/>
                  <a:pt x="61" y="32"/>
                </a:cubicBezTo>
                <a:cubicBezTo>
                  <a:pt x="61" y="31"/>
                  <a:pt x="61" y="31"/>
                  <a:pt x="61" y="31"/>
                </a:cubicBezTo>
                <a:close/>
                <a:moveTo>
                  <a:pt x="59" y="32"/>
                </a:moveTo>
                <a:cubicBezTo>
                  <a:pt x="59" y="35"/>
                  <a:pt x="59" y="38"/>
                  <a:pt x="60" y="41"/>
                </a:cubicBezTo>
                <a:cubicBezTo>
                  <a:pt x="39" y="52"/>
                  <a:pt x="24" y="74"/>
                  <a:pt x="24" y="100"/>
                </a:cubicBezTo>
                <a:cubicBezTo>
                  <a:pt x="24" y="101"/>
                  <a:pt x="24" y="102"/>
                  <a:pt x="24" y="104"/>
                </a:cubicBezTo>
                <a:cubicBezTo>
                  <a:pt x="21" y="104"/>
                  <a:pt x="18" y="106"/>
                  <a:pt x="16" y="107"/>
                </a:cubicBezTo>
                <a:cubicBezTo>
                  <a:pt x="15" y="105"/>
                  <a:pt x="15" y="102"/>
                  <a:pt x="15" y="100"/>
                </a:cubicBezTo>
                <a:cubicBezTo>
                  <a:pt x="15" y="70"/>
                  <a:pt x="33" y="44"/>
                  <a:pt x="59" y="32"/>
                </a:cubicBezTo>
                <a:close/>
                <a:moveTo>
                  <a:pt x="31" y="163"/>
                </a:moveTo>
                <a:cubicBezTo>
                  <a:pt x="21" y="163"/>
                  <a:pt x="11" y="158"/>
                  <a:pt x="6" y="149"/>
                </a:cubicBezTo>
                <a:cubicBezTo>
                  <a:pt x="3" y="144"/>
                  <a:pt x="2" y="139"/>
                  <a:pt x="2" y="134"/>
                </a:cubicBezTo>
                <a:cubicBezTo>
                  <a:pt x="2" y="125"/>
                  <a:pt x="7" y="115"/>
                  <a:pt x="15" y="110"/>
                </a:cubicBezTo>
                <a:cubicBezTo>
                  <a:pt x="16" y="109"/>
                  <a:pt x="16" y="109"/>
                  <a:pt x="16" y="109"/>
                </a:cubicBezTo>
                <a:cubicBezTo>
                  <a:pt x="19" y="107"/>
                  <a:pt x="22" y="106"/>
                  <a:pt x="25" y="105"/>
                </a:cubicBezTo>
                <a:cubicBezTo>
                  <a:pt x="29" y="104"/>
                  <a:pt x="34" y="104"/>
                  <a:pt x="38" y="104"/>
                </a:cubicBezTo>
                <a:cubicBezTo>
                  <a:pt x="46" y="104"/>
                  <a:pt x="54" y="106"/>
                  <a:pt x="60" y="108"/>
                </a:cubicBezTo>
                <a:cubicBezTo>
                  <a:pt x="63" y="109"/>
                  <a:pt x="66" y="110"/>
                  <a:pt x="68" y="110"/>
                </a:cubicBezTo>
                <a:cubicBezTo>
                  <a:pt x="69" y="111"/>
                  <a:pt x="69" y="111"/>
                  <a:pt x="70" y="111"/>
                </a:cubicBezTo>
                <a:cubicBezTo>
                  <a:pt x="70" y="111"/>
                  <a:pt x="70" y="111"/>
                  <a:pt x="70" y="111"/>
                </a:cubicBezTo>
                <a:cubicBezTo>
                  <a:pt x="70" y="115"/>
                  <a:pt x="67" y="139"/>
                  <a:pt x="53" y="153"/>
                </a:cubicBezTo>
                <a:cubicBezTo>
                  <a:pt x="54" y="154"/>
                  <a:pt x="54" y="154"/>
                  <a:pt x="54" y="154"/>
                </a:cubicBezTo>
                <a:cubicBezTo>
                  <a:pt x="54" y="154"/>
                  <a:pt x="54" y="154"/>
                  <a:pt x="54" y="154"/>
                </a:cubicBezTo>
                <a:cubicBezTo>
                  <a:pt x="53" y="153"/>
                  <a:pt x="53" y="153"/>
                  <a:pt x="53" y="153"/>
                </a:cubicBezTo>
                <a:cubicBezTo>
                  <a:pt x="51" y="156"/>
                  <a:pt x="48" y="158"/>
                  <a:pt x="45" y="159"/>
                </a:cubicBezTo>
                <a:cubicBezTo>
                  <a:pt x="45" y="160"/>
                  <a:pt x="45" y="160"/>
                  <a:pt x="45" y="160"/>
                </a:cubicBezTo>
                <a:cubicBezTo>
                  <a:pt x="40" y="162"/>
                  <a:pt x="35" y="163"/>
                  <a:pt x="31" y="163"/>
                </a:cubicBezTo>
                <a:close/>
                <a:moveTo>
                  <a:pt x="47" y="161"/>
                </a:moveTo>
                <a:cubicBezTo>
                  <a:pt x="50" y="159"/>
                  <a:pt x="52" y="157"/>
                  <a:pt x="54" y="155"/>
                </a:cubicBezTo>
                <a:cubicBezTo>
                  <a:pt x="64" y="162"/>
                  <a:pt x="77" y="166"/>
                  <a:pt x="90" y="166"/>
                </a:cubicBezTo>
                <a:cubicBezTo>
                  <a:pt x="103" y="166"/>
                  <a:pt x="115" y="162"/>
                  <a:pt x="126" y="155"/>
                </a:cubicBezTo>
                <a:cubicBezTo>
                  <a:pt x="128" y="157"/>
                  <a:pt x="130" y="159"/>
                  <a:pt x="133" y="161"/>
                </a:cubicBezTo>
                <a:cubicBezTo>
                  <a:pt x="121" y="169"/>
                  <a:pt x="106" y="174"/>
                  <a:pt x="90" y="174"/>
                </a:cubicBezTo>
                <a:cubicBezTo>
                  <a:pt x="74" y="174"/>
                  <a:pt x="59" y="169"/>
                  <a:pt x="47" y="161"/>
                </a:cubicBezTo>
                <a:close/>
                <a:moveTo>
                  <a:pt x="174" y="149"/>
                </a:moveTo>
                <a:cubicBezTo>
                  <a:pt x="169" y="158"/>
                  <a:pt x="159" y="163"/>
                  <a:pt x="149" y="163"/>
                </a:cubicBezTo>
                <a:cubicBezTo>
                  <a:pt x="144" y="163"/>
                  <a:pt x="139" y="162"/>
                  <a:pt x="135" y="160"/>
                </a:cubicBezTo>
                <a:cubicBezTo>
                  <a:pt x="135" y="160"/>
                  <a:pt x="135" y="160"/>
                  <a:pt x="135" y="159"/>
                </a:cubicBezTo>
                <a:cubicBezTo>
                  <a:pt x="132" y="158"/>
                  <a:pt x="129" y="155"/>
                  <a:pt x="126" y="153"/>
                </a:cubicBezTo>
                <a:cubicBezTo>
                  <a:pt x="113" y="139"/>
                  <a:pt x="110" y="115"/>
                  <a:pt x="110" y="111"/>
                </a:cubicBezTo>
                <a:cubicBezTo>
                  <a:pt x="112" y="110"/>
                  <a:pt x="127" y="104"/>
                  <a:pt x="142" y="104"/>
                </a:cubicBezTo>
                <a:cubicBezTo>
                  <a:pt x="146" y="104"/>
                  <a:pt x="150" y="104"/>
                  <a:pt x="154" y="105"/>
                </a:cubicBezTo>
                <a:cubicBezTo>
                  <a:pt x="157" y="106"/>
                  <a:pt x="160" y="107"/>
                  <a:pt x="164" y="109"/>
                </a:cubicBezTo>
                <a:cubicBezTo>
                  <a:pt x="164" y="109"/>
                  <a:pt x="164" y="109"/>
                  <a:pt x="164" y="109"/>
                </a:cubicBezTo>
                <a:cubicBezTo>
                  <a:pt x="165" y="110"/>
                  <a:pt x="165" y="110"/>
                  <a:pt x="165" y="110"/>
                </a:cubicBezTo>
                <a:cubicBezTo>
                  <a:pt x="174" y="116"/>
                  <a:pt x="178" y="125"/>
                  <a:pt x="178" y="134"/>
                </a:cubicBezTo>
                <a:cubicBezTo>
                  <a:pt x="178" y="139"/>
                  <a:pt x="177" y="144"/>
                  <a:pt x="174" y="149"/>
                </a:cubicBezTo>
                <a:cubicBezTo>
                  <a:pt x="175" y="149"/>
                  <a:pt x="175" y="149"/>
                  <a:pt x="175" y="149"/>
                </a:cubicBezTo>
                <a:lnTo>
                  <a:pt x="174" y="14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2313766"/>
            <a:ext cx="6775313" cy="49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3557646"/>
            <a:ext cx="6859688" cy="39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69" y="4707627"/>
            <a:ext cx="6800626" cy="44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669" y="5894930"/>
            <a:ext cx="6724688" cy="4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a:off x="1397000" y="3471022"/>
            <a:ext cx="0" cy="569811"/>
          </a:xfrm>
          <a:prstGeom prst="line">
            <a:avLst/>
          </a:prstGeom>
          <a:noFill/>
          <a:ln w="3175" cap="flat" cmpd="sng" algn="ctr">
            <a:solidFill>
              <a:schemeClr val="tx2"/>
            </a:solidFill>
            <a:prstDash val="solid"/>
          </a:ln>
          <a:effectLst/>
        </p:spPr>
      </p:cxnSp>
      <p:cxnSp>
        <p:nvCxnSpPr>
          <p:cNvPr id="75" name="Straight Connector 74"/>
          <p:cNvCxnSpPr/>
          <p:nvPr/>
        </p:nvCxnSpPr>
        <p:spPr>
          <a:xfrm>
            <a:off x="1397000" y="4646316"/>
            <a:ext cx="0" cy="569811"/>
          </a:xfrm>
          <a:prstGeom prst="line">
            <a:avLst/>
          </a:prstGeom>
          <a:noFill/>
          <a:ln w="3175" cap="flat" cmpd="sng" algn="ctr">
            <a:solidFill>
              <a:schemeClr val="tx2"/>
            </a:solidFill>
            <a:prstDash val="solid"/>
          </a:ln>
          <a:effectLst/>
        </p:spPr>
      </p:cxnSp>
      <p:cxnSp>
        <p:nvCxnSpPr>
          <p:cNvPr id="76" name="Straight Connector 75"/>
          <p:cNvCxnSpPr/>
          <p:nvPr/>
        </p:nvCxnSpPr>
        <p:spPr>
          <a:xfrm>
            <a:off x="1397000" y="5829454"/>
            <a:ext cx="0" cy="569811"/>
          </a:xfrm>
          <a:prstGeom prst="line">
            <a:avLst/>
          </a:prstGeom>
          <a:noFill/>
          <a:ln w="3175" cap="flat" cmpd="sng" algn="ctr">
            <a:solidFill>
              <a:schemeClr val="tx2"/>
            </a:solidFill>
            <a:prstDash val="solid"/>
          </a:ln>
          <a:effectLst/>
        </p:spPr>
      </p:cxnSp>
    </p:spTree>
    <p:extLst>
      <p:ext uri="{BB962C8B-B14F-4D97-AF65-F5344CB8AC3E}">
        <p14:creationId xmlns:p14="http://schemas.microsoft.com/office/powerpoint/2010/main" val="34179521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segment</a:t>
            </a:r>
            <a:endParaRPr lang="en-US" dirty="0"/>
          </a:p>
        </p:txBody>
      </p:sp>
      <p:sp>
        <p:nvSpPr>
          <p:cNvPr id="3" name="Text Placeholder 2"/>
          <p:cNvSpPr>
            <a:spLocks noGrp="1"/>
          </p:cNvSpPr>
          <p:nvPr>
            <p:ph type="body" idx="10"/>
          </p:nvPr>
        </p:nvSpPr>
        <p:spPr/>
        <p:txBody>
          <a:bodyPr/>
          <a:lstStyle/>
          <a:p>
            <a:r>
              <a:rPr lang="en-US" dirty="0" smtClean="0"/>
              <a:t>Shape is divided into multiple segments </a:t>
            </a:r>
            <a:br>
              <a:rPr lang="en-US" dirty="0" smtClean="0"/>
            </a:br>
            <a:r>
              <a:rPr lang="en-US" dirty="0" smtClean="0"/>
              <a:t>(pie, donut, circle, core).</a:t>
            </a:r>
            <a:endParaRPr lang="en-US" dirty="0"/>
          </a:p>
        </p:txBody>
      </p:sp>
      <p:sp>
        <p:nvSpPr>
          <p:cNvPr id="42" name="Rectangle 41"/>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Donut</a:t>
            </a:r>
          </a:p>
        </p:txBody>
      </p:sp>
      <p:sp>
        <p:nvSpPr>
          <p:cNvPr id="43" name="TextBox 42"/>
          <p:cNvSpPr txBox="1"/>
          <p:nvPr/>
        </p:nvSpPr>
        <p:spPr>
          <a:xfrm>
            <a:off x="1550669" y="3041782"/>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is cut into </a:t>
            </a:r>
            <a:r>
              <a:rPr lang="en-US" sz="1100" i="1" dirty="0" smtClean="0">
                <a:solidFill>
                  <a:schemeClr val="accent2"/>
                </a:solidFill>
              </a:rPr>
              <a:t>pieces, </a:t>
            </a:r>
            <a:r>
              <a:rPr lang="en-US" sz="1100" i="1" dirty="0">
                <a:solidFill>
                  <a:schemeClr val="accent2"/>
                </a:solidFill>
              </a:rPr>
              <a:t>but has a hole or hub in the </a:t>
            </a:r>
            <a:r>
              <a:rPr lang="en-US" sz="1100" i="1" dirty="0" smtClean="0">
                <a:solidFill>
                  <a:schemeClr val="accent2"/>
                </a:solidFill>
              </a:rPr>
              <a:t>middle.</a:t>
            </a:r>
            <a:endParaRPr lang="en-US" sz="1100" i="1" dirty="0">
              <a:solidFill>
                <a:schemeClr val="accent2"/>
              </a:solidFill>
            </a:endParaRPr>
          </a:p>
        </p:txBody>
      </p:sp>
      <p:cxnSp>
        <p:nvCxnSpPr>
          <p:cNvPr id="44" name="Straight Connector 43"/>
          <p:cNvCxnSpPr/>
          <p:nvPr/>
        </p:nvCxnSpPr>
        <p:spPr>
          <a:xfrm>
            <a:off x="1397000" y="2277767"/>
            <a:ext cx="0" cy="569811"/>
          </a:xfrm>
          <a:prstGeom prst="line">
            <a:avLst/>
          </a:prstGeom>
          <a:noFill/>
          <a:ln w="3175" cap="flat" cmpd="sng" algn="ctr">
            <a:solidFill>
              <a:schemeClr val="tx2"/>
            </a:solidFill>
            <a:prstDash val="solid"/>
          </a:ln>
          <a:effectLst/>
        </p:spPr>
      </p:cxnSp>
      <p:sp>
        <p:nvSpPr>
          <p:cNvPr id="45" name="Rectangle 44"/>
          <p:cNvSpPr/>
          <p:nvPr/>
        </p:nvSpPr>
        <p:spPr>
          <a:xfrm>
            <a:off x="459580" y="1816102"/>
            <a:ext cx="892970" cy="230832"/>
          </a:xfrm>
          <a:prstGeom prst="rect">
            <a:avLst/>
          </a:prstGeom>
        </p:spPr>
        <p:txBody>
          <a:bodyPr wrap="square" lIns="0" tIns="0" rIns="0" bIns="0" anchor="t">
            <a:spAutoFit/>
          </a:bodyPr>
          <a:lstStyle/>
          <a:p>
            <a:r>
              <a:rPr lang="en-US" sz="1500" i="1" dirty="0">
                <a:solidFill>
                  <a:schemeClr val="tx2"/>
                </a:solidFill>
              </a:rPr>
              <a:t>Pie</a:t>
            </a:r>
          </a:p>
        </p:txBody>
      </p:sp>
      <p:sp>
        <p:nvSpPr>
          <p:cNvPr id="46" name="TextBox 45"/>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is cut into pieces, with the center pieces coming to a </a:t>
            </a:r>
            <a:r>
              <a:rPr lang="en-US" sz="1100" i="1" dirty="0" smtClean="0">
                <a:solidFill>
                  <a:schemeClr val="accent2"/>
                </a:solidFill>
              </a:rPr>
              <a:t>point.</a:t>
            </a:r>
            <a:endParaRPr lang="en-US" sz="1100" i="1" dirty="0">
              <a:solidFill>
                <a:schemeClr val="accent2"/>
              </a:solidFill>
            </a:endParaRPr>
          </a:p>
        </p:txBody>
      </p:sp>
      <p:cxnSp>
        <p:nvCxnSpPr>
          <p:cNvPr id="47" name="Straight Connector 46"/>
          <p:cNvCxnSpPr/>
          <p:nvPr/>
        </p:nvCxnSpPr>
        <p:spPr>
          <a:xfrm>
            <a:off x="1397000" y="3471036"/>
            <a:ext cx="0" cy="569811"/>
          </a:xfrm>
          <a:prstGeom prst="line">
            <a:avLst/>
          </a:prstGeom>
          <a:noFill/>
          <a:ln w="3175" cap="flat" cmpd="sng" algn="ctr">
            <a:solidFill>
              <a:schemeClr val="tx2"/>
            </a:solidFill>
            <a:prstDash val="solid"/>
          </a:ln>
          <a:effectLst/>
        </p:spPr>
      </p:cxnSp>
      <p:grpSp>
        <p:nvGrpSpPr>
          <p:cNvPr id="48" name="Group 47"/>
          <p:cNvGrpSpPr/>
          <p:nvPr/>
        </p:nvGrpSpPr>
        <p:grpSpPr>
          <a:xfrm>
            <a:off x="463624" y="2308037"/>
            <a:ext cx="513080" cy="509270"/>
            <a:chOff x="522007" y="2592760"/>
            <a:chExt cx="513080" cy="509270"/>
          </a:xfrm>
        </p:grpSpPr>
        <p:sp>
          <p:nvSpPr>
            <p:cNvPr id="49" name="Freeform 48"/>
            <p:cNvSpPr>
              <a:spLocks noEditPoints="1"/>
            </p:cNvSpPr>
            <p:nvPr/>
          </p:nvSpPr>
          <p:spPr bwMode="auto">
            <a:xfrm>
              <a:off x="522007" y="2592760"/>
              <a:ext cx="513080" cy="509270"/>
            </a:xfrm>
            <a:custGeom>
              <a:avLst/>
              <a:gdLst>
                <a:gd name="T0" fmla="*/ 86 w 171"/>
                <a:gd name="T1" fmla="*/ 0 h 170"/>
                <a:gd name="T2" fmla="*/ 0 w 171"/>
                <a:gd name="T3" fmla="*/ 85 h 170"/>
                <a:gd name="T4" fmla="*/ 86 w 171"/>
                <a:gd name="T5" fmla="*/ 170 h 170"/>
                <a:gd name="T6" fmla="*/ 171 w 171"/>
                <a:gd name="T7" fmla="*/ 85 h 170"/>
                <a:gd name="T8" fmla="*/ 86 w 171"/>
                <a:gd name="T9" fmla="*/ 0 h 170"/>
                <a:gd name="T10" fmla="*/ 86 w 171"/>
                <a:gd name="T11" fmla="*/ 168 h 170"/>
                <a:gd name="T12" fmla="*/ 2 w 171"/>
                <a:gd name="T13" fmla="*/ 85 h 170"/>
                <a:gd name="T14" fmla="*/ 86 w 171"/>
                <a:gd name="T15" fmla="*/ 2 h 170"/>
                <a:gd name="T16" fmla="*/ 169 w 171"/>
                <a:gd name="T17" fmla="*/ 85 h 170"/>
                <a:gd name="T18" fmla="*/ 86 w 171"/>
                <a:gd name="T19"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0">
                  <a:moveTo>
                    <a:pt x="86" y="0"/>
                  </a:moveTo>
                  <a:cubicBezTo>
                    <a:pt x="38" y="0"/>
                    <a:pt x="0" y="38"/>
                    <a:pt x="0" y="85"/>
                  </a:cubicBezTo>
                  <a:cubicBezTo>
                    <a:pt x="0" y="132"/>
                    <a:pt x="38" y="170"/>
                    <a:pt x="86" y="170"/>
                  </a:cubicBezTo>
                  <a:cubicBezTo>
                    <a:pt x="133" y="170"/>
                    <a:pt x="171" y="132"/>
                    <a:pt x="171" y="85"/>
                  </a:cubicBezTo>
                  <a:cubicBezTo>
                    <a:pt x="171" y="38"/>
                    <a:pt x="133" y="0"/>
                    <a:pt x="86" y="0"/>
                  </a:cubicBezTo>
                  <a:close/>
                  <a:moveTo>
                    <a:pt x="86" y="168"/>
                  </a:moveTo>
                  <a:cubicBezTo>
                    <a:pt x="40" y="168"/>
                    <a:pt x="2" y="131"/>
                    <a:pt x="2" y="85"/>
                  </a:cubicBezTo>
                  <a:cubicBezTo>
                    <a:pt x="2" y="39"/>
                    <a:pt x="40" y="2"/>
                    <a:pt x="86" y="2"/>
                  </a:cubicBezTo>
                  <a:cubicBezTo>
                    <a:pt x="132" y="2"/>
                    <a:pt x="169" y="39"/>
                    <a:pt x="169" y="85"/>
                  </a:cubicBezTo>
                  <a:cubicBezTo>
                    <a:pt x="169" y="131"/>
                    <a:pt x="132" y="168"/>
                    <a:pt x="86" y="1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566457" y="2787070"/>
              <a:ext cx="195580" cy="222250"/>
            </a:xfrm>
            <a:custGeom>
              <a:avLst/>
              <a:gdLst>
                <a:gd name="T0" fmla="*/ 3 w 65"/>
                <a:gd name="T1" fmla="*/ 0 h 74"/>
                <a:gd name="T2" fmla="*/ 3 w 65"/>
                <a:gd name="T3" fmla="*/ 1 h 74"/>
                <a:gd name="T4" fmla="*/ 0 w 65"/>
                <a:gd name="T5" fmla="*/ 19 h 74"/>
                <a:gd name="T6" fmla="*/ 26 w 65"/>
                <a:gd name="T7" fmla="*/ 73 h 74"/>
                <a:gd name="T8" fmla="*/ 26 w 65"/>
                <a:gd name="T9" fmla="*/ 74 h 74"/>
                <a:gd name="T10" fmla="*/ 65 w 65"/>
                <a:gd name="T11" fmla="*/ 21 h 74"/>
                <a:gd name="T12" fmla="*/ 3 w 65"/>
                <a:gd name="T13" fmla="*/ 0 h 74"/>
                <a:gd name="T14" fmla="*/ 26 w 65"/>
                <a:gd name="T15" fmla="*/ 71 h 74"/>
                <a:gd name="T16" fmla="*/ 2 w 65"/>
                <a:gd name="T17" fmla="*/ 19 h 74"/>
                <a:gd name="T18" fmla="*/ 4 w 65"/>
                <a:gd name="T19" fmla="*/ 3 h 74"/>
                <a:gd name="T20" fmla="*/ 62 w 65"/>
                <a:gd name="T21" fmla="*/ 22 h 74"/>
                <a:gd name="T22" fmla="*/ 26 w 65"/>
                <a:gd name="T23"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4">
                  <a:moveTo>
                    <a:pt x="3" y="0"/>
                  </a:moveTo>
                  <a:cubicBezTo>
                    <a:pt x="3" y="1"/>
                    <a:pt x="3" y="1"/>
                    <a:pt x="3" y="1"/>
                  </a:cubicBezTo>
                  <a:cubicBezTo>
                    <a:pt x="1" y="7"/>
                    <a:pt x="0" y="13"/>
                    <a:pt x="0" y="19"/>
                  </a:cubicBezTo>
                  <a:cubicBezTo>
                    <a:pt x="0" y="39"/>
                    <a:pt x="9" y="59"/>
                    <a:pt x="26" y="73"/>
                  </a:cubicBezTo>
                  <a:cubicBezTo>
                    <a:pt x="26" y="74"/>
                    <a:pt x="26" y="74"/>
                    <a:pt x="26" y="74"/>
                  </a:cubicBezTo>
                  <a:cubicBezTo>
                    <a:pt x="65" y="21"/>
                    <a:pt x="65" y="21"/>
                    <a:pt x="65" y="21"/>
                  </a:cubicBezTo>
                  <a:lnTo>
                    <a:pt x="3" y="0"/>
                  </a:lnTo>
                  <a:close/>
                  <a:moveTo>
                    <a:pt x="26" y="71"/>
                  </a:moveTo>
                  <a:cubicBezTo>
                    <a:pt x="11" y="58"/>
                    <a:pt x="2" y="38"/>
                    <a:pt x="2" y="19"/>
                  </a:cubicBezTo>
                  <a:cubicBezTo>
                    <a:pt x="2" y="14"/>
                    <a:pt x="3" y="8"/>
                    <a:pt x="4" y="3"/>
                  </a:cubicBezTo>
                  <a:cubicBezTo>
                    <a:pt x="62" y="22"/>
                    <a:pt x="62" y="22"/>
                    <a:pt x="62" y="22"/>
                  </a:cubicBezTo>
                  <a:lnTo>
                    <a:pt x="26" y="7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noEditPoints="1"/>
            </p:cNvSpPr>
            <p:nvPr/>
          </p:nvSpPr>
          <p:spPr bwMode="auto">
            <a:xfrm>
              <a:off x="797597" y="2790880"/>
              <a:ext cx="191770" cy="218440"/>
            </a:xfrm>
            <a:custGeom>
              <a:avLst/>
              <a:gdLst>
                <a:gd name="T0" fmla="*/ 62 w 64"/>
                <a:gd name="T1" fmla="*/ 1 h 73"/>
                <a:gd name="T2" fmla="*/ 62 w 64"/>
                <a:gd name="T3" fmla="*/ 0 h 73"/>
                <a:gd name="T4" fmla="*/ 0 w 64"/>
                <a:gd name="T5" fmla="*/ 20 h 73"/>
                <a:gd name="T6" fmla="*/ 38 w 64"/>
                <a:gd name="T7" fmla="*/ 73 h 73"/>
                <a:gd name="T8" fmla="*/ 39 w 64"/>
                <a:gd name="T9" fmla="*/ 72 h 73"/>
                <a:gd name="T10" fmla="*/ 51 w 64"/>
                <a:gd name="T11" fmla="*/ 60 h 73"/>
                <a:gd name="T12" fmla="*/ 64 w 64"/>
                <a:gd name="T13" fmla="*/ 18 h 73"/>
                <a:gd name="T14" fmla="*/ 62 w 64"/>
                <a:gd name="T15" fmla="*/ 1 h 73"/>
                <a:gd name="T16" fmla="*/ 49 w 64"/>
                <a:gd name="T17" fmla="*/ 58 h 73"/>
                <a:gd name="T18" fmla="*/ 38 w 64"/>
                <a:gd name="T19" fmla="*/ 70 h 73"/>
                <a:gd name="T20" fmla="*/ 3 w 64"/>
                <a:gd name="T21" fmla="*/ 21 h 73"/>
                <a:gd name="T22" fmla="*/ 60 w 64"/>
                <a:gd name="T23" fmla="*/ 3 h 73"/>
                <a:gd name="T24" fmla="*/ 62 w 64"/>
                <a:gd name="T25" fmla="*/ 18 h 73"/>
                <a:gd name="T26" fmla="*/ 49 w 64"/>
                <a:gd name="T27"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3">
                  <a:moveTo>
                    <a:pt x="62" y="1"/>
                  </a:moveTo>
                  <a:cubicBezTo>
                    <a:pt x="62" y="0"/>
                    <a:pt x="62" y="0"/>
                    <a:pt x="62" y="0"/>
                  </a:cubicBezTo>
                  <a:cubicBezTo>
                    <a:pt x="0" y="20"/>
                    <a:pt x="0" y="20"/>
                    <a:pt x="0" y="20"/>
                  </a:cubicBezTo>
                  <a:cubicBezTo>
                    <a:pt x="38" y="73"/>
                    <a:pt x="38" y="73"/>
                    <a:pt x="38" y="73"/>
                  </a:cubicBezTo>
                  <a:cubicBezTo>
                    <a:pt x="39" y="72"/>
                    <a:pt x="39" y="72"/>
                    <a:pt x="39" y="72"/>
                  </a:cubicBezTo>
                  <a:cubicBezTo>
                    <a:pt x="43" y="69"/>
                    <a:pt x="47" y="64"/>
                    <a:pt x="51" y="60"/>
                  </a:cubicBezTo>
                  <a:cubicBezTo>
                    <a:pt x="60" y="47"/>
                    <a:pt x="64" y="33"/>
                    <a:pt x="64" y="18"/>
                  </a:cubicBezTo>
                  <a:cubicBezTo>
                    <a:pt x="64" y="13"/>
                    <a:pt x="64" y="7"/>
                    <a:pt x="62" y="1"/>
                  </a:cubicBezTo>
                  <a:close/>
                  <a:moveTo>
                    <a:pt x="49" y="58"/>
                  </a:moveTo>
                  <a:cubicBezTo>
                    <a:pt x="46" y="63"/>
                    <a:pt x="42" y="67"/>
                    <a:pt x="38" y="70"/>
                  </a:cubicBezTo>
                  <a:cubicBezTo>
                    <a:pt x="3" y="21"/>
                    <a:pt x="3" y="21"/>
                    <a:pt x="3" y="21"/>
                  </a:cubicBezTo>
                  <a:cubicBezTo>
                    <a:pt x="60" y="3"/>
                    <a:pt x="60" y="3"/>
                    <a:pt x="60" y="3"/>
                  </a:cubicBezTo>
                  <a:cubicBezTo>
                    <a:pt x="62" y="8"/>
                    <a:pt x="62" y="13"/>
                    <a:pt x="62" y="18"/>
                  </a:cubicBezTo>
                  <a:cubicBezTo>
                    <a:pt x="62" y="32"/>
                    <a:pt x="58" y="46"/>
                    <a:pt x="49" y="5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noEditPoints="1"/>
            </p:cNvSpPr>
            <p:nvPr/>
          </p:nvSpPr>
          <p:spPr bwMode="auto">
            <a:xfrm>
              <a:off x="792517" y="2634670"/>
              <a:ext cx="185420" cy="194310"/>
            </a:xfrm>
            <a:custGeom>
              <a:avLst/>
              <a:gdLst>
                <a:gd name="T0" fmla="*/ 61 w 62"/>
                <a:gd name="T1" fmla="*/ 44 h 65"/>
                <a:gd name="T2" fmla="*/ 37 w 62"/>
                <a:gd name="T3" fmla="*/ 13 h 65"/>
                <a:gd name="T4" fmla="*/ 1 w 62"/>
                <a:gd name="T5" fmla="*/ 0 h 65"/>
                <a:gd name="T6" fmla="*/ 0 w 62"/>
                <a:gd name="T7" fmla="*/ 0 h 65"/>
                <a:gd name="T8" fmla="*/ 0 w 62"/>
                <a:gd name="T9" fmla="*/ 65 h 65"/>
                <a:gd name="T10" fmla="*/ 62 w 62"/>
                <a:gd name="T11" fmla="*/ 45 h 65"/>
                <a:gd name="T12" fmla="*/ 61 w 62"/>
                <a:gd name="T13" fmla="*/ 44 h 65"/>
                <a:gd name="T14" fmla="*/ 2 w 62"/>
                <a:gd name="T15" fmla="*/ 62 h 65"/>
                <a:gd name="T16" fmla="*/ 2 w 62"/>
                <a:gd name="T17" fmla="*/ 2 h 65"/>
                <a:gd name="T18" fmla="*/ 36 w 62"/>
                <a:gd name="T19" fmla="*/ 15 h 65"/>
                <a:gd name="T20" fmla="*/ 59 w 62"/>
                <a:gd name="T21" fmla="*/ 44 h 65"/>
                <a:gd name="T22" fmla="*/ 2 w 62"/>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5">
                  <a:moveTo>
                    <a:pt x="61" y="44"/>
                  </a:moveTo>
                  <a:cubicBezTo>
                    <a:pt x="57" y="32"/>
                    <a:pt x="49" y="21"/>
                    <a:pt x="37" y="13"/>
                  </a:cubicBezTo>
                  <a:cubicBezTo>
                    <a:pt x="26" y="5"/>
                    <a:pt x="14" y="1"/>
                    <a:pt x="1" y="0"/>
                  </a:cubicBezTo>
                  <a:cubicBezTo>
                    <a:pt x="0" y="0"/>
                    <a:pt x="0" y="0"/>
                    <a:pt x="0" y="0"/>
                  </a:cubicBezTo>
                  <a:cubicBezTo>
                    <a:pt x="0" y="65"/>
                    <a:pt x="0" y="65"/>
                    <a:pt x="0" y="65"/>
                  </a:cubicBezTo>
                  <a:cubicBezTo>
                    <a:pt x="62" y="45"/>
                    <a:pt x="62" y="45"/>
                    <a:pt x="62" y="45"/>
                  </a:cubicBezTo>
                  <a:lnTo>
                    <a:pt x="61" y="44"/>
                  </a:lnTo>
                  <a:close/>
                  <a:moveTo>
                    <a:pt x="2" y="62"/>
                  </a:moveTo>
                  <a:cubicBezTo>
                    <a:pt x="2" y="2"/>
                    <a:pt x="2" y="2"/>
                    <a:pt x="2" y="2"/>
                  </a:cubicBezTo>
                  <a:cubicBezTo>
                    <a:pt x="14" y="3"/>
                    <a:pt x="26" y="7"/>
                    <a:pt x="36" y="15"/>
                  </a:cubicBezTo>
                  <a:cubicBezTo>
                    <a:pt x="47" y="23"/>
                    <a:pt x="54" y="33"/>
                    <a:pt x="59" y="44"/>
                  </a:cubicBezTo>
                  <a:lnTo>
                    <a:pt x="2"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581697" y="2634670"/>
              <a:ext cx="189230" cy="194310"/>
            </a:xfrm>
            <a:custGeom>
              <a:avLst/>
              <a:gdLst>
                <a:gd name="T0" fmla="*/ 63 w 63"/>
                <a:gd name="T1" fmla="*/ 0 h 65"/>
                <a:gd name="T2" fmla="*/ 62 w 63"/>
                <a:gd name="T3" fmla="*/ 0 h 65"/>
                <a:gd name="T4" fmla="*/ 9 w 63"/>
                <a:gd name="T5" fmla="*/ 28 h 65"/>
                <a:gd name="T6" fmla="*/ 1 w 63"/>
                <a:gd name="T7" fmla="*/ 44 h 65"/>
                <a:gd name="T8" fmla="*/ 0 w 63"/>
                <a:gd name="T9" fmla="*/ 45 h 65"/>
                <a:gd name="T10" fmla="*/ 62 w 63"/>
                <a:gd name="T11" fmla="*/ 65 h 65"/>
                <a:gd name="T12" fmla="*/ 63 w 63"/>
                <a:gd name="T13" fmla="*/ 0 h 65"/>
                <a:gd name="T14" fmla="*/ 60 w 63"/>
                <a:gd name="T15" fmla="*/ 62 h 65"/>
                <a:gd name="T16" fmla="*/ 3 w 63"/>
                <a:gd name="T17" fmla="*/ 43 h 65"/>
                <a:gd name="T18" fmla="*/ 11 w 63"/>
                <a:gd name="T19" fmla="*/ 30 h 65"/>
                <a:gd name="T20" fmla="*/ 61 w 63"/>
                <a:gd name="T21" fmla="*/ 2 h 65"/>
                <a:gd name="T22" fmla="*/ 60 w 63"/>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5">
                  <a:moveTo>
                    <a:pt x="63" y="0"/>
                  </a:moveTo>
                  <a:cubicBezTo>
                    <a:pt x="62" y="0"/>
                    <a:pt x="62" y="0"/>
                    <a:pt x="62" y="0"/>
                  </a:cubicBezTo>
                  <a:cubicBezTo>
                    <a:pt x="41" y="1"/>
                    <a:pt x="22" y="11"/>
                    <a:pt x="9" y="28"/>
                  </a:cubicBezTo>
                  <a:cubicBezTo>
                    <a:pt x="6" y="33"/>
                    <a:pt x="3" y="38"/>
                    <a:pt x="1" y="44"/>
                  </a:cubicBezTo>
                  <a:cubicBezTo>
                    <a:pt x="0" y="45"/>
                    <a:pt x="0" y="45"/>
                    <a:pt x="0" y="45"/>
                  </a:cubicBezTo>
                  <a:cubicBezTo>
                    <a:pt x="62" y="65"/>
                    <a:pt x="62" y="65"/>
                    <a:pt x="62" y="65"/>
                  </a:cubicBezTo>
                  <a:lnTo>
                    <a:pt x="63" y="0"/>
                  </a:lnTo>
                  <a:close/>
                  <a:moveTo>
                    <a:pt x="60" y="62"/>
                  </a:moveTo>
                  <a:cubicBezTo>
                    <a:pt x="3" y="43"/>
                    <a:pt x="3" y="43"/>
                    <a:pt x="3" y="43"/>
                  </a:cubicBezTo>
                  <a:cubicBezTo>
                    <a:pt x="5" y="39"/>
                    <a:pt x="7" y="34"/>
                    <a:pt x="11" y="30"/>
                  </a:cubicBezTo>
                  <a:cubicBezTo>
                    <a:pt x="23" y="13"/>
                    <a:pt x="41" y="3"/>
                    <a:pt x="61" y="2"/>
                  </a:cubicBezTo>
                  <a:lnTo>
                    <a:pt x="60"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noEditPoints="1"/>
            </p:cNvSpPr>
            <p:nvPr/>
          </p:nvSpPr>
          <p:spPr bwMode="auto">
            <a:xfrm>
              <a:off x="662977" y="2862000"/>
              <a:ext cx="231140" cy="195580"/>
            </a:xfrm>
            <a:custGeom>
              <a:avLst/>
              <a:gdLst>
                <a:gd name="T0" fmla="*/ 0 w 77"/>
                <a:gd name="T1" fmla="*/ 53 h 65"/>
                <a:gd name="T2" fmla="*/ 1 w 77"/>
                <a:gd name="T3" fmla="*/ 54 h 65"/>
                <a:gd name="T4" fmla="*/ 39 w 77"/>
                <a:gd name="T5" fmla="*/ 65 h 65"/>
                <a:gd name="T6" fmla="*/ 76 w 77"/>
                <a:gd name="T7" fmla="*/ 54 h 65"/>
                <a:gd name="T8" fmla="*/ 77 w 77"/>
                <a:gd name="T9" fmla="*/ 53 h 65"/>
                <a:gd name="T10" fmla="*/ 39 w 77"/>
                <a:gd name="T11" fmla="*/ 0 h 65"/>
                <a:gd name="T12" fmla="*/ 0 w 77"/>
                <a:gd name="T13" fmla="*/ 53 h 65"/>
                <a:gd name="T14" fmla="*/ 39 w 77"/>
                <a:gd name="T15" fmla="*/ 63 h 65"/>
                <a:gd name="T16" fmla="*/ 3 w 77"/>
                <a:gd name="T17" fmla="*/ 52 h 65"/>
                <a:gd name="T18" fmla="*/ 39 w 77"/>
                <a:gd name="T19" fmla="*/ 3 h 65"/>
                <a:gd name="T20" fmla="*/ 74 w 77"/>
                <a:gd name="T21" fmla="*/ 53 h 65"/>
                <a:gd name="T22" fmla="*/ 39 w 77"/>
                <a:gd name="T23"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5">
                  <a:moveTo>
                    <a:pt x="0" y="53"/>
                  </a:moveTo>
                  <a:cubicBezTo>
                    <a:pt x="1" y="54"/>
                    <a:pt x="1" y="54"/>
                    <a:pt x="1" y="54"/>
                  </a:cubicBezTo>
                  <a:cubicBezTo>
                    <a:pt x="13" y="61"/>
                    <a:pt x="26" y="65"/>
                    <a:pt x="39" y="65"/>
                  </a:cubicBezTo>
                  <a:cubicBezTo>
                    <a:pt x="52" y="65"/>
                    <a:pt x="65" y="61"/>
                    <a:pt x="76" y="54"/>
                  </a:cubicBezTo>
                  <a:cubicBezTo>
                    <a:pt x="77" y="53"/>
                    <a:pt x="77" y="53"/>
                    <a:pt x="77" y="53"/>
                  </a:cubicBezTo>
                  <a:cubicBezTo>
                    <a:pt x="39" y="0"/>
                    <a:pt x="39" y="0"/>
                    <a:pt x="39" y="0"/>
                  </a:cubicBezTo>
                  <a:lnTo>
                    <a:pt x="0" y="53"/>
                  </a:lnTo>
                  <a:close/>
                  <a:moveTo>
                    <a:pt x="39" y="63"/>
                  </a:moveTo>
                  <a:cubicBezTo>
                    <a:pt x="26" y="63"/>
                    <a:pt x="14" y="59"/>
                    <a:pt x="3" y="52"/>
                  </a:cubicBezTo>
                  <a:cubicBezTo>
                    <a:pt x="39" y="3"/>
                    <a:pt x="39" y="3"/>
                    <a:pt x="39" y="3"/>
                  </a:cubicBezTo>
                  <a:cubicBezTo>
                    <a:pt x="74" y="53"/>
                    <a:pt x="74" y="53"/>
                    <a:pt x="74" y="53"/>
                  </a:cubicBezTo>
                  <a:cubicBezTo>
                    <a:pt x="64" y="59"/>
                    <a:pt x="51" y="63"/>
                    <a:pt x="39" y="6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54"/>
          <p:cNvSpPr>
            <a:spLocks noEditPoints="1"/>
          </p:cNvSpPr>
          <p:nvPr/>
        </p:nvSpPr>
        <p:spPr bwMode="auto">
          <a:xfrm>
            <a:off x="466164" y="3502576"/>
            <a:ext cx="508000" cy="506730"/>
          </a:xfrm>
          <a:custGeom>
            <a:avLst/>
            <a:gdLst>
              <a:gd name="T0" fmla="*/ 169 w 169"/>
              <a:gd name="T1" fmla="*/ 84 h 169"/>
              <a:gd name="T2" fmla="*/ 165 w 169"/>
              <a:gd name="T3" fmla="*/ 58 h 169"/>
              <a:gd name="T4" fmla="*/ 165 w 169"/>
              <a:gd name="T5" fmla="*/ 57 h 169"/>
              <a:gd name="T6" fmla="*/ 164 w 169"/>
              <a:gd name="T7" fmla="*/ 57 h 169"/>
              <a:gd name="T8" fmla="*/ 86 w 169"/>
              <a:gd name="T9" fmla="*/ 0 h 169"/>
              <a:gd name="T10" fmla="*/ 85 w 169"/>
              <a:gd name="T11" fmla="*/ 0 h 169"/>
              <a:gd name="T12" fmla="*/ 84 w 169"/>
              <a:gd name="T13" fmla="*/ 0 h 169"/>
              <a:gd name="T14" fmla="*/ 5 w 169"/>
              <a:gd name="T15" fmla="*/ 56 h 169"/>
              <a:gd name="T16" fmla="*/ 5 w 169"/>
              <a:gd name="T17" fmla="*/ 57 h 169"/>
              <a:gd name="T18" fmla="*/ 4 w 169"/>
              <a:gd name="T19" fmla="*/ 58 h 169"/>
              <a:gd name="T20" fmla="*/ 34 w 169"/>
              <a:gd name="T21" fmla="*/ 152 h 169"/>
              <a:gd name="T22" fmla="*/ 35 w 169"/>
              <a:gd name="T23" fmla="*/ 152 h 169"/>
              <a:gd name="T24" fmla="*/ 133 w 169"/>
              <a:gd name="T25" fmla="*/ 153 h 169"/>
              <a:gd name="T26" fmla="*/ 134 w 169"/>
              <a:gd name="T27" fmla="*/ 152 h 169"/>
              <a:gd name="T28" fmla="*/ 135 w 169"/>
              <a:gd name="T29" fmla="*/ 152 h 169"/>
              <a:gd name="T30" fmla="*/ 169 w 169"/>
              <a:gd name="T31" fmla="*/ 84 h 169"/>
              <a:gd name="T32" fmla="*/ 100 w 169"/>
              <a:gd name="T33" fmla="*/ 111 h 169"/>
              <a:gd name="T34" fmla="*/ 69 w 169"/>
              <a:gd name="T35" fmla="*/ 110 h 169"/>
              <a:gd name="T36" fmla="*/ 68 w 169"/>
              <a:gd name="T37" fmla="*/ 110 h 169"/>
              <a:gd name="T38" fmla="*/ 55 w 169"/>
              <a:gd name="T39" fmla="*/ 76 h 169"/>
              <a:gd name="T40" fmla="*/ 85 w 169"/>
              <a:gd name="T41" fmla="*/ 54 h 169"/>
              <a:gd name="T42" fmla="*/ 114 w 169"/>
              <a:gd name="T43" fmla="*/ 75 h 169"/>
              <a:gd name="T44" fmla="*/ 115 w 169"/>
              <a:gd name="T45" fmla="*/ 84 h 169"/>
              <a:gd name="T46" fmla="*/ 86 w 169"/>
              <a:gd name="T47" fmla="*/ 2 h 169"/>
              <a:gd name="T48" fmla="*/ 115 w 169"/>
              <a:gd name="T49" fmla="*/ 74 h 169"/>
              <a:gd name="T50" fmla="*/ 86 w 169"/>
              <a:gd name="T51" fmla="*/ 2 h 169"/>
              <a:gd name="T52" fmla="*/ 84 w 169"/>
              <a:gd name="T53" fmla="*/ 52 h 169"/>
              <a:gd name="T54" fmla="*/ 7 w 169"/>
              <a:gd name="T55" fmla="*/ 57 h 169"/>
              <a:gd name="T56" fmla="*/ 2 w 169"/>
              <a:gd name="T57" fmla="*/ 84 h 169"/>
              <a:gd name="T58" fmla="*/ 53 w 169"/>
              <a:gd name="T59" fmla="*/ 76 h 169"/>
              <a:gd name="T60" fmla="*/ 67 w 169"/>
              <a:gd name="T61" fmla="*/ 111 h 169"/>
              <a:gd name="T62" fmla="*/ 2 w 169"/>
              <a:gd name="T63" fmla="*/ 84 h 169"/>
              <a:gd name="T64" fmla="*/ 36 w 169"/>
              <a:gd name="T65" fmla="*/ 151 h 169"/>
              <a:gd name="T66" fmla="*/ 85 w 169"/>
              <a:gd name="T67" fmla="*/ 117 h 169"/>
              <a:gd name="T68" fmla="*/ 132 w 169"/>
              <a:gd name="T69" fmla="*/ 151 h 169"/>
              <a:gd name="T70" fmla="*/ 134 w 169"/>
              <a:gd name="T71" fmla="*/ 150 h 169"/>
              <a:gd name="T72" fmla="*/ 117 w 169"/>
              <a:gd name="T73" fmla="*/ 84 h 169"/>
              <a:gd name="T74" fmla="*/ 163 w 169"/>
              <a:gd name="T75" fmla="*/ 59 h 169"/>
              <a:gd name="T76" fmla="*/ 134 w 169"/>
              <a:gd name="T77"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9">
                <a:moveTo>
                  <a:pt x="169" y="84"/>
                </a:moveTo>
                <a:cubicBezTo>
                  <a:pt x="169" y="84"/>
                  <a:pt x="169" y="84"/>
                  <a:pt x="169" y="84"/>
                </a:cubicBezTo>
                <a:cubicBezTo>
                  <a:pt x="169" y="75"/>
                  <a:pt x="167" y="67"/>
                  <a:pt x="165" y="58"/>
                </a:cubicBezTo>
                <a:cubicBezTo>
                  <a:pt x="165" y="58"/>
                  <a:pt x="165" y="58"/>
                  <a:pt x="165" y="58"/>
                </a:cubicBezTo>
                <a:cubicBezTo>
                  <a:pt x="165" y="58"/>
                  <a:pt x="165" y="58"/>
                  <a:pt x="165" y="58"/>
                </a:cubicBezTo>
                <a:cubicBezTo>
                  <a:pt x="165" y="58"/>
                  <a:pt x="165" y="58"/>
                  <a:pt x="165" y="57"/>
                </a:cubicBezTo>
                <a:cubicBezTo>
                  <a:pt x="164" y="56"/>
                  <a:pt x="164" y="56"/>
                  <a:pt x="164" y="56"/>
                </a:cubicBezTo>
                <a:cubicBezTo>
                  <a:pt x="164" y="57"/>
                  <a:pt x="164" y="57"/>
                  <a:pt x="164" y="57"/>
                </a:cubicBezTo>
                <a:cubicBezTo>
                  <a:pt x="153" y="24"/>
                  <a:pt x="122"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47" y="0"/>
                  <a:pt x="16" y="24"/>
                  <a:pt x="5" y="57"/>
                </a:cubicBezTo>
                <a:cubicBezTo>
                  <a:pt x="5" y="56"/>
                  <a:pt x="5" y="56"/>
                  <a:pt x="5" y="56"/>
                </a:cubicBezTo>
                <a:cubicBezTo>
                  <a:pt x="5" y="57"/>
                  <a:pt x="5" y="57"/>
                  <a:pt x="5" y="57"/>
                </a:cubicBezTo>
                <a:cubicBezTo>
                  <a:pt x="5" y="57"/>
                  <a:pt x="5" y="57"/>
                  <a:pt x="5" y="57"/>
                </a:cubicBezTo>
                <a:cubicBezTo>
                  <a:pt x="4" y="58"/>
                  <a:pt x="4" y="58"/>
                  <a:pt x="4" y="58"/>
                </a:cubicBezTo>
                <a:cubicBezTo>
                  <a:pt x="4" y="58"/>
                  <a:pt x="4" y="58"/>
                  <a:pt x="4" y="58"/>
                </a:cubicBezTo>
                <a:cubicBezTo>
                  <a:pt x="2" y="67"/>
                  <a:pt x="0" y="75"/>
                  <a:pt x="0" y="84"/>
                </a:cubicBezTo>
                <a:cubicBezTo>
                  <a:pt x="0" y="112"/>
                  <a:pt x="14" y="137"/>
                  <a:pt x="34" y="152"/>
                </a:cubicBezTo>
                <a:cubicBezTo>
                  <a:pt x="35" y="152"/>
                  <a:pt x="35" y="152"/>
                  <a:pt x="35" y="152"/>
                </a:cubicBezTo>
                <a:cubicBezTo>
                  <a:pt x="35" y="152"/>
                  <a:pt x="35" y="152"/>
                  <a:pt x="35" y="152"/>
                </a:cubicBezTo>
                <a:cubicBezTo>
                  <a:pt x="49" y="163"/>
                  <a:pt x="66" y="169"/>
                  <a:pt x="85" y="169"/>
                </a:cubicBezTo>
                <a:cubicBezTo>
                  <a:pt x="103" y="169"/>
                  <a:pt x="120" y="163"/>
                  <a:pt x="133" y="153"/>
                </a:cubicBezTo>
                <a:cubicBezTo>
                  <a:pt x="133" y="153"/>
                  <a:pt x="133" y="153"/>
                  <a:pt x="133" y="153"/>
                </a:cubicBezTo>
                <a:cubicBezTo>
                  <a:pt x="134" y="152"/>
                  <a:pt x="134" y="152"/>
                  <a:pt x="134" y="152"/>
                </a:cubicBezTo>
                <a:cubicBezTo>
                  <a:pt x="134" y="152"/>
                  <a:pt x="135" y="152"/>
                  <a:pt x="135" y="152"/>
                </a:cubicBezTo>
                <a:cubicBezTo>
                  <a:pt x="135" y="152"/>
                  <a:pt x="135" y="152"/>
                  <a:pt x="135" y="152"/>
                </a:cubicBezTo>
                <a:cubicBezTo>
                  <a:pt x="135" y="152"/>
                  <a:pt x="135" y="152"/>
                  <a:pt x="135" y="152"/>
                </a:cubicBezTo>
                <a:cubicBezTo>
                  <a:pt x="156" y="136"/>
                  <a:pt x="169" y="112"/>
                  <a:pt x="169" y="84"/>
                </a:cubicBezTo>
                <a:close/>
                <a:moveTo>
                  <a:pt x="100" y="110"/>
                </a:moveTo>
                <a:cubicBezTo>
                  <a:pt x="100" y="111"/>
                  <a:pt x="100" y="111"/>
                  <a:pt x="100" y="111"/>
                </a:cubicBezTo>
                <a:cubicBezTo>
                  <a:pt x="95" y="113"/>
                  <a:pt x="90" y="115"/>
                  <a:pt x="85" y="115"/>
                </a:cubicBezTo>
                <a:cubicBezTo>
                  <a:pt x="79" y="115"/>
                  <a:pt x="73" y="113"/>
                  <a:pt x="69" y="110"/>
                </a:cubicBezTo>
                <a:cubicBezTo>
                  <a:pt x="68" y="110"/>
                  <a:pt x="68" y="110"/>
                  <a:pt x="68" y="110"/>
                </a:cubicBezTo>
                <a:cubicBezTo>
                  <a:pt x="68" y="110"/>
                  <a:pt x="68" y="110"/>
                  <a:pt x="68" y="110"/>
                </a:cubicBezTo>
                <a:cubicBezTo>
                  <a:pt x="60" y="105"/>
                  <a:pt x="54" y="95"/>
                  <a:pt x="54" y="84"/>
                </a:cubicBezTo>
                <a:cubicBezTo>
                  <a:pt x="54" y="82"/>
                  <a:pt x="55" y="79"/>
                  <a:pt x="55" y="76"/>
                </a:cubicBezTo>
                <a:cubicBezTo>
                  <a:pt x="55" y="76"/>
                  <a:pt x="55" y="76"/>
                  <a:pt x="55" y="76"/>
                </a:cubicBezTo>
                <a:cubicBezTo>
                  <a:pt x="59" y="63"/>
                  <a:pt x="71" y="54"/>
                  <a:pt x="85" y="54"/>
                </a:cubicBezTo>
                <a:cubicBezTo>
                  <a:pt x="85" y="54"/>
                  <a:pt x="85" y="54"/>
                  <a:pt x="85" y="54"/>
                </a:cubicBezTo>
                <a:cubicBezTo>
                  <a:pt x="99" y="54"/>
                  <a:pt x="110" y="63"/>
                  <a:pt x="114" y="75"/>
                </a:cubicBezTo>
                <a:cubicBezTo>
                  <a:pt x="114" y="76"/>
                  <a:pt x="114" y="76"/>
                  <a:pt x="114" y="76"/>
                </a:cubicBezTo>
                <a:cubicBezTo>
                  <a:pt x="115" y="79"/>
                  <a:pt x="115" y="81"/>
                  <a:pt x="115" y="84"/>
                </a:cubicBezTo>
                <a:cubicBezTo>
                  <a:pt x="115" y="95"/>
                  <a:pt x="109" y="105"/>
                  <a:pt x="100" y="110"/>
                </a:cubicBezTo>
                <a:close/>
                <a:moveTo>
                  <a:pt x="86" y="2"/>
                </a:moveTo>
                <a:cubicBezTo>
                  <a:pt x="121" y="2"/>
                  <a:pt x="151" y="25"/>
                  <a:pt x="162" y="57"/>
                </a:cubicBezTo>
                <a:cubicBezTo>
                  <a:pt x="115" y="74"/>
                  <a:pt x="115" y="74"/>
                  <a:pt x="115" y="74"/>
                </a:cubicBezTo>
                <a:cubicBezTo>
                  <a:pt x="111" y="62"/>
                  <a:pt x="100" y="52"/>
                  <a:pt x="86" y="52"/>
                </a:cubicBezTo>
                <a:lnTo>
                  <a:pt x="86" y="2"/>
                </a:lnTo>
                <a:close/>
                <a:moveTo>
                  <a:pt x="84" y="2"/>
                </a:moveTo>
                <a:cubicBezTo>
                  <a:pt x="84" y="52"/>
                  <a:pt x="84" y="52"/>
                  <a:pt x="84" y="52"/>
                </a:cubicBezTo>
                <a:cubicBezTo>
                  <a:pt x="70" y="52"/>
                  <a:pt x="58" y="61"/>
                  <a:pt x="54" y="74"/>
                </a:cubicBezTo>
                <a:cubicBezTo>
                  <a:pt x="7" y="57"/>
                  <a:pt x="7" y="57"/>
                  <a:pt x="7" y="57"/>
                </a:cubicBezTo>
                <a:cubicBezTo>
                  <a:pt x="18" y="25"/>
                  <a:pt x="48" y="2"/>
                  <a:pt x="84" y="2"/>
                </a:cubicBezTo>
                <a:close/>
                <a:moveTo>
                  <a:pt x="2" y="84"/>
                </a:moveTo>
                <a:cubicBezTo>
                  <a:pt x="2" y="76"/>
                  <a:pt x="4" y="67"/>
                  <a:pt x="6" y="59"/>
                </a:cubicBezTo>
                <a:cubicBezTo>
                  <a:pt x="53" y="76"/>
                  <a:pt x="53" y="76"/>
                  <a:pt x="53" y="76"/>
                </a:cubicBezTo>
                <a:cubicBezTo>
                  <a:pt x="52" y="79"/>
                  <a:pt x="52" y="82"/>
                  <a:pt x="52" y="84"/>
                </a:cubicBezTo>
                <a:cubicBezTo>
                  <a:pt x="52" y="96"/>
                  <a:pt x="58" y="106"/>
                  <a:pt x="67" y="111"/>
                </a:cubicBezTo>
                <a:cubicBezTo>
                  <a:pt x="35" y="150"/>
                  <a:pt x="35" y="150"/>
                  <a:pt x="35" y="150"/>
                </a:cubicBezTo>
                <a:cubicBezTo>
                  <a:pt x="15" y="135"/>
                  <a:pt x="2" y="111"/>
                  <a:pt x="2" y="84"/>
                </a:cubicBezTo>
                <a:close/>
                <a:moveTo>
                  <a:pt x="85" y="167"/>
                </a:moveTo>
                <a:cubicBezTo>
                  <a:pt x="67" y="167"/>
                  <a:pt x="50" y="161"/>
                  <a:pt x="36" y="151"/>
                </a:cubicBezTo>
                <a:cubicBezTo>
                  <a:pt x="69" y="112"/>
                  <a:pt x="69" y="112"/>
                  <a:pt x="69" y="112"/>
                </a:cubicBezTo>
                <a:cubicBezTo>
                  <a:pt x="73" y="115"/>
                  <a:pt x="79" y="117"/>
                  <a:pt x="85" y="117"/>
                </a:cubicBezTo>
                <a:cubicBezTo>
                  <a:pt x="90" y="117"/>
                  <a:pt x="95" y="115"/>
                  <a:pt x="100" y="113"/>
                </a:cubicBezTo>
                <a:cubicBezTo>
                  <a:pt x="132" y="151"/>
                  <a:pt x="132" y="151"/>
                  <a:pt x="132" y="151"/>
                </a:cubicBezTo>
                <a:cubicBezTo>
                  <a:pt x="119" y="161"/>
                  <a:pt x="102" y="167"/>
                  <a:pt x="85" y="167"/>
                </a:cubicBezTo>
                <a:close/>
                <a:moveTo>
                  <a:pt x="134" y="150"/>
                </a:moveTo>
                <a:cubicBezTo>
                  <a:pt x="102" y="112"/>
                  <a:pt x="102" y="112"/>
                  <a:pt x="102" y="112"/>
                </a:cubicBezTo>
                <a:cubicBezTo>
                  <a:pt x="111" y="106"/>
                  <a:pt x="117" y="96"/>
                  <a:pt x="117" y="84"/>
                </a:cubicBezTo>
                <a:cubicBezTo>
                  <a:pt x="117" y="82"/>
                  <a:pt x="117" y="79"/>
                  <a:pt x="116" y="76"/>
                </a:cubicBezTo>
                <a:cubicBezTo>
                  <a:pt x="163" y="59"/>
                  <a:pt x="163" y="59"/>
                  <a:pt x="163" y="59"/>
                </a:cubicBezTo>
                <a:cubicBezTo>
                  <a:pt x="165" y="67"/>
                  <a:pt x="167" y="76"/>
                  <a:pt x="167" y="84"/>
                </a:cubicBezTo>
                <a:cubicBezTo>
                  <a:pt x="167" y="111"/>
                  <a:pt x="154" y="135"/>
                  <a:pt x="134" y="15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2313766"/>
            <a:ext cx="6927188" cy="49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3523896"/>
            <a:ext cx="6935626" cy="4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09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Case for</a:t>
            </a:r>
            <a:br>
              <a:rPr lang="en-US" dirty="0" smtClean="0"/>
            </a:br>
            <a:r>
              <a:rPr lang="en-US" dirty="0" smtClean="0"/>
              <a:t>Slidedocs</a:t>
            </a:r>
            <a:endParaRPr lang="en-US" dirty="0"/>
          </a:p>
        </p:txBody>
      </p:sp>
      <p:sp>
        <p:nvSpPr>
          <p:cNvPr id="7" name="Text Placeholder 6"/>
          <p:cNvSpPr>
            <a:spLocks noGrp="1"/>
          </p:cNvSpPr>
          <p:nvPr>
            <p:ph type="body" sz="quarter" idx="14"/>
          </p:nvPr>
        </p:nvSpPr>
        <p:spPr/>
        <p:txBody>
          <a:bodyPr/>
          <a:lstStyle/>
          <a:p>
            <a:r>
              <a:rPr lang="en-US" dirty="0" smtClean="0"/>
              <a:t>The Call for Conversations </a:t>
            </a:r>
          </a:p>
          <a:p>
            <a:r>
              <a:rPr lang="en-US" dirty="0" smtClean="0"/>
              <a:t>Reintroducing the Slidedoc </a:t>
            </a:r>
          </a:p>
          <a:p>
            <a:r>
              <a:rPr lang="en-US" dirty="0" smtClean="0"/>
              <a:t>Connecting With Your Audience </a:t>
            </a:r>
          </a:p>
          <a:p>
            <a:r>
              <a:rPr lang="en-US" dirty="0" smtClean="0"/>
              <a:t>Case Study: Slides to Slidedocs</a:t>
            </a:r>
            <a:endParaRPr lang="en-US" dirty="0"/>
          </a:p>
        </p:txBody>
      </p:sp>
      <p:sp>
        <p:nvSpPr>
          <p:cNvPr id="11" name="Text Placeholder 10"/>
          <p:cNvSpPr>
            <a:spLocks noGrp="1"/>
          </p:cNvSpPr>
          <p:nvPr>
            <p:ph type="body" sz="quarter" idx="15"/>
          </p:nvPr>
        </p:nvSpPr>
        <p:spPr/>
        <p:txBody>
          <a:bodyPr/>
          <a:lstStyle/>
          <a:p>
            <a:r>
              <a:rPr lang="en-US" dirty="0" smtClean="0"/>
              <a:t>01</a:t>
            </a:r>
            <a:endParaRPr lang="en-US" dirty="0"/>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 name="Rectangle 7">
            <a:hlinkClick r:id="rId5" action="ppaction://hlinksldjump"/>
          </p:cNvPr>
          <p:cNvSpPr/>
          <p:nvPr/>
        </p:nvSpPr>
        <p:spPr>
          <a:xfrm>
            <a:off x="457729" y="506405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6" action="ppaction://hlinksldjump"/>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16781927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stack</a:t>
            </a:r>
            <a:endParaRPr lang="en-US" dirty="0"/>
          </a:p>
        </p:txBody>
      </p:sp>
      <p:sp>
        <p:nvSpPr>
          <p:cNvPr id="3" name="Text Placeholder 2"/>
          <p:cNvSpPr>
            <a:spLocks noGrp="1"/>
          </p:cNvSpPr>
          <p:nvPr>
            <p:ph type="body" idx="10"/>
          </p:nvPr>
        </p:nvSpPr>
        <p:spPr/>
        <p:txBody>
          <a:bodyPr/>
          <a:lstStyle/>
          <a:p>
            <a:r>
              <a:rPr lang="en-US" dirty="0" smtClean="0"/>
              <a:t>Shapes stack in an ascending or descending order</a:t>
            </a:r>
            <a:br>
              <a:rPr lang="en-US" dirty="0" smtClean="0"/>
            </a:br>
            <a:r>
              <a:rPr lang="en-US" dirty="0" smtClean="0"/>
              <a:t>(bar chart, concentric circles).</a:t>
            </a:r>
            <a:endParaRPr lang="en-US" dirty="0"/>
          </a:p>
        </p:txBody>
      </p:sp>
      <p:cxnSp>
        <p:nvCxnSpPr>
          <p:cNvPr id="40" name="Straight Connector 39"/>
          <p:cNvCxnSpPr/>
          <p:nvPr/>
        </p:nvCxnSpPr>
        <p:spPr>
          <a:xfrm>
            <a:off x="1397000" y="2277767"/>
            <a:ext cx="0" cy="569811"/>
          </a:xfrm>
          <a:prstGeom prst="line">
            <a:avLst/>
          </a:prstGeom>
          <a:noFill/>
          <a:ln w="3175" cap="flat" cmpd="sng" algn="ctr">
            <a:solidFill>
              <a:schemeClr val="tx2"/>
            </a:solidFill>
            <a:prstDash val="solid"/>
          </a:ln>
          <a:effectLst/>
        </p:spPr>
      </p:cxnSp>
      <p:sp>
        <p:nvSpPr>
          <p:cNvPr id="41" name="Rectangle 40"/>
          <p:cNvSpPr/>
          <p:nvPr/>
        </p:nvSpPr>
        <p:spPr>
          <a:xfrm>
            <a:off x="459580" y="1816102"/>
            <a:ext cx="937420" cy="230832"/>
          </a:xfrm>
          <a:prstGeom prst="rect">
            <a:avLst/>
          </a:prstGeom>
        </p:spPr>
        <p:txBody>
          <a:bodyPr wrap="square" lIns="0" tIns="0" rIns="0" bIns="0" anchor="t">
            <a:spAutoFit/>
          </a:bodyPr>
          <a:lstStyle/>
          <a:p>
            <a:r>
              <a:rPr lang="en-US" sz="1500" i="1" dirty="0">
                <a:solidFill>
                  <a:schemeClr val="tx2"/>
                </a:solidFill>
              </a:rPr>
              <a:t>Horizontal</a:t>
            </a:r>
          </a:p>
        </p:txBody>
      </p:sp>
      <p:sp>
        <p:nvSpPr>
          <p:cNvPr id="42" name="TextBox 41"/>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a:t>
            </a:r>
            <a:r>
              <a:rPr lang="en-US" sz="1100" i="1" dirty="0" smtClean="0">
                <a:solidFill>
                  <a:schemeClr val="accent2"/>
                </a:solidFill>
              </a:rPr>
              <a:t>stack horizontally.</a:t>
            </a:r>
            <a:endParaRPr lang="en-US" sz="1100" i="1" dirty="0">
              <a:solidFill>
                <a:schemeClr val="accent2"/>
              </a:solidFill>
            </a:endParaRPr>
          </a:p>
        </p:txBody>
      </p:sp>
      <p:cxnSp>
        <p:nvCxnSpPr>
          <p:cNvPr id="43" name="Straight Connector 42"/>
          <p:cNvCxnSpPr/>
          <p:nvPr/>
        </p:nvCxnSpPr>
        <p:spPr>
          <a:xfrm>
            <a:off x="1397000" y="3471022"/>
            <a:ext cx="0" cy="569811"/>
          </a:xfrm>
          <a:prstGeom prst="line">
            <a:avLst/>
          </a:prstGeom>
          <a:noFill/>
          <a:ln w="3175" cap="flat" cmpd="sng" algn="ctr">
            <a:solidFill>
              <a:schemeClr val="tx2"/>
            </a:solidFill>
            <a:prstDash val="solid"/>
          </a:ln>
          <a:effectLst/>
        </p:spPr>
      </p:cxnSp>
      <p:sp>
        <p:nvSpPr>
          <p:cNvPr id="45" name="Rectangle 44"/>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Vertical</a:t>
            </a:r>
          </a:p>
        </p:txBody>
      </p:sp>
      <p:sp>
        <p:nvSpPr>
          <p:cNvPr id="46" name="TextBox 45"/>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a:t>
            </a:r>
            <a:r>
              <a:rPr lang="en-US" sz="1100" i="1" dirty="0" smtClean="0">
                <a:solidFill>
                  <a:schemeClr val="accent2"/>
                </a:solidFill>
              </a:rPr>
              <a:t>stack vertically.</a:t>
            </a:r>
            <a:endParaRPr lang="en-US" sz="1100" i="1" dirty="0">
              <a:solidFill>
                <a:schemeClr val="accent2"/>
              </a:solidFill>
            </a:endParaRPr>
          </a:p>
        </p:txBody>
      </p:sp>
      <p:sp>
        <p:nvSpPr>
          <p:cNvPr id="47" name="Freeform 6"/>
          <p:cNvSpPr>
            <a:spLocks noEditPoints="1"/>
          </p:cNvSpPr>
          <p:nvPr/>
        </p:nvSpPr>
        <p:spPr bwMode="auto">
          <a:xfrm>
            <a:off x="458492" y="2409637"/>
            <a:ext cx="608330" cy="306070"/>
          </a:xfrm>
          <a:custGeom>
            <a:avLst/>
            <a:gdLst>
              <a:gd name="T0" fmla="*/ 375 w 479"/>
              <a:gd name="T1" fmla="*/ 101 h 241"/>
              <a:gd name="T2" fmla="*/ 288 w 479"/>
              <a:gd name="T3" fmla="*/ 0 h 241"/>
              <a:gd name="T4" fmla="*/ 278 w 479"/>
              <a:gd name="T5" fmla="*/ 101 h 241"/>
              <a:gd name="T6" fmla="*/ 191 w 479"/>
              <a:gd name="T7" fmla="*/ 0 h 241"/>
              <a:gd name="T8" fmla="*/ 182 w 479"/>
              <a:gd name="T9" fmla="*/ 101 h 241"/>
              <a:gd name="T10" fmla="*/ 97 w 479"/>
              <a:gd name="T11" fmla="*/ 0 h 241"/>
              <a:gd name="T12" fmla="*/ 54 w 479"/>
              <a:gd name="T13" fmla="*/ 101 h 241"/>
              <a:gd name="T14" fmla="*/ 97 w 479"/>
              <a:gd name="T15" fmla="*/ 182 h 241"/>
              <a:gd name="T16" fmla="*/ 182 w 479"/>
              <a:gd name="T17" fmla="*/ 241 h 241"/>
              <a:gd name="T18" fmla="*/ 191 w 479"/>
              <a:gd name="T19" fmla="*/ 182 h 241"/>
              <a:gd name="T20" fmla="*/ 278 w 479"/>
              <a:gd name="T21" fmla="*/ 241 h 241"/>
              <a:gd name="T22" fmla="*/ 288 w 479"/>
              <a:gd name="T23" fmla="*/ 182 h 241"/>
              <a:gd name="T24" fmla="*/ 375 w 479"/>
              <a:gd name="T25" fmla="*/ 241 h 241"/>
              <a:gd name="T26" fmla="*/ 425 w 479"/>
              <a:gd name="T27" fmla="*/ 182 h 241"/>
              <a:gd name="T28" fmla="*/ 177 w 479"/>
              <a:gd name="T29" fmla="*/ 236 h 241"/>
              <a:gd name="T30" fmla="*/ 101 w 479"/>
              <a:gd name="T31" fmla="*/ 182 h 241"/>
              <a:gd name="T32" fmla="*/ 177 w 479"/>
              <a:gd name="T33" fmla="*/ 236 h 241"/>
              <a:gd name="T34" fmla="*/ 196 w 479"/>
              <a:gd name="T35" fmla="*/ 236 h 241"/>
              <a:gd name="T36" fmla="*/ 274 w 479"/>
              <a:gd name="T37" fmla="*/ 182 h 241"/>
              <a:gd name="T38" fmla="*/ 371 w 479"/>
              <a:gd name="T39" fmla="*/ 236 h 241"/>
              <a:gd name="T40" fmla="*/ 293 w 479"/>
              <a:gd name="T41" fmla="*/ 182 h 241"/>
              <a:gd name="T42" fmla="*/ 371 w 479"/>
              <a:gd name="T43" fmla="*/ 236 h 241"/>
              <a:gd name="T44" fmla="*/ 371 w 479"/>
              <a:gd name="T45" fmla="*/ 5 h 241"/>
              <a:gd name="T46" fmla="*/ 293 w 479"/>
              <a:gd name="T47" fmla="*/ 139 h 241"/>
              <a:gd name="T48" fmla="*/ 196 w 479"/>
              <a:gd name="T49" fmla="*/ 5 h 241"/>
              <a:gd name="T50" fmla="*/ 274 w 479"/>
              <a:gd name="T51" fmla="*/ 139 h 241"/>
              <a:gd name="T52" fmla="*/ 196 w 479"/>
              <a:gd name="T53" fmla="*/ 5 h 241"/>
              <a:gd name="T54" fmla="*/ 177 w 479"/>
              <a:gd name="T55" fmla="*/ 5 h 241"/>
              <a:gd name="T56" fmla="*/ 101 w 479"/>
              <a:gd name="T57" fmla="*/ 139 h 241"/>
              <a:gd name="T58" fmla="*/ 9 w 479"/>
              <a:gd name="T59" fmla="*/ 177 h 241"/>
              <a:gd name="T60" fmla="*/ 97 w 479"/>
              <a:gd name="T61" fmla="*/ 106 h 241"/>
              <a:gd name="T62" fmla="*/ 182 w 479"/>
              <a:gd name="T63" fmla="*/ 144 h 241"/>
              <a:gd name="T64" fmla="*/ 182 w 479"/>
              <a:gd name="T65" fmla="*/ 106 h 241"/>
              <a:gd name="T66" fmla="*/ 191 w 479"/>
              <a:gd name="T67" fmla="*/ 144 h 241"/>
              <a:gd name="T68" fmla="*/ 278 w 479"/>
              <a:gd name="T69" fmla="*/ 142 h 241"/>
              <a:gd name="T70" fmla="*/ 288 w 479"/>
              <a:gd name="T71" fmla="*/ 106 h 241"/>
              <a:gd name="T72" fmla="*/ 375 w 479"/>
              <a:gd name="T73" fmla="*/ 144 h 241"/>
              <a:gd name="T74" fmla="*/ 375 w 479"/>
              <a:gd name="T75" fmla="*/ 106 h 241"/>
              <a:gd name="T76" fmla="*/ 423 w 479"/>
              <a:gd name="T77" fmla="*/ 17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241">
                <a:moveTo>
                  <a:pt x="479" y="101"/>
                </a:moveTo>
                <a:lnTo>
                  <a:pt x="375" y="101"/>
                </a:lnTo>
                <a:lnTo>
                  <a:pt x="375" y="0"/>
                </a:lnTo>
                <a:lnTo>
                  <a:pt x="288" y="0"/>
                </a:lnTo>
                <a:lnTo>
                  <a:pt x="288" y="101"/>
                </a:lnTo>
                <a:lnTo>
                  <a:pt x="278" y="101"/>
                </a:lnTo>
                <a:lnTo>
                  <a:pt x="278" y="0"/>
                </a:lnTo>
                <a:lnTo>
                  <a:pt x="191" y="0"/>
                </a:lnTo>
                <a:lnTo>
                  <a:pt x="191" y="101"/>
                </a:lnTo>
                <a:lnTo>
                  <a:pt x="182" y="101"/>
                </a:lnTo>
                <a:lnTo>
                  <a:pt x="182" y="0"/>
                </a:lnTo>
                <a:lnTo>
                  <a:pt x="97" y="0"/>
                </a:lnTo>
                <a:lnTo>
                  <a:pt x="97" y="101"/>
                </a:lnTo>
                <a:lnTo>
                  <a:pt x="54" y="101"/>
                </a:lnTo>
                <a:lnTo>
                  <a:pt x="0" y="182"/>
                </a:lnTo>
                <a:lnTo>
                  <a:pt x="97" y="182"/>
                </a:lnTo>
                <a:lnTo>
                  <a:pt x="97" y="241"/>
                </a:lnTo>
                <a:lnTo>
                  <a:pt x="182" y="241"/>
                </a:lnTo>
                <a:lnTo>
                  <a:pt x="182" y="182"/>
                </a:lnTo>
                <a:lnTo>
                  <a:pt x="191" y="182"/>
                </a:lnTo>
                <a:lnTo>
                  <a:pt x="191" y="241"/>
                </a:lnTo>
                <a:lnTo>
                  <a:pt x="278" y="241"/>
                </a:lnTo>
                <a:lnTo>
                  <a:pt x="278" y="182"/>
                </a:lnTo>
                <a:lnTo>
                  <a:pt x="288" y="182"/>
                </a:lnTo>
                <a:lnTo>
                  <a:pt x="288" y="241"/>
                </a:lnTo>
                <a:lnTo>
                  <a:pt x="375" y="241"/>
                </a:lnTo>
                <a:lnTo>
                  <a:pt x="375" y="182"/>
                </a:lnTo>
                <a:lnTo>
                  <a:pt x="425" y="182"/>
                </a:lnTo>
                <a:lnTo>
                  <a:pt x="479" y="101"/>
                </a:lnTo>
                <a:close/>
                <a:moveTo>
                  <a:pt x="177" y="236"/>
                </a:moveTo>
                <a:lnTo>
                  <a:pt x="101" y="236"/>
                </a:lnTo>
                <a:lnTo>
                  <a:pt x="101" y="182"/>
                </a:lnTo>
                <a:lnTo>
                  <a:pt x="177" y="182"/>
                </a:lnTo>
                <a:lnTo>
                  <a:pt x="177" y="236"/>
                </a:lnTo>
                <a:close/>
                <a:moveTo>
                  <a:pt x="274" y="236"/>
                </a:moveTo>
                <a:lnTo>
                  <a:pt x="196" y="236"/>
                </a:lnTo>
                <a:lnTo>
                  <a:pt x="196" y="182"/>
                </a:lnTo>
                <a:lnTo>
                  <a:pt x="274" y="182"/>
                </a:lnTo>
                <a:lnTo>
                  <a:pt x="274" y="236"/>
                </a:lnTo>
                <a:close/>
                <a:moveTo>
                  <a:pt x="371" y="236"/>
                </a:moveTo>
                <a:lnTo>
                  <a:pt x="293" y="236"/>
                </a:lnTo>
                <a:lnTo>
                  <a:pt x="293" y="182"/>
                </a:lnTo>
                <a:lnTo>
                  <a:pt x="371" y="182"/>
                </a:lnTo>
                <a:lnTo>
                  <a:pt x="371" y="236"/>
                </a:lnTo>
                <a:close/>
                <a:moveTo>
                  <a:pt x="293" y="5"/>
                </a:moveTo>
                <a:lnTo>
                  <a:pt x="371" y="5"/>
                </a:lnTo>
                <a:lnTo>
                  <a:pt x="371" y="139"/>
                </a:lnTo>
                <a:lnTo>
                  <a:pt x="293" y="139"/>
                </a:lnTo>
                <a:lnTo>
                  <a:pt x="293" y="5"/>
                </a:lnTo>
                <a:close/>
                <a:moveTo>
                  <a:pt x="196" y="5"/>
                </a:moveTo>
                <a:lnTo>
                  <a:pt x="274" y="5"/>
                </a:lnTo>
                <a:lnTo>
                  <a:pt x="274" y="139"/>
                </a:lnTo>
                <a:lnTo>
                  <a:pt x="196" y="139"/>
                </a:lnTo>
                <a:lnTo>
                  <a:pt x="196" y="5"/>
                </a:lnTo>
                <a:close/>
                <a:moveTo>
                  <a:pt x="101" y="5"/>
                </a:moveTo>
                <a:lnTo>
                  <a:pt x="177" y="5"/>
                </a:lnTo>
                <a:lnTo>
                  <a:pt x="177" y="139"/>
                </a:lnTo>
                <a:lnTo>
                  <a:pt x="101" y="139"/>
                </a:lnTo>
                <a:lnTo>
                  <a:pt x="101" y="5"/>
                </a:lnTo>
                <a:close/>
                <a:moveTo>
                  <a:pt x="9" y="177"/>
                </a:moveTo>
                <a:lnTo>
                  <a:pt x="56" y="106"/>
                </a:lnTo>
                <a:lnTo>
                  <a:pt x="97" y="106"/>
                </a:lnTo>
                <a:lnTo>
                  <a:pt x="97" y="144"/>
                </a:lnTo>
                <a:lnTo>
                  <a:pt x="182" y="144"/>
                </a:lnTo>
                <a:lnTo>
                  <a:pt x="182" y="142"/>
                </a:lnTo>
                <a:lnTo>
                  <a:pt x="182" y="106"/>
                </a:lnTo>
                <a:lnTo>
                  <a:pt x="191" y="106"/>
                </a:lnTo>
                <a:lnTo>
                  <a:pt x="191" y="144"/>
                </a:lnTo>
                <a:lnTo>
                  <a:pt x="278" y="144"/>
                </a:lnTo>
                <a:lnTo>
                  <a:pt x="278" y="142"/>
                </a:lnTo>
                <a:lnTo>
                  <a:pt x="278" y="106"/>
                </a:lnTo>
                <a:lnTo>
                  <a:pt x="288" y="106"/>
                </a:lnTo>
                <a:lnTo>
                  <a:pt x="288" y="144"/>
                </a:lnTo>
                <a:lnTo>
                  <a:pt x="375" y="144"/>
                </a:lnTo>
                <a:lnTo>
                  <a:pt x="375" y="142"/>
                </a:lnTo>
                <a:lnTo>
                  <a:pt x="375" y="106"/>
                </a:lnTo>
                <a:lnTo>
                  <a:pt x="470" y="106"/>
                </a:lnTo>
                <a:lnTo>
                  <a:pt x="423" y="177"/>
                </a:lnTo>
                <a:lnTo>
                  <a:pt x="9" y="17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8" name="Group 47"/>
          <p:cNvGrpSpPr/>
          <p:nvPr/>
        </p:nvGrpSpPr>
        <p:grpSpPr>
          <a:xfrm>
            <a:off x="516912" y="3522247"/>
            <a:ext cx="466090" cy="467360"/>
            <a:chOff x="529612" y="3755852"/>
            <a:chExt cx="466090" cy="467360"/>
          </a:xfrm>
        </p:grpSpPr>
        <p:sp>
          <p:nvSpPr>
            <p:cNvPr id="49" name="Freeform 7"/>
            <p:cNvSpPr>
              <a:spLocks noEditPoints="1"/>
            </p:cNvSpPr>
            <p:nvPr/>
          </p:nvSpPr>
          <p:spPr bwMode="auto">
            <a:xfrm>
              <a:off x="577872" y="3755852"/>
              <a:ext cx="369570" cy="92710"/>
            </a:xfrm>
            <a:custGeom>
              <a:avLst/>
              <a:gdLst>
                <a:gd name="T0" fmla="*/ 123 w 123"/>
                <a:gd name="T1" fmla="*/ 31 h 31"/>
                <a:gd name="T2" fmla="*/ 121 w 123"/>
                <a:gd name="T3" fmla="*/ 29 h 31"/>
                <a:gd name="T4" fmla="*/ 62 w 123"/>
                <a:gd name="T5" fmla="*/ 0 h 31"/>
                <a:gd name="T6" fmla="*/ 62 w 123"/>
                <a:gd name="T7" fmla="*/ 0 h 31"/>
                <a:gd name="T8" fmla="*/ 61 w 123"/>
                <a:gd name="T9" fmla="*/ 0 h 31"/>
                <a:gd name="T10" fmla="*/ 2 w 123"/>
                <a:gd name="T11" fmla="*/ 29 h 31"/>
                <a:gd name="T12" fmla="*/ 0 w 123"/>
                <a:gd name="T13" fmla="*/ 31 h 31"/>
                <a:gd name="T14" fmla="*/ 123 w 123"/>
                <a:gd name="T15" fmla="*/ 31 h 31"/>
                <a:gd name="T16" fmla="*/ 61 w 123"/>
                <a:gd name="T17" fmla="*/ 2 h 31"/>
                <a:gd name="T18" fmla="*/ 62 w 123"/>
                <a:gd name="T19" fmla="*/ 2 h 31"/>
                <a:gd name="T20" fmla="*/ 62 w 123"/>
                <a:gd name="T21" fmla="*/ 2 h 31"/>
                <a:gd name="T22" fmla="*/ 118 w 123"/>
                <a:gd name="T23" fmla="*/ 29 h 31"/>
                <a:gd name="T24" fmla="*/ 5 w 123"/>
                <a:gd name="T25" fmla="*/ 29 h 31"/>
                <a:gd name="T26" fmla="*/ 61 w 123"/>
                <a:gd name="T2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31">
                  <a:moveTo>
                    <a:pt x="123" y="31"/>
                  </a:moveTo>
                  <a:cubicBezTo>
                    <a:pt x="121" y="29"/>
                    <a:pt x="121" y="29"/>
                    <a:pt x="121" y="29"/>
                  </a:cubicBezTo>
                  <a:cubicBezTo>
                    <a:pt x="107" y="12"/>
                    <a:pt x="86" y="1"/>
                    <a:pt x="62" y="0"/>
                  </a:cubicBezTo>
                  <a:cubicBezTo>
                    <a:pt x="62" y="0"/>
                    <a:pt x="62" y="0"/>
                    <a:pt x="62" y="0"/>
                  </a:cubicBezTo>
                  <a:cubicBezTo>
                    <a:pt x="61" y="0"/>
                    <a:pt x="61" y="0"/>
                    <a:pt x="61" y="0"/>
                  </a:cubicBezTo>
                  <a:cubicBezTo>
                    <a:pt x="37" y="1"/>
                    <a:pt x="16" y="12"/>
                    <a:pt x="2" y="29"/>
                  </a:cubicBezTo>
                  <a:cubicBezTo>
                    <a:pt x="0" y="31"/>
                    <a:pt x="0" y="31"/>
                    <a:pt x="0" y="31"/>
                  </a:cubicBezTo>
                  <a:lnTo>
                    <a:pt x="123" y="31"/>
                  </a:lnTo>
                  <a:close/>
                  <a:moveTo>
                    <a:pt x="61" y="2"/>
                  </a:moveTo>
                  <a:cubicBezTo>
                    <a:pt x="62" y="2"/>
                    <a:pt x="62" y="2"/>
                    <a:pt x="62" y="2"/>
                  </a:cubicBezTo>
                  <a:cubicBezTo>
                    <a:pt x="62" y="2"/>
                    <a:pt x="62" y="2"/>
                    <a:pt x="62" y="2"/>
                  </a:cubicBezTo>
                  <a:cubicBezTo>
                    <a:pt x="85" y="3"/>
                    <a:pt x="105" y="13"/>
                    <a:pt x="118" y="29"/>
                  </a:cubicBezTo>
                  <a:cubicBezTo>
                    <a:pt x="5" y="29"/>
                    <a:pt x="5" y="29"/>
                    <a:pt x="5" y="29"/>
                  </a:cubicBezTo>
                  <a:cubicBezTo>
                    <a:pt x="18" y="13"/>
                    <a:pt x="38" y="3"/>
                    <a:pt x="6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
            <p:cNvSpPr>
              <a:spLocks noEditPoints="1"/>
            </p:cNvSpPr>
            <p:nvPr/>
          </p:nvSpPr>
          <p:spPr bwMode="auto">
            <a:xfrm>
              <a:off x="538502" y="3863802"/>
              <a:ext cx="450850" cy="72390"/>
            </a:xfrm>
            <a:custGeom>
              <a:avLst/>
              <a:gdLst>
                <a:gd name="T0" fmla="*/ 150 w 150"/>
                <a:gd name="T1" fmla="*/ 24 h 24"/>
                <a:gd name="T2" fmla="*/ 149 w 150"/>
                <a:gd name="T3" fmla="*/ 23 h 24"/>
                <a:gd name="T4" fmla="*/ 140 w 150"/>
                <a:gd name="T5" fmla="*/ 1 h 24"/>
                <a:gd name="T6" fmla="*/ 139 w 150"/>
                <a:gd name="T7" fmla="*/ 0 h 24"/>
                <a:gd name="T8" fmla="*/ 10 w 150"/>
                <a:gd name="T9" fmla="*/ 0 h 24"/>
                <a:gd name="T10" fmla="*/ 10 w 150"/>
                <a:gd name="T11" fmla="*/ 1 h 24"/>
                <a:gd name="T12" fmla="*/ 0 w 150"/>
                <a:gd name="T13" fmla="*/ 23 h 24"/>
                <a:gd name="T14" fmla="*/ 0 w 150"/>
                <a:gd name="T15" fmla="*/ 24 h 24"/>
                <a:gd name="T16" fmla="*/ 150 w 150"/>
                <a:gd name="T17" fmla="*/ 24 h 24"/>
                <a:gd name="T18" fmla="*/ 11 w 150"/>
                <a:gd name="T19" fmla="*/ 2 h 24"/>
                <a:gd name="T20" fmla="*/ 138 w 150"/>
                <a:gd name="T21" fmla="*/ 2 h 24"/>
                <a:gd name="T22" fmla="*/ 147 w 150"/>
                <a:gd name="T23" fmla="*/ 22 h 24"/>
                <a:gd name="T24" fmla="*/ 2 w 150"/>
                <a:gd name="T25" fmla="*/ 22 h 24"/>
                <a:gd name="T26" fmla="*/ 11 w 150"/>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4">
                  <a:moveTo>
                    <a:pt x="150" y="24"/>
                  </a:moveTo>
                  <a:cubicBezTo>
                    <a:pt x="149" y="23"/>
                    <a:pt x="149" y="23"/>
                    <a:pt x="149" y="23"/>
                  </a:cubicBezTo>
                  <a:cubicBezTo>
                    <a:pt x="147" y="15"/>
                    <a:pt x="144" y="7"/>
                    <a:pt x="140" y="1"/>
                  </a:cubicBezTo>
                  <a:cubicBezTo>
                    <a:pt x="139" y="0"/>
                    <a:pt x="139" y="0"/>
                    <a:pt x="139" y="0"/>
                  </a:cubicBezTo>
                  <a:cubicBezTo>
                    <a:pt x="10" y="0"/>
                    <a:pt x="10" y="0"/>
                    <a:pt x="10" y="0"/>
                  </a:cubicBezTo>
                  <a:cubicBezTo>
                    <a:pt x="10" y="1"/>
                    <a:pt x="10" y="1"/>
                    <a:pt x="10" y="1"/>
                  </a:cubicBezTo>
                  <a:cubicBezTo>
                    <a:pt x="5" y="7"/>
                    <a:pt x="2" y="15"/>
                    <a:pt x="0" y="23"/>
                  </a:cubicBezTo>
                  <a:cubicBezTo>
                    <a:pt x="0" y="24"/>
                    <a:pt x="0" y="24"/>
                    <a:pt x="0" y="24"/>
                  </a:cubicBezTo>
                  <a:lnTo>
                    <a:pt x="150" y="24"/>
                  </a:lnTo>
                  <a:close/>
                  <a:moveTo>
                    <a:pt x="11" y="2"/>
                  </a:moveTo>
                  <a:cubicBezTo>
                    <a:pt x="138" y="2"/>
                    <a:pt x="138" y="2"/>
                    <a:pt x="138" y="2"/>
                  </a:cubicBezTo>
                  <a:cubicBezTo>
                    <a:pt x="142" y="8"/>
                    <a:pt x="145" y="15"/>
                    <a:pt x="147" y="22"/>
                  </a:cubicBezTo>
                  <a:cubicBezTo>
                    <a:pt x="2" y="22"/>
                    <a:pt x="2" y="22"/>
                    <a:pt x="2" y="22"/>
                  </a:cubicBezTo>
                  <a:cubicBezTo>
                    <a:pt x="4" y="15"/>
                    <a:pt x="7" y="8"/>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
            <p:cNvSpPr>
              <a:spLocks noEditPoints="1"/>
            </p:cNvSpPr>
            <p:nvPr/>
          </p:nvSpPr>
          <p:spPr bwMode="auto">
            <a:xfrm>
              <a:off x="529612" y="3951432"/>
              <a:ext cx="466090" cy="74930"/>
            </a:xfrm>
            <a:custGeom>
              <a:avLst/>
              <a:gdLst>
                <a:gd name="T0" fmla="*/ 154 w 155"/>
                <a:gd name="T1" fmla="*/ 1 h 25"/>
                <a:gd name="T2" fmla="*/ 154 w 155"/>
                <a:gd name="T3" fmla="*/ 0 h 25"/>
                <a:gd name="T4" fmla="*/ 153 w 155"/>
                <a:gd name="T5" fmla="*/ 0 h 25"/>
                <a:gd name="T6" fmla="*/ 1 w 155"/>
                <a:gd name="T7" fmla="*/ 0 h 25"/>
                <a:gd name="T8" fmla="*/ 1 w 155"/>
                <a:gd name="T9" fmla="*/ 1 h 25"/>
                <a:gd name="T10" fmla="*/ 0 w 155"/>
                <a:gd name="T11" fmla="*/ 13 h 25"/>
                <a:gd name="T12" fmla="*/ 1 w 155"/>
                <a:gd name="T13" fmla="*/ 24 h 25"/>
                <a:gd name="T14" fmla="*/ 1 w 155"/>
                <a:gd name="T15" fmla="*/ 25 h 25"/>
                <a:gd name="T16" fmla="*/ 154 w 155"/>
                <a:gd name="T17" fmla="*/ 25 h 25"/>
                <a:gd name="T18" fmla="*/ 154 w 155"/>
                <a:gd name="T19" fmla="*/ 24 h 25"/>
                <a:gd name="T20" fmla="*/ 155 w 155"/>
                <a:gd name="T21" fmla="*/ 13 h 25"/>
                <a:gd name="T22" fmla="*/ 154 w 155"/>
                <a:gd name="T23" fmla="*/ 1 h 25"/>
                <a:gd name="T24" fmla="*/ 152 w 155"/>
                <a:gd name="T25" fmla="*/ 23 h 25"/>
                <a:gd name="T26" fmla="*/ 3 w 155"/>
                <a:gd name="T27" fmla="*/ 23 h 25"/>
                <a:gd name="T28" fmla="*/ 2 w 155"/>
                <a:gd name="T29" fmla="*/ 13 h 25"/>
                <a:gd name="T30" fmla="*/ 3 w 155"/>
                <a:gd name="T31" fmla="*/ 2 h 25"/>
                <a:gd name="T32" fmla="*/ 152 w 155"/>
                <a:gd name="T33" fmla="*/ 2 h 25"/>
                <a:gd name="T34" fmla="*/ 153 w 155"/>
                <a:gd name="T35" fmla="*/ 13 h 25"/>
                <a:gd name="T36" fmla="*/ 152 w 155"/>
                <a:gd name="T3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5">
                  <a:moveTo>
                    <a:pt x="154" y="1"/>
                  </a:moveTo>
                  <a:cubicBezTo>
                    <a:pt x="154" y="0"/>
                    <a:pt x="154" y="0"/>
                    <a:pt x="154" y="0"/>
                  </a:cubicBezTo>
                  <a:cubicBezTo>
                    <a:pt x="153" y="0"/>
                    <a:pt x="153" y="0"/>
                    <a:pt x="153" y="0"/>
                  </a:cubicBezTo>
                  <a:cubicBezTo>
                    <a:pt x="1" y="0"/>
                    <a:pt x="1" y="0"/>
                    <a:pt x="1" y="0"/>
                  </a:cubicBezTo>
                  <a:cubicBezTo>
                    <a:pt x="1" y="1"/>
                    <a:pt x="1" y="1"/>
                    <a:pt x="1" y="1"/>
                  </a:cubicBezTo>
                  <a:cubicBezTo>
                    <a:pt x="1" y="5"/>
                    <a:pt x="0" y="9"/>
                    <a:pt x="0" y="13"/>
                  </a:cubicBezTo>
                  <a:cubicBezTo>
                    <a:pt x="0" y="17"/>
                    <a:pt x="1" y="20"/>
                    <a:pt x="1" y="24"/>
                  </a:cubicBezTo>
                  <a:cubicBezTo>
                    <a:pt x="1" y="25"/>
                    <a:pt x="1" y="25"/>
                    <a:pt x="1" y="25"/>
                  </a:cubicBezTo>
                  <a:cubicBezTo>
                    <a:pt x="154" y="25"/>
                    <a:pt x="154" y="25"/>
                    <a:pt x="154" y="25"/>
                  </a:cubicBezTo>
                  <a:cubicBezTo>
                    <a:pt x="154" y="24"/>
                    <a:pt x="154" y="24"/>
                    <a:pt x="154" y="24"/>
                  </a:cubicBezTo>
                  <a:cubicBezTo>
                    <a:pt x="155" y="20"/>
                    <a:pt x="155" y="17"/>
                    <a:pt x="155" y="13"/>
                  </a:cubicBezTo>
                  <a:cubicBezTo>
                    <a:pt x="155" y="9"/>
                    <a:pt x="154" y="5"/>
                    <a:pt x="154" y="1"/>
                  </a:cubicBezTo>
                  <a:close/>
                  <a:moveTo>
                    <a:pt x="152" y="23"/>
                  </a:moveTo>
                  <a:cubicBezTo>
                    <a:pt x="3" y="23"/>
                    <a:pt x="3" y="23"/>
                    <a:pt x="3" y="23"/>
                  </a:cubicBezTo>
                  <a:cubicBezTo>
                    <a:pt x="3" y="20"/>
                    <a:pt x="2" y="17"/>
                    <a:pt x="2" y="13"/>
                  </a:cubicBezTo>
                  <a:cubicBezTo>
                    <a:pt x="2" y="10"/>
                    <a:pt x="3" y="6"/>
                    <a:pt x="3" y="2"/>
                  </a:cubicBezTo>
                  <a:cubicBezTo>
                    <a:pt x="152" y="2"/>
                    <a:pt x="152" y="2"/>
                    <a:pt x="152" y="2"/>
                  </a:cubicBezTo>
                  <a:cubicBezTo>
                    <a:pt x="152" y="6"/>
                    <a:pt x="153" y="10"/>
                    <a:pt x="153" y="13"/>
                  </a:cubicBezTo>
                  <a:cubicBezTo>
                    <a:pt x="153" y="17"/>
                    <a:pt x="153" y="20"/>
                    <a:pt x="152"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0"/>
            <p:cNvSpPr>
              <a:spLocks noEditPoints="1"/>
            </p:cNvSpPr>
            <p:nvPr/>
          </p:nvSpPr>
          <p:spPr bwMode="auto">
            <a:xfrm>
              <a:off x="535962" y="4040332"/>
              <a:ext cx="453390" cy="72390"/>
            </a:xfrm>
            <a:custGeom>
              <a:avLst/>
              <a:gdLst>
                <a:gd name="T0" fmla="*/ 0 w 151"/>
                <a:gd name="T1" fmla="*/ 0 h 24"/>
                <a:gd name="T2" fmla="*/ 0 w 151"/>
                <a:gd name="T3" fmla="*/ 1 h 24"/>
                <a:gd name="T4" fmla="*/ 9 w 151"/>
                <a:gd name="T5" fmla="*/ 23 h 24"/>
                <a:gd name="T6" fmla="*/ 10 w 151"/>
                <a:gd name="T7" fmla="*/ 24 h 24"/>
                <a:gd name="T8" fmla="*/ 142 w 151"/>
                <a:gd name="T9" fmla="*/ 24 h 24"/>
                <a:gd name="T10" fmla="*/ 142 w 151"/>
                <a:gd name="T11" fmla="*/ 23 h 24"/>
                <a:gd name="T12" fmla="*/ 151 w 151"/>
                <a:gd name="T13" fmla="*/ 1 h 24"/>
                <a:gd name="T14" fmla="*/ 151 w 151"/>
                <a:gd name="T15" fmla="*/ 0 h 24"/>
                <a:gd name="T16" fmla="*/ 0 w 151"/>
                <a:gd name="T17" fmla="*/ 0 h 24"/>
                <a:gd name="T18" fmla="*/ 140 w 151"/>
                <a:gd name="T19" fmla="*/ 22 h 24"/>
                <a:gd name="T20" fmla="*/ 11 w 151"/>
                <a:gd name="T21" fmla="*/ 22 h 24"/>
                <a:gd name="T22" fmla="*/ 3 w 151"/>
                <a:gd name="T23" fmla="*/ 2 h 24"/>
                <a:gd name="T24" fmla="*/ 149 w 151"/>
                <a:gd name="T25" fmla="*/ 2 h 24"/>
                <a:gd name="T26" fmla="*/ 140 w 151"/>
                <a:gd name="T2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24">
                  <a:moveTo>
                    <a:pt x="0" y="0"/>
                  </a:moveTo>
                  <a:cubicBezTo>
                    <a:pt x="0" y="1"/>
                    <a:pt x="0" y="1"/>
                    <a:pt x="0" y="1"/>
                  </a:cubicBezTo>
                  <a:cubicBezTo>
                    <a:pt x="2" y="9"/>
                    <a:pt x="5" y="17"/>
                    <a:pt x="9" y="23"/>
                  </a:cubicBezTo>
                  <a:cubicBezTo>
                    <a:pt x="10" y="24"/>
                    <a:pt x="10" y="24"/>
                    <a:pt x="10" y="24"/>
                  </a:cubicBezTo>
                  <a:cubicBezTo>
                    <a:pt x="142" y="24"/>
                    <a:pt x="142" y="24"/>
                    <a:pt x="142" y="24"/>
                  </a:cubicBezTo>
                  <a:cubicBezTo>
                    <a:pt x="142" y="23"/>
                    <a:pt x="142" y="23"/>
                    <a:pt x="142" y="23"/>
                  </a:cubicBezTo>
                  <a:cubicBezTo>
                    <a:pt x="146" y="17"/>
                    <a:pt x="149" y="9"/>
                    <a:pt x="151" y="1"/>
                  </a:cubicBezTo>
                  <a:cubicBezTo>
                    <a:pt x="151" y="0"/>
                    <a:pt x="151" y="0"/>
                    <a:pt x="151" y="0"/>
                  </a:cubicBezTo>
                  <a:lnTo>
                    <a:pt x="0" y="0"/>
                  </a:lnTo>
                  <a:close/>
                  <a:moveTo>
                    <a:pt x="140" y="22"/>
                  </a:moveTo>
                  <a:cubicBezTo>
                    <a:pt x="11" y="22"/>
                    <a:pt x="11" y="22"/>
                    <a:pt x="11" y="22"/>
                  </a:cubicBezTo>
                  <a:cubicBezTo>
                    <a:pt x="7" y="16"/>
                    <a:pt x="4" y="9"/>
                    <a:pt x="3" y="2"/>
                  </a:cubicBezTo>
                  <a:cubicBezTo>
                    <a:pt x="149" y="2"/>
                    <a:pt x="149" y="2"/>
                    <a:pt x="149" y="2"/>
                  </a:cubicBezTo>
                  <a:cubicBezTo>
                    <a:pt x="147" y="9"/>
                    <a:pt x="144" y="16"/>
                    <a:pt x="140"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
            <p:cNvSpPr>
              <a:spLocks noEditPoints="1"/>
            </p:cNvSpPr>
            <p:nvPr/>
          </p:nvSpPr>
          <p:spPr bwMode="auto">
            <a:xfrm>
              <a:off x="575332" y="4127962"/>
              <a:ext cx="374650" cy="95250"/>
            </a:xfrm>
            <a:custGeom>
              <a:avLst/>
              <a:gdLst>
                <a:gd name="T0" fmla="*/ 0 w 125"/>
                <a:gd name="T1" fmla="*/ 0 h 32"/>
                <a:gd name="T2" fmla="*/ 1 w 125"/>
                <a:gd name="T3" fmla="*/ 2 h 32"/>
                <a:gd name="T4" fmla="*/ 62 w 125"/>
                <a:gd name="T5" fmla="*/ 32 h 32"/>
                <a:gd name="T6" fmla="*/ 63 w 125"/>
                <a:gd name="T7" fmla="*/ 32 h 32"/>
                <a:gd name="T8" fmla="*/ 63 w 125"/>
                <a:gd name="T9" fmla="*/ 32 h 32"/>
                <a:gd name="T10" fmla="*/ 124 w 125"/>
                <a:gd name="T11" fmla="*/ 2 h 32"/>
                <a:gd name="T12" fmla="*/ 125 w 125"/>
                <a:gd name="T13" fmla="*/ 0 h 32"/>
                <a:gd name="T14" fmla="*/ 0 w 125"/>
                <a:gd name="T15" fmla="*/ 0 h 32"/>
                <a:gd name="T16" fmla="*/ 63 w 125"/>
                <a:gd name="T17" fmla="*/ 30 h 32"/>
                <a:gd name="T18" fmla="*/ 63 w 125"/>
                <a:gd name="T19" fmla="*/ 30 h 32"/>
                <a:gd name="T20" fmla="*/ 62 w 125"/>
                <a:gd name="T21" fmla="*/ 30 h 32"/>
                <a:gd name="T22" fmla="*/ 4 w 125"/>
                <a:gd name="T23" fmla="*/ 2 h 32"/>
                <a:gd name="T24" fmla="*/ 62 w 125"/>
                <a:gd name="T25" fmla="*/ 2 h 32"/>
                <a:gd name="T26" fmla="*/ 121 w 125"/>
                <a:gd name="T27" fmla="*/ 2 h 32"/>
                <a:gd name="T28" fmla="*/ 63 w 125"/>
                <a:gd name="T2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32">
                  <a:moveTo>
                    <a:pt x="0" y="0"/>
                  </a:moveTo>
                  <a:cubicBezTo>
                    <a:pt x="1" y="2"/>
                    <a:pt x="1" y="2"/>
                    <a:pt x="1" y="2"/>
                  </a:cubicBezTo>
                  <a:cubicBezTo>
                    <a:pt x="15" y="20"/>
                    <a:pt x="37" y="32"/>
                    <a:pt x="62" y="32"/>
                  </a:cubicBezTo>
                  <a:cubicBezTo>
                    <a:pt x="63" y="32"/>
                    <a:pt x="63" y="32"/>
                    <a:pt x="63" y="32"/>
                  </a:cubicBezTo>
                  <a:cubicBezTo>
                    <a:pt x="63" y="32"/>
                    <a:pt x="63" y="32"/>
                    <a:pt x="63" y="32"/>
                  </a:cubicBezTo>
                  <a:cubicBezTo>
                    <a:pt x="88" y="32"/>
                    <a:pt x="110" y="20"/>
                    <a:pt x="124" y="2"/>
                  </a:cubicBezTo>
                  <a:cubicBezTo>
                    <a:pt x="125" y="0"/>
                    <a:pt x="125" y="0"/>
                    <a:pt x="125" y="0"/>
                  </a:cubicBezTo>
                  <a:lnTo>
                    <a:pt x="0" y="0"/>
                  </a:lnTo>
                  <a:close/>
                  <a:moveTo>
                    <a:pt x="63" y="30"/>
                  </a:moveTo>
                  <a:cubicBezTo>
                    <a:pt x="63" y="30"/>
                    <a:pt x="63" y="30"/>
                    <a:pt x="63" y="30"/>
                  </a:cubicBezTo>
                  <a:cubicBezTo>
                    <a:pt x="62" y="30"/>
                    <a:pt x="62" y="30"/>
                    <a:pt x="62" y="30"/>
                  </a:cubicBezTo>
                  <a:cubicBezTo>
                    <a:pt x="39" y="30"/>
                    <a:pt x="18" y="19"/>
                    <a:pt x="4" y="2"/>
                  </a:cubicBezTo>
                  <a:cubicBezTo>
                    <a:pt x="62" y="2"/>
                    <a:pt x="62" y="2"/>
                    <a:pt x="62" y="2"/>
                  </a:cubicBezTo>
                  <a:cubicBezTo>
                    <a:pt x="121" y="2"/>
                    <a:pt x="121" y="2"/>
                    <a:pt x="121" y="2"/>
                  </a:cubicBezTo>
                  <a:cubicBezTo>
                    <a:pt x="107" y="19"/>
                    <a:pt x="87" y="30"/>
                    <a:pt x="63" y="3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99" y="2317985"/>
            <a:ext cx="6817501"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3511240"/>
            <a:ext cx="6868126"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22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Join</a:t>
            </a:r>
            <a:endParaRPr lang="en-US" dirty="0"/>
          </a:p>
        </p:txBody>
      </p:sp>
      <p:sp>
        <p:nvSpPr>
          <p:cNvPr id="3" name="Text Placeholder 2"/>
          <p:cNvSpPr>
            <a:spLocks noGrp="1"/>
          </p:cNvSpPr>
          <p:nvPr>
            <p:ph type="body" idx="10"/>
          </p:nvPr>
        </p:nvSpPr>
        <p:spPr/>
        <p:txBody>
          <a:bodyPr/>
          <a:lstStyle/>
          <a:p>
            <a:r>
              <a:rPr lang="en-US" dirty="0" smtClean="0"/>
              <a:t>Shapes are interconnected or share a set of values</a:t>
            </a:r>
            <a:br>
              <a:rPr lang="en-US" dirty="0" smtClean="0"/>
            </a:br>
            <a:r>
              <a:rPr lang="en-US" dirty="0" smtClean="0"/>
              <a:t>(puzzle, Venn, link).</a:t>
            </a:r>
            <a:endParaRPr lang="en-US" dirty="0"/>
          </a:p>
        </p:txBody>
      </p:sp>
      <p:cxnSp>
        <p:nvCxnSpPr>
          <p:cNvPr id="34" name="Straight Connector 33"/>
          <p:cNvCxnSpPr/>
          <p:nvPr/>
        </p:nvCxnSpPr>
        <p:spPr>
          <a:xfrm>
            <a:off x="1397000" y="2277767"/>
            <a:ext cx="0" cy="569811"/>
          </a:xfrm>
          <a:prstGeom prst="line">
            <a:avLst/>
          </a:prstGeom>
          <a:noFill/>
          <a:ln w="3175" cap="flat" cmpd="sng" algn="ctr">
            <a:solidFill>
              <a:schemeClr val="tx2"/>
            </a:solidFill>
            <a:prstDash val="solid"/>
          </a:ln>
          <a:effectLst/>
        </p:spPr>
      </p:cxnSp>
      <p:sp>
        <p:nvSpPr>
          <p:cNvPr id="35" name="Rectangle 34"/>
          <p:cNvSpPr/>
          <p:nvPr/>
        </p:nvSpPr>
        <p:spPr>
          <a:xfrm>
            <a:off x="459580" y="1816102"/>
            <a:ext cx="937420" cy="230832"/>
          </a:xfrm>
          <a:prstGeom prst="rect">
            <a:avLst/>
          </a:prstGeom>
        </p:spPr>
        <p:txBody>
          <a:bodyPr wrap="square" lIns="0" tIns="0" rIns="0" bIns="0" anchor="t">
            <a:spAutoFit/>
          </a:bodyPr>
          <a:lstStyle/>
          <a:p>
            <a:r>
              <a:rPr lang="en-US" sz="1500" i="1" dirty="0">
                <a:solidFill>
                  <a:schemeClr val="tx2"/>
                </a:solidFill>
              </a:rPr>
              <a:t>Hook</a:t>
            </a:r>
          </a:p>
        </p:txBody>
      </p:sp>
      <p:sp>
        <p:nvSpPr>
          <p:cNvPr id="36" name="TextBox 35"/>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have a hook and eye that causes them to </a:t>
            </a:r>
            <a:r>
              <a:rPr lang="en-US" sz="1100" i="1" dirty="0" smtClean="0">
                <a:solidFill>
                  <a:schemeClr val="accent2"/>
                </a:solidFill>
              </a:rPr>
              <a:t>interlock.</a:t>
            </a:r>
            <a:endParaRPr lang="en-US" sz="1100" i="1" dirty="0">
              <a:solidFill>
                <a:schemeClr val="accent2"/>
              </a:solidFill>
            </a:endParaRPr>
          </a:p>
        </p:txBody>
      </p:sp>
      <p:cxnSp>
        <p:nvCxnSpPr>
          <p:cNvPr id="37" name="Straight Connector 36"/>
          <p:cNvCxnSpPr/>
          <p:nvPr/>
        </p:nvCxnSpPr>
        <p:spPr>
          <a:xfrm>
            <a:off x="1397000" y="3471022"/>
            <a:ext cx="0" cy="569811"/>
          </a:xfrm>
          <a:prstGeom prst="line">
            <a:avLst/>
          </a:prstGeom>
          <a:noFill/>
          <a:ln w="3175" cap="flat" cmpd="sng" algn="ctr">
            <a:solidFill>
              <a:schemeClr val="tx2"/>
            </a:solidFill>
            <a:prstDash val="solid"/>
          </a:ln>
          <a:effectLst/>
        </p:spPr>
      </p:cxnSp>
      <p:sp>
        <p:nvSpPr>
          <p:cNvPr id="38" name="Rectangle 37"/>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Overlap</a:t>
            </a:r>
          </a:p>
        </p:txBody>
      </p:sp>
      <p:sp>
        <p:nvSpPr>
          <p:cNvPr id="39" name="TextBox 38"/>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touch or share space with each </a:t>
            </a:r>
            <a:r>
              <a:rPr lang="en-US" sz="1100" i="1" dirty="0" smtClean="0">
                <a:solidFill>
                  <a:schemeClr val="accent2"/>
                </a:solidFill>
              </a:rPr>
              <a:t>other.</a:t>
            </a:r>
            <a:endParaRPr lang="en-US" sz="1100" i="1" dirty="0">
              <a:solidFill>
                <a:schemeClr val="accent2"/>
              </a:solidFill>
            </a:endParaRPr>
          </a:p>
        </p:txBody>
      </p:sp>
      <p:sp>
        <p:nvSpPr>
          <p:cNvPr id="40" name="Freeform 7"/>
          <p:cNvSpPr>
            <a:spLocks noChangeAspect="1" noEditPoints="1"/>
          </p:cNvSpPr>
          <p:nvPr/>
        </p:nvSpPr>
        <p:spPr bwMode="auto">
          <a:xfrm>
            <a:off x="447675" y="2468057"/>
            <a:ext cx="579120" cy="189230"/>
          </a:xfrm>
          <a:custGeom>
            <a:avLst/>
            <a:gdLst>
              <a:gd name="T0" fmla="*/ 0 w 456"/>
              <a:gd name="T1" fmla="*/ 0 h 149"/>
              <a:gd name="T2" fmla="*/ 0 w 456"/>
              <a:gd name="T3" fmla="*/ 149 h 149"/>
              <a:gd name="T4" fmla="*/ 456 w 456"/>
              <a:gd name="T5" fmla="*/ 149 h 149"/>
              <a:gd name="T6" fmla="*/ 456 w 456"/>
              <a:gd name="T7" fmla="*/ 0 h 149"/>
              <a:gd name="T8" fmla="*/ 0 w 456"/>
              <a:gd name="T9" fmla="*/ 0 h 149"/>
              <a:gd name="T10" fmla="*/ 4 w 456"/>
              <a:gd name="T11" fmla="*/ 5 h 149"/>
              <a:gd name="T12" fmla="*/ 139 w 456"/>
              <a:gd name="T13" fmla="*/ 5 h 149"/>
              <a:gd name="T14" fmla="*/ 139 w 456"/>
              <a:gd name="T15" fmla="*/ 62 h 149"/>
              <a:gd name="T16" fmla="*/ 172 w 456"/>
              <a:gd name="T17" fmla="*/ 62 h 149"/>
              <a:gd name="T18" fmla="*/ 172 w 456"/>
              <a:gd name="T19" fmla="*/ 90 h 149"/>
              <a:gd name="T20" fmla="*/ 139 w 456"/>
              <a:gd name="T21" fmla="*/ 90 h 149"/>
              <a:gd name="T22" fmla="*/ 139 w 456"/>
              <a:gd name="T23" fmla="*/ 145 h 149"/>
              <a:gd name="T24" fmla="*/ 4 w 456"/>
              <a:gd name="T25" fmla="*/ 145 h 149"/>
              <a:gd name="T26" fmla="*/ 4 w 456"/>
              <a:gd name="T27" fmla="*/ 5 h 149"/>
              <a:gd name="T28" fmla="*/ 295 w 456"/>
              <a:gd name="T29" fmla="*/ 90 h 149"/>
              <a:gd name="T30" fmla="*/ 295 w 456"/>
              <a:gd name="T31" fmla="*/ 90 h 149"/>
              <a:gd name="T32" fmla="*/ 295 w 456"/>
              <a:gd name="T33" fmla="*/ 93 h 149"/>
              <a:gd name="T34" fmla="*/ 295 w 456"/>
              <a:gd name="T35" fmla="*/ 145 h 149"/>
              <a:gd name="T36" fmla="*/ 144 w 456"/>
              <a:gd name="T37" fmla="*/ 145 h 149"/>
              <a:gd name="T38" fmla="*/ 144 w 456"/>
              <a:gd name="T39" fmla="*/ 95 h 149"/>
              <a:gd name="T40" fmla="*/ 177 w 456"/>
              <a:gd name="T41" fmla="*/ 95 h 149"/>
              <a:gd name="T42" fmla="*/ 177 w 456"/>
              <a:gd name="T43" fmla="*/ 57 h 149"/>
              <a:gd name="T44" fmla="*/ 144 w 456"/>
              <a:gd name="T45" fmla="*/ 57 h 149"/>
              <a:gd name="T46" fmla="*/ 144 w 456"/>
              <a:gd name="T47" fmla="*/ 5 h 149"/>
              <a:gd name="T48" fmla="*/ 295 w 456"/>
              <a:gd name="T49" fmla="*/ 5 h 149"/>
              <a:gd name="T50" fmla="*/ 295 w 456"/>
              <a:gd name="T51" fmla="*/ 62 h 149"/>
              <a:gd name="T52" fmla="*/ 295 w 456"/>
              <a:gd name="T53" fmla="*/ 62 h 149"/>
              <a:gd name="T54" fmla="*/ 328 w 456"/>
              <a:gd name="T55" fmla="*/ 62 h 149"/>
              <a:gd name="T56" fmla="*/ 328 w 456"/>
              <a:gd name="T57" fmla="*/ 90 h 149"/>
              <a:gd name="T58" fmla="*/ 295 w 456"/>
              <a:gd name="T59" fmla="*/ 90 h 149"/>
              <a:gd name="T60" fmla="*/ 451 w 456"/>
              <a:gd name="T61" fmla="*/ 145 h 149"/>
              <a:gd name="T62" fmla="*/ 300 w 456"/>
              <a:gd name="T63" fmla="*/ 145 h 149"/>
              <a:gd name="T64" fmla="*/ 300 w 456"/>
              <a:gd name="T65" fmla="*/ 95 h 149"/>
              <a:gd name="T66" fmla="*/ 333 w 456"/>
              <a:gd name="T67" fmla="*/ 95 h 149"/>
              <a:gd name="T68" fmla="*/ 333 w 456"/>
              <a:gd name="T69" fmla="*/ 95 h 149"/>
              <a:gd name="T70" fmla="*/ 333 w 456"/>
              <a:gd name="T71" fmla="*/ 57 h 149"/>
              <a:gd name="T72" fmla="*/ 333 w 456"/>
              <a:gd name="T73" fmla="*/ 57 h 149"/>
              <a:gd name="T74" fmla="*/ 300 w 456"/>
              <a:gd name="T75" fmla="*/ 57 h 149"/>
              <a:gd name="T76" fmla="*/ 300 w 456"/>
              <a:gd name="T77" fmla="*/ 5 h 149"/>
              <a:gd name="T78" fmla="*/ 451 w 456"/>
              <a:gd name="T79" fmla="*/ 5 h 149"/>
              <a:gd name="T80" fmla="*/ 451 w 456"/>
              <a:gd name="T81" fmla="*/ 14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6" h="149">
                <a:moveTo>
                  <a:pt x="0" y="0"/>
                </a:moveTo>
                <a:lnTo>
                  <a:pt x="0" y="149"/>
                </a:lnTo>
                <a:lnTo>
                  <a:pt x="456" y="149"/>
                </a:lnTo>
                <a:lnTo>
                  <a:pt x="456" y="0"/>
                </a:lnTo>
                <a:lnTo>
                  <a:pt x="0" y="0"/>
                </a:lnTo>
                <a:close/>
                <a:moveTo>
                  <a:pt x="4" y="5"/>
                </a:moveTo>
                <a:lnTo>
                  <a:pt x="139" y="5"/>
                </a:lnTo>
                <a:lnTo>
                  <a:pt x="139" y="62"/>
                </a:lnTo>
                <a:lnTo>
                  <a:pt x="172" y="62"/>
                </a:lnTo>
                <a:lnTo>
                  <a:pt x="172" y="90"/>
                </a:lnTo>
                <a:lnTo>
                  <a:pt x="139" y="90"/>
                </a:lnTo>
                <a:lnTo>
                  <a:pt x="139" y="145"/>
                </a:lnTo>
                <a:lnTo>
                  <a:pt x="4" y="145"/>
                </a:lnTo>
                <a:lnTo>
                  <a:pt x="4" y="5"/>
                </a:lnTo>
                <a:close/>
                <a:moveTo>
                  <a:pt x="295" y="90"/>
                </a:moveTo>
                <a:lnTo>
                  <a:pt x="295" y="90"/>
                </a:lnTo>
                <a:lnTo>
                  <a:pt x="295" y="93"/>
                </a:lnTo>
                <a:lnTo>
                  <a:pt x="295" y="145"/>
                </a:lnTo>
                <a:lnTo>
                  <a:pt x="144" y="145"/>
                </a:lnTo>
                <a:lnTo>
                  <a:pt x="144" y="95"/>
                </a:lnTo>
                <a:lnTo>
                  <a:pt x="177" y="95"/>
                </a:lnTo>
                <a:lnTo>
                  <a:pt x="177" y="57"/>
                </a:lnTo>
                <a:lnTo>
                  <a:pt x="144" y="57"/>
                </a:lnTo>
                <a:lnTo>
                  <a:pt x="144" y="5"/>
                </a:lnTo>
                <a:lnTo>
                  <a:pt x="295" y="5"/>
                </a:lnTo>
                <a:lnTo>
                  <a:pt x="295" y="62"/>
                </a:lnTo>
                <a:lnTo>
                  <a:pt x="295" y="62"/>
                </a:lnTo>
                <a:lnTo>
                  <a:pt x="328" y="62"/>
                </a:lnTo>
                <a:lnTo>
                  <a:pt x="328" y="90"/>
                </a:lnTo>
                <a:lnTo>
                  <a:pt x="295" y="90"/>
                </a:lnTo>
                <a:close/>
                <a:moveTo>
                  <a:pt x="451" y="145"/>
                </a:moveTo>
                <a:lnTo>
                  <a:pt x="300" y="145"/>
                </a:lnTo>
                <a:lnTo>
                  <a:pt x="300" y="95"/>
                </a:lnTo>
                <a:lnTo>
                  <a:pt x="333" y="95"/>
                </a:lnTo>
                <a:lnTo>
                  <a:pt x="333" y="95"/>
                </a:lnTo>
                <a:lnTo>
                  <a:pt x="333" y="57"/>
                </a:lnTo>
                <a:lnTo>
                  <a:pt x="333" y="57"/>
                </a:lnTo>
                <a:lnTo>
                  <a:pt x="300" y="57"/>
                </a:lnTo>
                <a:lnTo>
                  <a:pt x="300" y="5"/>
                </a:lnTo>
                <a:lnTo>
                  <a:pt x="451" y="5"/>
                </a:lnTo>
                <a:lnTo>
                  <a:pt x="451" y="14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8"/>
          <p:cNvSpPr>
            <a:spLocks noChangeAspect="1" noEditPoints="1"/>
          </p:cNvSpPr>
          <p:nvPr/>
        </p:nvSpPr>
        <p:spPr bwMode="auto">
          <a:xfrm>
            <a:off x="447675" y="3588287"/>
            <a:ext cx="662940" cy="335280"/>
          </a:xfrm>
          <a:custGeom>
            <a:avLst/>
            <a:gdLst>
              <a:gd name="T0" fmla="*/ 165 w 221"/>
              <a:gd name="T1" fmla="*/ 0 h 112"/>
              <a:gd name="T2" fmla="*/ 138 w 221"/>
              <a:gd name="T3" fmla="*/ 7 h 112"/>
              <a:gd name="T4" fmla="*/ 111 w 221"/>
              <a:gd name="T5" fmla="*/ 0 h 112"/>
              <a:gd name="T6" fmla="*/ 83 w 221"/>
              <a:gd name="T7" fmla="*/ 7 h 112"/>
              <a:gd name="T8" fmla="*/ 56 w 221"/>
              <a:gd name="T9" fmla="*/ 0 h 112"/>
              <a:gd name="T10" fmla="*/ 0 w 221"/>
              <a:gd name="T11" fmla="*/ 56 h 112"/>
              <a:gd name="T12" fmla="*/ 56 w 221"/>
              <a:gd name="T13" fmla="*/ 112 h 112"/>
              <a:gd name="T14" fmla="*/ 83 w 221"/>
              <a:gd name="T15" fmla="*/ 104 h 112"/>
              <a:gd name="T16" fmla="*/ 111 w 221"/>
              <a:gd name="T17" fmla="*/ 112 h 112"/>
              <a:gd name="T18" fmla="*/ 138 w 221"/>
              <a:gd name="T19" fmla="*/ 104 h 112"/>
              <a:gd name="T20" fmla="*/ 165 w 221"/>
              <a:gd name="T21" fmla="*/ 112 h 112"/>
              <a:gd name="T22" fmla="*/ 221 w 221"/>
              <a:gd name="T23" fmla="*/ 56 h 112"/>
              <a:gd name="T24" fmla="*/ 165 w 221"/>
              <a:gd name="T25" fmla="*/ 0 h 112"/>
              <a:gd name="T26" fmla="*/ 138 w 221"/>
              <a:gd name="T27" fmla="*/ 102 h 112"/>
              <a:gd name="T28" fmla="*/ 112 w 221"/>
              <a:gd name="T29" fmla="*/ 56 h 112"/>
              <a:gd name="T30" fmla="*/ 112 w 221"/>
              <a:gd name="T31" fmla="*/ 56 h 112"/>
              <a:gd name="T32" fmla="*/ 138 w 221"/>
              <a:gd name="T33" fmla="*/ 9 h 112"/>
              <a:gd name="T34" fmla="*/ 164 w 221"/>
              <a:gd name="T35" fmla="*/ 56 h 112"/>
              <a:gd name="T36" fmla="*/ 138 w 221"/>
              <a:gd name="T37" fmla="*/ 102 h 112"/>
              <a:gd name="T38" fmla="*/ 83 w 221"/>
              <a:gd name="T39" fmla="*/ 102 h 112"/>
              <a:gd name="T40" fmla="*/ 57 w 221"/>
              <a:gd name="T41" fmla="*/ 56 h 112"/>
              <a:gd name="T42" fmla="*/ 83 w 221"/>
              <a:gd name="T43" fmla="*/ 9 h 112"/>
              <a:gd name="T44" fmla="*/ 110 w 221"/>
              <a:gd name="T45" fmla="*/ 56 h 112"/>
              <a:gd name="T46" fmla="*/ 110 w 221"/>
              <a:gd name="T47" fmla="*/ 56 h 112"/>
              <a:gd name="T48" fmla="*/ 83 w 221"/>
              <a:gd name="T49" fmla="*/ 102 h 112"/>
              <a:gd name="T50" fmla="*/ 111 w 221"/>
              <a:gd name="T51" fmla="*/ 2 h 112"/>
              <a:gd name="T52" fmla="*/ 136 w 221"/>
              <a:gd name="T53" fmla="*/ 8 h 112"/>
              <a:gd name="T54" fmla="*/ 111 w 221"/>
              <a:gd name="T55" fmla="*/ 45 h 112"/>
              <a:gd name="T56" fmla="*/ 85 w 221"/>
              <a:gd name="T57" fmla="*/ 8 h 112"/>
              <a:gd name="T58" fmla="*/ 111 w 221"/>
              <a:gd name="T59" fmla="*/ 2 h 112"/>
              <a:gd name="T60" fmla="*/ 56 w 221"/>
              <a:gd name="T61" fmla="*/ 110 h 112"/>
              <a:gd name="T62" fmla="*/ 2 w 221"/>
              <a:gd name="T63" fmla="*/ 56 h 112"/>
              <a:gd name="T64" fmla="*/ 56 w 221"/>
              <a:gd name="T65" fmla="*/ 2 h 112"/>
              <a:gd name="T66" fmla="*/ 81 w 221"/>
              <a:gd name="T67" fmla="*/ 8 h 112"/>
              <a:gd name="T68" fmla="*/ 55 w 221"/>
              <a:gd name="T69" fmla="*/ 56 h 112"/>
              <a:gd name="T70" fmla="*/ 81 w 221"/>
              <a:gd name="T71" fmla="*/ 103 h 112"/>
              <a:gd name="T72" fmla="*/ 56 w 221"/>
              <a:gd name="T73" fmla="*/ 110 h 112"/>
              <a:gd name="T74" fmla="*/ 85 w 221"/>
              <a:gd name="T75" fmla="*/ 103 h 112"/>
              <a:gd name="T76" fmla="*/ 111 w 221"/>
              <a:gd name="T77" fmla="*/ 66 h 112"/>
              <a:gd name="T78" fmla="*/ 136 w 221"/>
              <a:gd name="T79" fmla="*/ 103 h 112"/>
              <a:gd name="T80" fmla="*/ 111 w 221"/>
              <a:gd name="T81" fmla="*/ 110 h 112"/>
              <a:gd name="T82" fmla="*/ 85 w 221"/>
              <a:gd name="T83" fmla="*/ 103 h 112"/>
              <a:gd name="T84" fmla="*/ 165 w 221"/>
              <a:gd name="T85" fmla="*/ 110 h 112"/>
              <a:gd name="T86" fmla="*/ 140 w 221"/>
              <a:gd name="T87" fmla="*/ 103 h 112"/>
              <a:gd name="T88" fmla="*/ 166 w 221"/>
              <a:gd name="T89" fmla="*/ 56 h 112"/>
              <a:gd name="T90" fmla="*/ 140 w 221"/>
              <a:gd name="T91" fmla="*/ 8 h 112"/>
              <a:gd name="T92" fmla="*/ 165 w 221"/>
              <a:gd name="T93" fmla="*/ 2 h 112"/>
              <a:gd name="T94" fmla="*/ 219 w 221"/>
              <a:gd name="T95" fmla="*/ 56 h 112"/>
              <a:gd name="T96" fmla="*/ 219 w 221"/>
              <a:gd name="T97" fmla="*/ 56 h 112"/>
              <a:gd name="T98" fmla="*/ 165 w 221"/>
              <a:gd name="T99"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1" h="112">
                <a:moveTo>
                  <a:pt x="165" y="0"/>
                </a:moveTo>
                <a:cubicBezTo>
                  <a:pt x="155" y="0"/>
                  <a:pt x="146" y="3"/>
                  <a:pt x="138" y="7"/>
                </a:cubicBezTo>
                <a:cubicBezTo>
                  <a:pt x="130" y="3"/>
                  <a:pt x="121" y="0"/>
                  <a:pt x="111" y="0"/>
                </a:cubicBezTo>
                <a:cubicBezTo>
                  <a:pt x="101" y="0"/>
                  <a:pt x="91" y="3"/>
                  <a:pt x="83" y="7"/>
                </a:cubicBezTo>
                <a:cubicBezTo>
                  <a:pt x="75" y="3"/>
                  <a:pt x="66" y="0"/>
                  <a:pt x="56" y="0"/>
                </a:cubicBezTo>
                <a:cubicBezTo>
                  <a:pt x="25" y="0"/>
                  <a:pt x="0" y="25"/>
                  <a:pt x="0" y="56"/>
                </a:cubicBezTo>
                <a:cubicBezTo>
                  <a:pt x="0" y="87"/>
                  <a:pt x="25" y="112"/>
                  <a:pt x="56" y="112"/>
                </a:cubicBezTo>
                <a:cubicBezTo>
                  <a:pt x="66" y="112"/>
                  <a:pt x="75" y="109"/>
                  <a:pt x="83" y="104"/>
                </a:cubicBezTo>
                <a:cubicBezTo>
                  <a:pt x="91" y="109"/>
                  <a:pt x="101" y="112"/>
                  <a:pt x="111" y="112"/>
                </a:cubicBezTo>
                <a:cubicBezTo>
                  <a:pt x="121" y="112"/>
                  <a:pt x="130" y="109"/>
                  <a:pt x="138" y="104"/>
                </a:cubicBezTo>
                <a:cubicBezTo>
                  <a:pt x="146" y="109"/>
                  <a:pt x="155" y="112"/>
                  <a:pt x="165" y="112"/>
                </a:cubicBezTo>
                <a:cubicBezTo>
                  <a:pt x="196" y="112"/>
                  <a:pt x="221" y="87"/>
                  <a:pt x="221" y="56"/>
                </a:cubicBezTo>
                <a:cubicBezTo>
                  <a:pt x="221" y="25"/>
                  <a:pt x="196" y="0"/>
                  <a:pt x="165" y="0"/>
                </a:cubicBezTo>
                <a:close/>
                <a:moveTo>
                  <a:pt x="138" y="102"/>
                </a:moveTo>
                <a:cubicBezTo>
                  <a:pt x="122" y="93"/>
                  <a:pt x="112" y="75"/>
                  <a:pt x="112" y="56"/>
                </a:cubicBezTo>
                <a:cubicBezTo>
                  <a:pt x="112" y="56"/>
                  <a:pt x="112" y="56"/>
                  <a:pt x="112" y="56"/>
                </a:cubicBezTo>
                <a:cubicBezTo>
                  <a:pt x="112" y="36"/>
                  <a:pt x="122" y="19"/>
                  <a:pt x="138" y="9"/>
                </a:cubicBezTo>
                <a:cubicBezTo>
                  <a:pt x="154" y="19"/>
                  <a:pt x="164" y="36"/>
                  <a:pt x="164" y="56"/>
                </a:cubicBezTo>
                <a:cubicBezTo>
                  <a:pt x="164" y="75"/>
                  <a:pt x="154" y="93"/>
                  <a:pt x="138" y="102"/>
                </a:cubicBezTo>
                <a:close/>
                <a:moveTo>
                  <a:pt x="83" y="102"/>
                </a:moveTo>
                <a:cubicBezTo>
                  <a:pt x="67" y="93"/>
                  <a:pt x="57" y="75"/>
                  <a:pt x="57" y="56"/>
                </a:cubicBezTo>
                <a:cubicBezTo>
                  <a:pt x="57" y="36"/>
                  <a:pt x="67" y="19"/>
                  <a:pt x="83" y="9"/>
                </a:cubicBezTo>
                <a:cubicBezTo>
                  <a:pt x="99" y="19"/>
                  <a:pt x="110" y="36"/>
                  <a:pt x="110" y="56"/>
                </a:cubicBezTo>
                <a:cubicBezTo>
                  <a:pt x="110" y="56"/>
                  <a:pt x="110" y="56"/>
                  <a:pt x="110" y="56"/>
                </a:cubicBezTo>
                <a:cubicBezTo>
                  <a:pt x="110" y="75"/>
                  <a:pt x="99" y="93"/>
                  <a:pt x="83" y="102"/>
                </a:cubicBezTo>
                <a:close/>
                <a:moveTo>
                  <a:pt x="111" y="2"/>
                </a:moveTo>
                <a:cubicBezTo>
                  <a:pt x="120" y="2"/>
                  <a:pt x="128" y="4"/>
                  <a:pt x="136" y="8"/>
                </a:cubicBezTo>
                <a:cubicBezTo>
                  <a:pt x="123" y="16"/>
                  <a:pt x="114" y="30"/>
                  <a:pt x="111" y="45"/>
                </a:cubicBezTo>
                <a:cubicBezTo>
                  <a:pt x="108" y="30"/>
                  <a:pt x="98" y="16"/>
                  <a:pt x="85" y="8"/>
                </a:cubicBezTo>
                <a:cubicBezTo>
                  <a:pt x="93" y="4"/>
                  <a:pt x="101" y="2"/>
                  <a:pt x="111" y="2"/>
                </a:cubicBezTo>
                <a:close/>
                <a:moveTo>
                  <a:pt x="56" y="110"/>
                </a:moveTo>
                <a:cubicBezTo>
                  <a:pt x="26" y="110"/>
                  <a:pt x="2" y="85"/>
                  <a:pt x="2" y="56"/>
                </a:cubicBezTo>
                <a:cubicBezTo>
                  <a:pt x="2" y="26"/>
                  <a:pt x="26" y="2"/>
                  <a:pt x="56" y="2"/>
                </a:cubicBezTo>
                <a:cubicBezTo>
                  <a:pt x="65" y="2"/>
                  <a:pt x="74" y="4"/>
                  <a:pt x="81" y="8"/>
                </a:cubicBezTo>
                <a:cubicBezTo>
                  <a:pt x="65" y="18"/>
                  <a:pt x="55" y="36"/>
                  <a:pt x="55" y="56"/>
                </a:cubicBezTo>
                <a:cubicBezTo>
                  <a:pt x="55" y="76"/>
                  <a:pt x="65" y="93"/>
                  <a:pt x="81" y="103"/>
                </a:cubicBezTo>
                <a:cubicBezTo>
                  <a:pt x="74" y="107"/>
                  <a:pt x="65" y="110"/>
                  <a:pt x="56" y="110"/>
                </a:cubicBezTo>
                <a:close/>
                <a:moveTo>
                  <a:pt x="85" y="103"/>
                </a:moveTo>
                <a:cubicBezTo>
                  <a:pt x="98" y="95"/>
                  <a:pt x="108" y="82"/>
                  <a:pt x="111" y="66"/>
                </a:cubicBezTo>
                <a:cubicBezTo>
                  <a:pt x="114" y="82"/>
                  <a:pt x="123" y="95"/>
                  <a:pt x="136" y="103"/>
                </a:cubicBezTo>
                <a:cubicBezTo>
                  <a:pt x="128" y="107"/>
                  <a:pt x="120" y="110"/>
                  <a:pt x="111" y="110"/>
                </a:cubicBezTo>
                <a:cubicBezTo>
                  <a:pt x="101" y="110"/>
                  <a:pt x="93" y="107"/>
                  <a:pt x="85" y="103"/>
                </a:cubicBezTo>
                <a:close/>
                <a:moveTo>
                  <a:pt x="165" y="110"/>
                </a:moveTo>
                <a:cubicBezTo>
                  <a:pt x="156" y="110"/>
                  <a:pt x="148" y="107"/>
                  <a:pt x="140" y="103"/>
                </a:cubicBezTo>
                <a:cubicBezTo>
                  <a:pt x="156" y="93"/>
                  <a:pt x="166" y="76"/>
                  <a:pt x="166" y="56"/>
                </a:cubicBezTo>
                <a:cubicBezTo>
                  <a:pt x="166" y="36"/>
                  <a:pt x="156" y="18"/>
                  <a:pt x="140" y="8"/>
                </a:cubicBezTo>
                <a:cubicBezTo>
                  <a:pt x="148" y="4"/>
                  <a:pt x="156" y="2"/>
                  <a:pt x="165" y="2"/>
                </a:cubicBezTo>
                <a:cubicBezTo>
                  <a:pt x="195" y="2"/>
                  <a:pt x="219" y="26"/>
                  <a:pt x="219" y="56"/>
                </a:cubicBezTo>
                <a:cubicBezTo>
                  <a:pt x="219" y="56"/>
                  <a:pt x="219" y="56"/>
                  <a:pt x="219" y="56"/>
                </a:cubicBezTo>
                <a:cubicBezTo>
                  <a:pt x="219" y="85"/>
                  <a:pt x="195" y="110"/>
                  <a:pt x="165" y="1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2"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99" y="2364391"/>
            <a:ext cx="6986251" cy="39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3519677"/>
            <a:ext cx="6944063" cy="47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2827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33" y="526120"/>
            <a:ext cx="8246087" cy="588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Over 4,000 Free Diagrams</a:t>
            </a:r>
            <a:endParaRPr lang="en-US" dirty="0"/>
          </a:p>
        </p:txBody>
      </p:sp>
      <p:sp>
        <p:nvSpPr>
          <p:cNvPr id="3" name="Text Placeholder 2"/>
          <p:cNvSpPr>
            <a:spLocks noGrp="1"/>
          </p:cNvSpPr>
          <p:nvPr>
            <p:ph type="body" idx="10"/>
          </p:nvPr>
        </p:nvSpPr>
        <p:spPr/>
        <p:txBody>
          <a:bodyPr/>
          <a:lstStyle/>
          <a:p>
            <a:r>
              <a:rPr lang="en-US" dirty="0" smtClean="0"/>
              <a:t>Duarte’s Diagrammer.com </a:t>
            </a:r>
            <a:endParaRPr lang="en-US" dirty="0"/>
          </a:p>
        </p:txBody>
      </p:sp>
      <p:sp>
        <p:nvSpPr>
          <p:cNvPr id="4" name="Content Placeholder 3"/>
          <p:cNvSpPr>
            <a:spLocks noGrp="1"/>
          </p:cNvSpPr>
          <p:nvPr>
            <p:ph idx="1"/>
          </p:nvPr>
        </p:nvSpPr>
        <p:spPr/>
        <p:txBody>
          <a:bodyPr/>
          <a:lstStyle/>
          <a:p>
            <a:pPr lvl="2"/>
            <a:r>
              <a:rPr lang="en-US" dirty="0" smtClean="0"/>
              <a:t>Duarte, Inc. has built thousands of diagrams that fit into the taxonomy on the previous five pages. Go to </a:t>
            </a:r>
            <a:r>
              <a:rPr lang="en-US" u="sng" dirty="0" smtClean="0">
                <a:solidFill>
                  <a:schemeClr val="accent3"/>
                </a:solidFill>
                <a:hlinkClick r:id="rId3"/>
              </a:rPr>
              <a:t>diagrammer.com</a:t>
            </a:r>
            <a:r>
              <a:rPr lang="en-US" dirty="0" smtClean="0"/>
              <a:t> </a:t>
            </a:r>
            <a:br>
              <a:rPr lang="en-US" dirty="0" smtClean="0"/>
            </a:br>
            <a:r>
              <a:rPr lang="en-US" dirty="0" smtClean="0"/>
              <a:t>for </a:t>
            </a:r>
            <a:r>
              <a:rPr lang="en-US" dirty="0" smtClean="0">
                <a:solidFill>
                  <a:schemeClr val="accent3"/>
                </a:solidFill>
              </a:rPr>
              <a:t>over 4,000 free, custom-made diagrams </a:t>
            </a:r>
            <a:r>
              <a:rPr lang="en-US" dirty="0" smtClean="0"/>
              <a:t>that fit in this framework.</a:t>
            </a:r>
            <a:endParaRPr lang="en-US" dirty="0"/>
          </a:p>
        </p:txBody>
      </p:sp>
      <p:sp>
        <p:nvSpPr>
          <p:cNvPr id="7" name="Rectangle 6">
            <a:hlinkClick r:id="rId4"/>
          </p:cNvPr>
          <p:cNvSpPr/>
          <p:nvPr/>
        </p:nvSpPr>
        <p:spPr bwMode="gray">
          <a:xfrm>
            <a:off x="1252728" y="1134598"/>
            <a:ext cx="1604587" cy="291866"/>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 name="Rectangle 7">
            <a:hlinkClick r:id="rId4"/>
          </p:cNvPr>
          <p:cNvSpPr/>
          <p:nvPr/>
        </p:nvSpPr>
        <p:spPr bwMode="gray">
          <a:xfrm>
            <a:off x="658645" y="2221992"/>
            <a:ext cx="2505179" cy="210312"/>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8772406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Diagrams Convey Information</a:t>
            </a:r>
            <a:endParaRPr lang="en-US" dirty="0"/>
          </a:p>
        </p:txBody>
      </p:sp>
      <p:sp>
        <p:nvSpPr>
          <p:cNvPr id="6" name="Content Placeholder 5"/>
          <p:cNvSpPr>
            <a:spLocks noGrp="1"/>
          </p:cNvSpPr>
          <p:nvPr>
            <p:ph idx="1"/>
          </p:nvPr>
        </p:nvSpPr>
        <p:spPr>
          <a:xfrm>
            <a:off x="457731" y="5130683"/>
            <a:ext cx="5909514" cy="1268528"/>
          </a:xfrm>
        </p:spPr>
        <p:txBody>
          <a:bodyPr/>
          <a:lstStyle/>
          <a:p>
            <a:r>
              <a:rPr lang="en-US" dirty="0"/>
              <a:t>SAP creates a series of </a:t>
            </a:r>
            <a:r>
              <a:rPr lang="en-US" dirty="0" smtClean="0"/>
              <a:t>skimmable “SAP Top 10” white papers. These informative documents shows the top 10 reason customers choose SAP. These unique documents address many of their clients’ industries, such as business transformation, life sciences, and others. </a:t>
            </a:r>
            <a:endParaRPr lang="en-US" dirty="0"/>
          </a:p>
        </p:txBody>
      </p:sp>
      <p:sp>
        <p:nvSpPr>
          <p:cNvPr id="7" name="Text Placeholder 6"/>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18475561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4723002" y="2061459"/>
            <a:ext cx="929640" cy="929640"/>
          </a:xfrm>
          <a:prstGeom prst="ellipse">
            <a:avLst/>
          </a:prstGeom>
          <a:solidFill>
            <a:srgbClr val="E800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5"/>
          <p:cNvSpPr txBox="1">
            <a:spLocks/>
          </p:cNvSpPr>
          <p:nvPr/>
        </p:nvSpPr>
        <p:spPr>
          <a:xfrm>
            <a:off x="1706430" y="5604998"/>
            <a:ext cx="5731140" cy="414337"/>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1200"/>
              </a:spcAft>
              <a:buFont typeface="Arial" pitchFamily="34" charset="0"/>
              <a:buNone/>
              <a:defRPr lang="en-US" sz="1200" i="1" kern="1200">
                <a:solidFill>
                  <a:schemeClr val="tx1">
                    <a:lumMod val="75000"/>
                    <a:lumOff val="25000"/>
                  </a:schemeClr>
                </a:solidFill>
                <a:latin typeface="Georgia" pitchFamily="18" charset="0"/>
                <a:ea typeface="+mn-ea"/>
                <a:cs typeface="+mn-cs"/>
              </a:defRPr>
            </a:lvl1pPr>
            <a:lvl2pPr marL="176213" indent="-176213" algn="l" defTabSz="914400" rtl="0" eaLnBrk="1" latinLnBrk="0" hangingPunct="1">
              <a:lnSpc>
                <a:spcPct val="120000"/>
              </a:lnSpc>
              <a:spcBef>
                <a:spcPts val="0"/>
              </a:spcBef>
              <a:spcAft>
                <a:spcPts val="1000"/>
              </a:spcAft>
              <a:buSzPct val="100000"/>
              <a:buFont typeface="Symbol" charset="2"/>
              <a:buChar char="•"/>
              <a:defRPr lang="en-US" sz="1100" kern="1200" dirty="0" smtClean="0">
                <a:solidFill>
                  <a:srgbClr val="7F7F7F"/>
                </a:solidFill>
                <a:latin typeface="+mn-lt"/>
                <a:ea typeface="+mn-ea"/>
                <a:cs typeface="+mn-cs"/>
              </a:defRPr>
            </a:lvl2pPr>
            <a:lvl3pPr marL="574675" indent="-177800" algn="l" defTabSz="914400" rtl="0" eaLnBrk="1" latinLnBrk="0" hangingPunct="1">
              <a:lnSpc>
                <a:spcPct val="110000"/>
              </a:lnSpc>
              <a:spcBef>
                <a:spcPts val="0"/>
              </a:spcBef>
              <a:spcAft>
                <a:spcPts val="600"/>
              </a:spcAft>
              <a:buFont typeface="Arial"/>
              <a:buChar char="—"/>
              <a:defRPr lang="en-US" sz="1000" kern="1200" dirty="0" smtClean="0">
                <a:solidFill>
                  <a:srgbClr val="7F7F7F"/>
                </a:solidFill>
                <a:latin typeface="+mn-lt"/>
                <a:ea typeface="+mn-ea"/>
                <a:cs typeface="+mn-cs"/>
              </a:defRPr>
            </a:lvl3pPr>
            <a:lvl4pPr marL="1431925" indent="-174625"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4pPr>
            <a:lvl5pPr marL="2057400" indent="-228600"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3" indent="0" fontAlgn="auto">
              <a:lnSpc>
                <a:spcPct val="120000"/>
              </a:lnSpc>
              <a:spcBef>
                <a:spcPts val="600"/>
              </a:spcBef>
              <a:spcAft>
                <a:spcPts val="1200"/>
              </a:spcAft>
              <a:buClrTx/>
              <a:buSzTx/>
              <a:buFont typeface="Calibri" panose="020F0502020204030204" pitchFamily="34" charset="0"/>
              <a:buChar char="​"/>
              <a:tabLst/>
              <a:defRPr/>
            </a:pPr>
            <a:r>
              <a:rPr lang="en-US" sz="1100" i="1" dirty="0">
                <a:solidFill>
                  <a:schemeClr val="tx1">
                    <a:lumMod val="75000"/>
                    <a:lumOff val="25000"/>
                  </a:schemeClr>
                </a:solidFill>
              </a:rPr>
              <a:t>Front page has a bold title, clear subtitle, and logo element. </a:t>
            </a:r>
          </a:p>
        </p:txBody>
      </p:sp>
      <p:pic>
        <p:nvPicPr>
          <p:cNvPr id="21" name="Picture Placeholder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9" y="1134598"/>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Box 11"/>
          <p:cNvSpPr txBox="1"/>
          <p:nvPr/>
        </p:nvSpPr>
        <p:spPr>
          <a:xfrm>
            <a:off x="5150513" y="5505831"/>
            <a:ext cx="2287057" cy="78847"/>
          </a:xfrm>
          <a:prstGeom prst="rect">
            <a:avLst/>
          </a:prstGeom>
          <a:noFill/>
        </p:spPr>
        <p:txBody>
          <a:bodyPr vert="horz" wrap="square" lIns="0" tIns="0" rIns="0" bIns="0" numCol="1" spcCol="228600" rtlCol="0">
            <a:noAutofit/>
          </a:bodyPr>
          <a:lstStyle/>
          <a:p>
            <a:pPr algn="r"/>
            <a:endParaRPr lang="de-DE" sz="600" dirty="0">
              <a:solidFill>
                <a:schemeClr val="bg1"/>
              </a:solidFill>
              <a:latin typeface="+mj-lt"/>
            </a:endParaRPr>
          </a:p>
        </p:txBody>
      </p:sp>
      <p:sp>
        <p:nvSpPr>
          <p:cNvPr id="2" name="Text Placeholder 1"/>
          <p:cNvSpPr>
            <a:spLocks noGrp="1"/>
          </p:cNvSpPr>
          <p:nvPr>
            <p:ph type="body" sz="quarter" idx="20"/>
          </p:nvPr>
        </p:nvSpPr>
        <p:spPr>
          <a:xfrm>
            <a:off x="458788" y="6318541"/>
            <a:ext cx="5438508" cy="458788"/>
          </a:xfrm>
        </p:spPr>
        <p:txBody>
          <a:bodyPr/>
          <a:lstStyle/>
          <a:p>
            <a:r>
              <a:rPr lang="en-US" dirty="0"/>
              <a:t>Source</a:t>
            </a:r>
            <a:r>
              <a:rPr lang="en-US" dirty="0">
                <a:hlinkClick r:id="rId3"/>
              </a:rPr>
              <a:t>: </a:t>
            </a:r>
            <a:r>
              <a:rPr lang="en-US" u="sng" dirty="0">
                <a:hlinkClick r:id="rId3"/>
              </a:rPr>
              <a:t>http://global.sap.com/netherlands/about/pdfs/2011-02_TenReasonsCustomersChooseSAP.pdf</a:t>
            </a:r>
            <a:r>
              <a:rPr lang="en-US" dirty="0"/>
              <a:t/>
            </a:r>
            <a:br>
              <a:rPr lang="en-US" dirty="0"/>
            </a:br>
            <a:r>
              <a:rPr lang="en-US" dirty="0"/>
              <a:t>© 2014. SAP AG or an SAP affiliate company. All rights reserved</a:t>
            </a:r>
            <a:r>
              <a:rPr lang="en-US" dirty="0" smtClean="0"/>
              <a:t>.</a:t>
            </a:r>
            <a:endParaRPr lang="en-US" dirty="0"/>
          </a:p>
        </p:txBody>
      </p:sp>
    </p:spTree>
    <p:extLst>
      <p:ext uri="{BB962C8B-B14F-4D97-AF65-F5344CB8AC3E}">
        <p14:creationId xmlns:p14="http://schemas.microsoft.com/office/powerpoint/2010/main" val="2544731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p:txBody>
          <a:bodyPr/>
          <a:lstStyle/>
          <a:p>
            <a:r>
              <a:rPr lang="en-US" dirty="0" smtClean="0"/>
              <a:t>© 2014. SAP AG or an SAP affiliate company. All rights reserved. </a:t>
            </a:r>
            <a:endParaRPr lang="de-DE" dirty="0"/>
          </a:p>
        </p:txBody>
      </p:sp>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3" name="Text Placeholder 5"/>
          <p:cNvSpPr txBox="1">
            <a:spLocks/>
          </p:cNvSpPr>
          <p:nvPr/>
        </p:nvSpPr>
        <p:spPr>
          <a:xfrm>
            <a:off x="1706430" y="5604998"/>
            <a:ext cx="5731140" cy="414337"/>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1200"/>
              </a:spcAft>
              <a:buFont typeface="Arial" pitchFamily="34" charset="0"/>
              <a:buNone/>
              <a:defRPr lang="en-US" sz="1200" i="1" kern="1200">
                <a:solidFill>
                  <a:schemeClr val="tx1">
                    <a:lumMod val="75000"/>
                    <a:lumOff val="25000"/>
                  </a:schemeClr>
                </a:solidFill>
                <a:latin typeface="Georgia" pitchFamily="18" charset="0"/>
                <a:ea typeface="+mn-ea"/>
                <a:cs typeface="+mn-cs"/>
              </a:defRPr>
            </a:lvl1pPr>
            <a:lvl2pPr marL="176213" indent="-176213" algn="l" defTabSz="914400" rtl="0" eaLnBrk="1" latinLnBrk="0" hangingPunct="1">
              <a:lnSpc>
                <a:spcPct val="120000"/>
              </a:lnSpc>
              <a:spcBef>
                <a:spcPts val="0"/>
              </a:spcBef>
              <a:spcAft>
                <a:spcPts val="1000"/>
              </a:spcAft>
              <a:buSzPct val="100000"/>
              <a:buFont typeface="Symbol" charset="2"/>
              <a:buChar char="•"/>
              <a:defRPr lang="en-US" sz="1100" kern="1200" dirty="0" smtClean="0">
                <a:solidFill>
                  <a:srgbClr val="7F7F7F"/>
                </a:solidFill>
                <a:latin typeface="+mn-lt"/>
                <a:ea typeface="+mn-ea"/>
                <a:cs typeface="+mn-cs"/>
              </a:defRPr>
            </a:lvl2pPr>
            <a:lvl3pPr marL="574675" indent="-177800" algn="l" defTabSz="914400" rtl="0" eaLnBrk="1" latinLnBrk="0" hangingPunct="1">
              <a:lnSpc>
                <a:spcPct val="110000"/>
              </a:lnSpc>
              <a:spcBef>
                <a:spcPts val="0"/>
              </a:spcBef>
              <a:spcAft>
                <a:spcPts val="600"/>
              </a:spcAft>
              <a:buFont typeface="Arial"/>
              <a:buChar char="—"/>
              <a:defRPr lang="en-US" sz="1000" kern="1200" dirty="0" smtClean="0">
                <a:solidFill>
                  <a:srgbClr val="7F7F7F"/>
                </a:solidFill>
                <a:latin typeface="+mn-lt"/>
                <a:ea typeface="+mn-ea"/>
                <a:cs typeface="+mn-cs"/>
              </a:defRPr>
            </a:lvl3pPr>
            <a:lvl4pPr marL="1431925" indent="-174625"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4pPr>
            <a:lvl5pPr marL="2057400" indent="-228600"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3" indent="0" fontAlgn="auto">
              <a:lnSpc>
                <a:spcPct val="120000"/>
              </a:lnSpc>
              <a:spcBef>
                <a:spcPts val="600"/>
              </a:spcBef>
              <a:spcAft>
                <a:spcPts val="1200"/>
              </a:spcAft>
              <a:buClrTx/>
              <a:buSzTx/>
              <a:buFont typeface="Calibri" panose="020F0502020204030204" pitchFamily="34" charset="0"/>
              <a:buChar char="​"/>
              <a:tabLst/>
              <a:defRPr/>
            </a:pPr>
            <a:r>
              <a:rPr lang="en-US" sz="1100" i="1" dirty="0" smtClean="0">
                <a:solidFill>
                  <a:schemeClr val="tx1">
                    <a:lumMod val="75000"/>
                    <a:lumOff val="25000"/>
                  </a:schemeClr>
                </a:solidFill>
              </a:rPr>
              <a:t>Understand </a:t>
            </a:r>
            <a:r>
              <a:rPr lang="en-US" sz="1100" i="1" dirty="0">
                <a:solidFill>
                  <a:schemeClr val="tx1">
                    <a:lumMod val="75000"/>
                    <a:lumOff val="25000"/>
                  </a:schemeClr>
                </a:solidFill>
              </a:rPr>
              <a:t>the benefits immediately, just from </a:t>
            </a:r>
            <a:r>
              <a:rPr lang="en-US" sz="1100" i="1" dirty="0" smtClean="0">
                <a:solidFill>
                  <a:schemeClr val="tx1">
                    <a:lumMod val="75000"/>
                    <a:lumOff val="25000"/>
                  </a:schemeClr>
                </a:solidFill>
              </a:rPr>
              <a:t>reading </a:t>
            </a:r>
            <a:r>
              <a:rPr lang="en-US" sz="1100" i="1" dirty="0">
                <a:solidFill>
                  <a:schemeClr val="tx1">
                    <a:lumMod val="75000"/>
                    <a:lumOff val="25000"/>
                  </a:schemeClr>
                </a:solidFill>
              </a:rPr>
              <a:t>the table of contents. </a:t>
            </a:r>
          </a:p>
        </p:txBody>
      </p:sp>
      <p:sp>
        <p:nvSpPr>
          <p:cNvPr id="6" name="TextBox 5"/>
          <p:cNvSpPr txBox="1"/>
          <p:nvPr/>
        </p:nvSpPr>
        <p:spPr>
          <a:xfrm>
            <a:off x="5150513" y="5505831"/>
            <a:ext cx="2287057" cy="78847"/>
          </a:xfrm>
          <a:prstGeom prst="rect">
            <a:avLst/>
          </a:prstGeom>
          <a:noFill/>
        </p:spPr>
        <p:txBody>
          <a:bodyPr vert="horz" wrap="square" lIns="0" tIns="0" rIns="0" bIns="0" numCol="1" spcCol="228600" rtlCol="0">
            <a:noAutofit/>
          </a:bodyPr>
          <a:lstStyle/>
          <a:p>
            <a:pPr algn="r"/>
            <a:endParaRPr lang="de-DE" sz="600" dirty="0">
              <a:solidFill>
                <a:schemeClr val="bg1"/>
              </a:solidFill>
              <a:latin typeface="+mj-lt"/>
            </a:endParaRPr>
          </a:p>
        </p:txBody>
      </p:sp>
    </p:spTree>
    <p:extLst>
      <p:ext uri="{BB962C8B-B14F-4D97-AF65-F5344CB8AC3E}">
        <p14:creationId xmlns:p14="http://schemas.microsoft.com/office/powerpoint/2010/main" val="18541948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tabulation system at the top helps with context and way-finding.</a:t>
            </a:r>
            <a:br>
              <a:rPr lang="en-US" dirty="0">
                <a:solidFill>
                  <a:schemeClr val="tx1">
                    <a:lumMod val="75000"/>
                    <a:lumOff val="25000"/>
                  </a:schemeClr>
                </a:solidFill>
              </a:rPr>
            </a:br>
            <a:r>
              <a:rPr lang="en-US" dirty="0">
                <a:solidFill>
                  <a:schemeClr val="tx1">
                    <a:lumMod val="75000"/>
                    <a:lumOff val="25000"/>
                  </a:schemeClr>
                </a:solidFill>
              </a:rPr>
              <a:t>They </a:t>
            </a:r>
            <a:r>
              <a:rPr lang="en-US" dirty="0" smtClean="0">
                <a:solidFill>
                  <a:schemeClr val="tx1">
                    <a:lumMod val="75000"/>
                    <a:lumOff val="25000"/>
                  </a:schemeClr>
                </a:solidFill>
              </a:rPr>
              <a:t>highlight </a:t>
            </a:r>
            <a:r>
              <a:rPr lang="en-US" dirty="0">
                <a:solidFill>
                  <a:schemeClr val="tx1">
                    <a:lumMod val="75000"/>
                    <a:lumOff val="25000"/>
                  </a:schemeClr>
                </a:solidFill>
              </a:rPr>
              <a:t>what i</a:t>
            </a:r>
            <a:r>
              <a:rPr lang="en-US" dirty="0" smtClean="0">
                <a:solidFill>
                  <a:schemeClr val="tx1">
                    <a:lumMod val="75000"/>
                    <a:lumOff val="25000"/>
                  </a:schemeClr>
                </a:solidFill>
              </a:rPr>
              <a:t>s </a:t>
            </a:r>
            <a:r>
              <a:rPr lang="en-US" dirty="0">
                <a:solidFill>
                  <a:schemeClr val="tx1">
                    <a:lumMod val="75000"/>
                    <a:lumOff val="25000"/>
                  </a:schemeClr>
                </a:solidFill>
              </a:rPr>
              <a:t>important in the data.</a:t>
            </a:r>
          </a:p>
        </p:txBody>
      </p:sp>
      <p:sp>
        <p:nvSpPr>
          <p:cNvPr id="6" name="Text Placeholder 5"/>
          <p:cNvSpPr>
            <a:spLocks noGrp="1"/>
          </p:cNvSpPr>
          <p:nvPr>
            <p:ph type="body" sz="quarter" idx="16"/>
          </p:nvPr>
        </p:nvSpPr>
        <p:spPr/>
        <p:txBody>
          <a:bodyPr/>
          <a:lstStyle/>
          <a:p>
            <a:r>
              <a:rPr lang="en-US" dirty="0"/>
              <a:t>© 2014. SAP AG or an SAP affiliate company. All rights reserved. </a:t>
            </a:r>
          </a:p>
        </p:txBody>
      </p:sp>
    </p:spTree>
    <p:extLst>
      <p:ext uri="{BB962C8B-B14F-4D97-AF65-F5344CB8AC3E}">
        <p14:creationId xmlns:p14="http://schemas.microsoft.com/office/powerpoint/2010/main" val="32895557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Bold color palette and typographical hierarchy make processing data easy. </a:t>
            </a:r>
            <a:r>
              <a:rPr lang="en-US" dirty="0" smtClean="0">
                <a:solidFill>
                  <a:schemeClr val="tx1">
                    <a:lumMod val="75000"/>
                    <a:lumOff val="25000"/>
                  </a:schemeClr>
                </a:solidFill>
              </a:rPr>
              <a:t/>
            </a:r>
            <a:br>
              <a:rPr lang="en-US" dirty="0" smtClean="0">
                <a:solidFill>
                  <a:schemeClr val="tx1">
                    <a:lumMod val="75000"/>
                    <a:lumOff val="25000"/>
                  </a:schemeClr>
                </a:solidFill>
              </a:rPr>
            </a:br>
            <a:r>
              <a:rPr lang="en-US" dirty="0" smtClean="0">
                <a:solidFill>
                  <a:schemeClr val="tx1">
                    <a:lumMod val="75000"/>
                    <a:lumOff val="25000"/>
                  </a:schemeClr>
                </a:solidFill>
              </a:rPr>
              <a:t>The </a:t>
            </a:r>
            <a:r>
              <a:rPr lang="en-US" dirty="0">
                <a:solidFill>
                  <a:schemeClr val="tx1">
                    <a:lumMod val="75000"/>
                    <a:lumOff val="25000"/>
                  </a:schemeClr>
                </a:solidFill>
              </a:rPr>
              <a:t>important data is in a bold color and secondary information is neutral.</a:t>
            </a:r>
          </a:p>
        </p:txBody>
      </p:sp>
      <p:sp>
        <p:nvSpPr>
          <p:cNvPr id="4" name="Text Placeholder 3"/>
          <p:cNvSpPr>
            <a:spLocks noGrp="1"/>
          </p:cNvSpPr>
          <p:nvPr>
            <p:ph type="body" sz="quarter" idx="16"/>
          </p:nvPr>
        </p:nvSpPr>
        <p:spPr/>
        <p:txBody>
          <a:bodyPr/>
          <a:lstStyle/>
          <a:p>
            <a:r>
              <a:rPr lang="en-US" dirty="0"/>
              <a:t>© 2014. SAP AG or an SAP affiliate company. All rights reserved. </a:t>
            </a:r>
            <a:endParaRPr lang="de-DE" dirty="0"/>
          </a:p>
        </p:txBody>
      </p:sp>
    </p:spTree>
    <p:extLst>
      <p:ext uri="{BB962C8B-B14F-4D97-AF65-F5344CB8AC3E}">
        <p14:creationId xmlns:p14="http://schemas.microsoft.com/office/powerpoint/2010/main" val="10318876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smtClean="0">
                <a:solidFill>
                  <a:schemeClr val="tx1">
                    <a:lumMod val="75000"/>
                    <a:lumOff val="25000"/>
                  </a:schemeClr>
                </a:solidFill>
              </a:rPr>
              <a:t>The portability of this collateral form is </a:t>
            </a:r>
            <a:r>
              <a:rPr lang="en-US" dirty="0">
                <a:solidFill>
                  <a:schemeClr val="tx1">
                    <a:lumMod val="75000"/>
                    <a:lumOff val="25000"/>
                  </a:schemeClr>
                </a:solidFill>
              </a:rPr>
              <a:t>a simple way to arm </a:t>
            </a:r>
            <a:r>
              <a:rPr lang="en-US" dirty="0" smtClean="0">
                <a:solidFill>
                  <a:schemeClr val="tx1">
                    <a:lumMod val="75000"/>
                    <a:lumOff val="25000"/>
                  </a:schemeClr>
                </a:solidFill>
              </a:rPr>
              <a:t/>
            </a:r>
            <a:br>
              <a:rPr lang="en-US" dirty="0" smtClean="0">
                <a:solidFill>
                  <a:schemeClr val="tx1">
                    <a:lumMod val="75000"/>
                    <a:lumOff val="25000"/>
                  </a:schemeClr>
                </a:solidFill>
              </a:rPr>
            </a:br>
            <a:r>
              <a:rPr lang="en-US" dirty="0" smtClean="0">
                <a:solidFill>
                  <a:schemeClr val="tx1">
                    <a:lumMod val="75000"/>
                    <a:lumOff val="25000"/>
                  </a:schemeClr>
                </a:solidFill>
              </a:rPr>
              <a:t>sales</a:t>
            </a:r>
            <a:r>
              <a:rPr lang="en-US" dirty="0">
                <a:solidFill>
                  <a:schemeClr val="tx1">
                    <a:lumMod val="75000"/>
                    <a:lumOff val="25000"/>
                  </a:schemeClr>
                </a:solidFill>
              </a:rPr>
              <a:t> </a:t>
            </a:r>
            <a:r>
              <a:rPr lang="en-US" dirty="0" smtClean="0">
                <a:solidFill>
                  <a:schemeClr val="tx1">
                    <a:lumMod val="75000"/>
                    <a:lumOff val="25000"/>
                  </a:schemeClr>
                </a:solidFill>
              </a:rPr>
              <a:t>reps </a:t>
            </a:r>
            <a:r>
              <a:rPr lang="en-US" dirty="0">
                <a:solidFill>
                  <a:schemeClr val="tx1">
                    <a:lumMod val="75000"/>
                    <a:lumOff val="25000"/>
                  </a:schemeClr>
                </a:solidFill>
              </a:rPr>
              <a:t>with chunks of </a:t>
            </a:r>
            <a:r>
              <a:rPr lang="en-US" dirty="0" smtClean="0">
                <a:solidFill>
                  <a:schemeClr val="tx1">
                    <a:lumMod val="75000"/>
                    <a:lumOff val="25000"/>
                  </a:schemeClr>
                </a:solidFill>
              </a:rPr>
              <a:t>impactful content</a:t>
            </a:r>
            <a:r>
              <a:rPr lang="en-US" dirty="0">
                <a:solidFill>
                  <a:schemeClr val="tx1">
                    <a:lumMod val="75000"/>
                    <a:lumOff val="25000"/>
                  </a:schemeClr>
                </a:solidFill>
              </a:rPr>
              <a:t>. </a:t>
            </a:r>
          </a:p>
        </p:txBody>
      </p:sp>
      <p:pic>
        <p:nvPicPr>
          <p:cNvPr id="15"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4" name="Text Placeholder 3"/>
          <p:cNvSpPr>
            <a:spLocks noGrp="1"/>
          </p:cNvSpPr>
          <p:nvPr>
            <p:ph type="body" sz="quarter" idx="16"/>
          </p:nvPr>
        </p:nvSpPr>
        <p:spPr/>
        <p:txBody>
          <a:bodyPr/>
          <a:lstStyle/>
          <a:p>
            <a:r>
              <a:rPr lang="en-US" dirty="0" smtClean="0"/>
              <a:t>© 2014. SAP AG or an SAP affiliate company. All rights reserved. </a:t>
            </a:r>
            <a:endParaRPr lang="de-DE" dirty="0"/>
          </a:p>
        </p:txBody>
      </p:sp>
    </p:spTree>
    <p:extLst>
      <p:ext uri="{BB962C8B-B14F-4D97-AF65-F5344CB8AC3E}">
        <p14:creationId xmlns:p14="http://schemas.microsoft.com/office/powerpoint/2010/main" val="29015862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Designing a</a:t>
            </a:r>
            <a:br>
              <a:rPr lang="en-US" dirty="0" smtClean="0"/>
            </a:br>
            <a:r>
              <a:rPr lang="en-US" dirty="0" smtClean="0"/>
              <a:t>Slidedoc</a:t>
            </a:r>
            <a:endParaRPr lang="en-US" dirty="0"/>
          </a:p>
        </p:txBody>
      </p:sp>
      <p:sp>
        <p:nvSpPr>
          <p:cNvPr id="11" name="Text Placeholder 10"/>
          <p:cNvSpPr>
            <a:spLocks noGrp="1"/>
          </p:cNvSpPr>
          <p:nvPr>
            <p:ph type="body" sz="quarter" idx="14"/>
          </p:nvPr>
        </p:nvSpPr>
        <p:spPr/>
        <p:txBody>
          <a:bodyPr/>
          <a:lstStyle/>
          <a:p>
            <a:r>
              <a:rPr lang="en-US" dirty="0"/>
              <a:t>Visual Systems Unify</a:t>
            </a:r>
          </a:p>
          <a:p>
            <a:r>
              <a:rPr lang="en-US" dirty="0"/>
              <a:t>Case Study: </a:t>
            </a:r>
            <a:r>
              <a:rPr lang="en-US" dirty="0" smtClean="0"/>
              <a:t>“</a:t>
            </a:r>
            <a:r>
              <a:rPr lang="en-US" dirty="0"/>
              <a:t>Power of Story” </a:t>
            </a:r>
          </a:p>
          <a:p>
            <a:r>
              <a:rPr lang="en-US" dirty="0"/>
              <a:t>Grids Add Structure </a:t>
            </a:r>
          </a:p>
          <a:p>
            <a:r>
              <a:rPr lang="en-US" dirty="0"/>
              <a:t>Breathe </a:t>
            </a:r>
            <a:r>
              <a:rPr lang="en-US" dirty="0" smtClean="0"/>
              <a:t>With </a:t>
            </a:r>
            <a:r>
              <a:rPr lang="en-US" dirty="0"/>
              <a:t>White Space </a:t>
            </a:r>
          </a:p>
          <a:p>
            <a:r>
              <a:rPr lang="en-US" dirty="0"/>
              <a:t>Typesetting Amplifies What’s Important </a:t>
            </a:r>
          </a:p>
        </p:txBody>
      </p:sp>
      <p:sp>
        <p:nvSpPr>
          <p:cNvPr id="12" name="Text Placeholder 11"/>
          <p:cNvSpPr>
            <a:spLocks noGrp="1"/>
          </p:cNvSpPr>
          <p:nvPr>
            <p:ph type="body" sz="quarter" idx="15"/>
          </p:nvPr>
        </p:nvSpPr>
        <p:spPr/>
        <p:txBody>
          <a:bodyPr/>
          <a:lstStyle/>
          <a:p>
            <a:r>
              <a:rPr lang="en-US" dirty="0" smtClean="0"/>
              <a:t>03</a:t>
            </a:r>
            <a:endParaRPr lang="en-US" dirty="0"/>
          </a:p>
        </p:txBody>
      </p:sp>
      <p:sp>
        <p:nvSpPr>
          <p:cNvPr id="3" name="Rectangle 2">
            <a:hlinkClick r:id="rId4"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 name="Rectangle 6">
            <a:hlinkClick r:id="rId5" action="ppaction://hlinksldjump"/>
          </p:cNvPr>
          <p:cNvSpPr/>
          <p:nvPr/>
        </p:nvSpPr>
        <p:spPr>
          <a:xfrm>
            <a:off x="457731" y="4706317"/>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 name="Rectangle 7">
            <a:hlinkClick r:id="rId6" action="ppaction://hlinksldjump"/>
          </p:cNvPr>
          <p:cNvSpPr/>
          <p:nvPr/>
        </p:nvSpPr>
        <p:spPr>
          <a:xfrm>
            <a:off x="457731" y="507748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7" action="ppaction://hlinksldjump"/>
          </p:cNvPr>
          <p:cNvSpPr/>
          <p:nvPr/>
        </p:nvSpPr>
        <p:spPr>
          <a:xfrm>
            <a:off x="457731" y="5482203"/>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3" name="Rectangle 12">
            <a:hlinkClick r:id="rId8" action="ppaction://hlinksldjump"/>
          </p:cNvPr>
          <p:cNvSpPr/>
          <p:nvPr/>
        </p:nvSpPr>
        <p:spPr>
          <a:xfrm>
            <a:off x="457731" y="58699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15649471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JPGQUALITY" val="95"/>
  <p:tag name="BASENAME" val=""/>
  <p:tag name="SAVETOFOLDER" val="C:\Users\Dan\Desktop\poop\"/>
  <p:tag name="IMAGEWIDTH" val="960"/>
  <p:tag name="IMAGEHEIGHT" val="720"/>
  <p:tag name="EXPORTRANGE" val="EntirePresentation"/>
  <p:tag name="SIZEBY" val="DPI"/>
  <p:tag name="OUTPUTDPI" val="96"/>
  <p:tag name="EXPORTAS" val="JPG"/>
  <p:tag name="NUMBERFORMAT" val="0000"/>
</p:tagLst>
</file>

<file path=ppt/theme/theme1.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26745</TotalTime>
  <Words>16102</Words>
  <Application>Microsoft Office PowerPoint</Application>
  <PresentationFormat>On-screen Show (4:3)</PresentationFormat>
  <Paragraphs>1276</Paragraphs>
  <Slides>165</Slides>
  <Notes>19</Notes>
  <HiddenSlides>0</HiddenSlides>
  <MMClips>0</MMClips>
  <ScaleCrop>false</ScaleCrop>
  <HeadingPairs>
    <vt:vector size="4" baseType="variant">
      <vt:variant>
        <vt:lpstr>Theme</vt:lpstr>
      </vt:variant>
      <vt:variant>
        <vt:i4>1</vt:i4>
      </vt:variant>
      <vt:variant>
        <vt:lpstr>Slide Titles</vt:lpstr>
      </vt:variant>
      <vt:variant>
        <vt:i4>165</vt:i4>
      </vt:variant>
    </vt:vector>
  </HeadingPairs>
  <TitlesOfParts>
    <vt:vector size="166" baseType="lpstr">
      <vt:lpstr>Duarte_Slidedocs</vt:lpstr>
      <vt:lpstr>Slidedocs</vt:lpstr>
      <vt:lpstr>TABLE OF CONTENTS </vt:lpstr>
      <vt:lpstr>COMMUNICATION HAS CHANGED</vt:lpstr>
      <vt:lpstr>SHORTER COMMUNICATION IS THE NEW NORM</vt:lpstr>
      <vt:lpstr>USERS NEED A BETTER WAY</vt:lpstr>
      <vt:lpstr>SLIDEDOCS™: A NEW MEDIUM</vt:lpstr>
      <vt:lpstr>IN FACT, THIS BOOK IS A SLIDEDOC</vt:lpstr>
      <vt:lpstr>You need a slidedoc if…</vt:lpstr>
      <vt:lpstr>The Case for Slidedocs</vt:lpstr>
      <vt:lpstr>The Call for  Conversations </vt:lpstr>
      <vt:lpstr>Presentations are familiar</vt:lpstr>
      <vt:lpstr>The right tool for the right job</vt:lpstr>
      <vt:lpstr>Conversations build consensus</vt:lpstr>
      <vt:lpstr>PowerPoint Presentation</vt:lpstr>
      <vt:lpstr>Presentations Vs. conversations</vt:lpstr>
      <vt:lpstr>Reintroducing the Slidedoc </vt:lpstr>
      <vt:lpstr>Documents are dense</vt:lpstr>
      <vt:lpstr>Spectrum of use </vt:lpstr>
      <vt:lpstr>Slidedocs fill the gap</vt:lpstr>
      <vt:lpstr>What is a slidedoc?</vt:lpstr>
      <vt:lpstr>How will you use slidedocs</vt:lpstr>
      <vt:lpstr>PowerPoint Presentation</vt:lpstr>
      <vt:lpstr>Presentation software is  the right tool for the job</vt:lpstr>
      <vt:lpstr>Connecting With Your Audience</vt:lpstr>
      <vt:lpstr>Use the right tool for the job</vt:lpstr>
      <vt:lpstr>slidedocs are Better for the audience</vt:lpstr>
      <vt:lpstr>PowerPoint Presentation</vt:lpstr>
      <vt:lpstr>Spread your smart thinking</vt:lpstr>
      <vt:lpstr>Three ways to produce  effective slidedocs</vt:lpstr>
      <vt:lpstr>Converting Documents  Into Slidedocs</vt:lpstr>
      <vt:lpstr>NOAA SOLAR PHYSICS CURRICULUM  |  BEFORE</vt:lpstr>
      <vt:lpstr>NOAA SOLAR PHYSICS CURRICULUM  |  after</vt:lpstr>
      <vt:lpstr>PowerPoint Presentation</vt:lpstr>
      <vt:lpstr>PowerPoint Presentation</vt:lpstr>
      <vt:lpstr>PowerPoint Presentation</vt:lpstr>
      <vt:lpstr>Publishing is changing</vt:lpstr>
      <vt:lpstr>Writing a Slidedoc</vt:lpstr>
      <vt:lpstr>Content Creation</vt:lpstr>
      <vt:lpstr>Know your audience</vt:lpstr>
      <vt:lpstr>State your big idea</vt:lpstr>
      <vt:lpstr>Unite around one point</vt:lpstr>
      <vt:lpstr>RECOMMENDED length of slidedocs</vt:lpstr>
      <vt:lpstr>Sell your idea with great copy</vt:lpstr>
      <vt:lpstr>Have an editorial Process</vt:lpstr>
      <vt:lpstr>Step 1: Ideate</vt:lpstr>
      <vt:lpstr>Step 2: Create</vt:lpstr>
      <vt:lpstr>Step 3: Refine</vt:lpstr>
      <vt:lpstr>Write Scannable copy</vt:lpstr>
      <vt:lpstr>Concision pays off</vt:lpstr>
      <vt:lpstr>Develop Titles With Meaning</vt:lpstr>
      <vt:lpstr>Opportunity for strong  topical structure</vt:lpstr>
      <vt:lpstr>topical structure is stronger than outlining categories</vt:lpstr>
      <vt:lpstr>Follow good writing practices</vt:lpstr>
      <vt:lpstr>Write compelling copy</vt:lpstr>
      <vt:lpstr>Edit the EXTRANEOUS and  AMPLIFY THE ESSENTIAL</vt:lpstr>
      <vt:lpstr>Example of purging</vt:lpstr>
      <vt:lpstr>Chunk information into bite-sized pieces</vt:lpstr>
      <vt:lpstr>Converting Dense Slides Into Slidedocs</vt:lpstr>
      <vt:lpstr>PowerPoint Presentation</vt:lpstr>
      <vt:lpstr>PowerPoint Presentation</vt:lpstr>
      <vt:lpstr>PowerPoint Presentation</vt:lpstr>
      <vt:lpstr>PowerPoint Presentation</vt:lpstr>
      <vt:lpstr>PowerPoint Presentation</vt:lpstr>
      <vt:lpstr>Critique for excellence</vt:lpstr>
      <vt:lpstr>Write an introduction or summary</vt:lpstr>
      <vt:lpstr>PowerPoint Presentation</vt:lpstr>
      <vt:lpstr>Architecture  of a Slidedoc</vt:lpstr>
      <vt:lpstr>Drawing insights from books</vt:lpstr>
      <vt:lpstr>Cover</vt:lpstr>
      <vt:lpstr>Anatomy of a Book cover</vt:lpstr>
      <vt:lpstr>Table of Contents</vt:lpstr>
      <vt:lpstr>Anatomy of a Table of Contents</vt:lpstr>
      <vt:lpstr>Headers and Footers</vt:lpstr>
      <vt:lpstr>Section heads</vt:lpstr>
      <vt:lpstr>Section signifiers</vt:lpstr>
      <vt:lpstr>Section signifiers</vt:lpstr>
      <vt:lpstr>Text emphasis</vt:lpstr>
      <vt:lpstr>Strong figure-to-text relationship</vt:lpstr>
      <vt:lpstr>Interactive Navigation</vt:lpstr>
      <vt:lpstr>End matter</vt:lpstr>
      <vt:lpstr>Slidedocs are interactive</vt:lpstr>
      <vt:lpstr>Data and Diagrams Clarify Content</vt:lpstr>
      <vt:lpstr>Data creates meaning</vt:lpstr>
      <vt:lpstr>Get to the point</vt:lpstr>
      <vt:lpstr>Highlight what’s important</vt:lpstr>
      <vt:lpstr>Diagrams show relationships</vt:lpstr>
      <vt:lpstr>Diagram taxonomy  |  Flow</vt:lpstr>
      <vt:lpstr>Diagram taxonomy  |  network</vt:lpstr>
      <vt:lpstr>Diagram taxonomy  |  segment</vt:lpstr>
      <vt:lpstr>Diagram taxonomy  |  stack</vt:lpstr>
      <vt:lpstr>Diagram taxonomy  |  Join</vt:lpstr>
      <vt:lpstr>Over 4,000 Free Diagrams</vt:lpstr>
      <vt:lpstr>Data and Diagrams Convey Information</vt:lpstr>
      <vt:lpstr>PowerPoint Presentation</vt:lpstr>
      <vt:lpstr>PowerPoint Presentation</vt:lpstr>
      <vt:lpstr>PowerPoint Presentation</vt:lpstr>
      <vt:lpstr>PowerPoint Presentation</vt:lpstr>
      <vt:lpstr>PowerPoint Presentation</vt:lpstr>
      <vt:lpstr>Designing a Slidedoc</vt:lpstr>
      <vt:lpstr>Visual Systems Unify</vt:lpstr>
      <vt:lpstr>Slidedocs enable visual conversations</vt:lpstr>
      <vt:lpstr>Establish a Visual language</vt:lpstr>
      <vt:lpstr>This slidedoc uses this visual language</vt:lpstr>
      <vt:lpstr>Free presentation software Templates</vt:lpstr>
      <vt:lpstr>Make slidedocs easy to identify</vt:lpstr>
      <vt:lpstr>make slidedocs distinct</vt:lpstr>
      <vt:lpstr>make slidedocs distinct</vt:lpstr>
      <vt:lpstr>Create a Unified Visual System</vt:lpstr>
      <vt:lpstr>PowerPoint Presentation</vt:lpstr>
      <vt:lpstr>PowerPoint Presentation</vt:lpstr>
      <vt:lpstr>PowerPoint Presentation</vt:lpstr>
      <vt:lpstr>PowerPoint Presentation</vt:lpstr>
      <vt:lpstr>When formatting should be done by a pro</vt:lpstr>
      <vt:lpstr>This slidedoc used to be ugly</vt:lpstr>
      <vt:lpstr>Grids Add  Structure</vt:lpstr>
      <vt:lpstr>Everything was made with structure</vt:lpstr>
      <vt:lpstr>GRIDS IN USE</vt:lpstr>
      <vt:lpstr>Typical slidedoc 4x3 Grid</vt:lpstr>
      <vt:lpstr>Grids create consistent organization</vt:lpstr>
      <vt:lpstr>4x3 is a classic slidedoc grid</vt:lpstr>
      <vt:lpstr>Breathe With  White Space</vt:lpstr>
      <vt:lpstr>Adding white space</vt:lpstr>
      <vt:lpstr>your content needs room to breathe</vt:lpstr>
      <vt:lpstr>PowerPoint Presentation</vt:lpstr>
      <vt:lpstr>PowerPoint Presentation</vt:lpstr>
      <vt:lpstr>Luxury brands use white space</vt:lpstr>
      <vt:lpstr>Typesetting Amplifies  What’s Important</vt:lpstr>
      <vt:lpstr>Why Typesetting is Important</vt:lpstr>
      <vt:lpstr>Formatting like a Pro</vt:lpstr>
      <vt:lpstr>Text hierarchy</vt:lpstr>
      <vt:lpstr>Text hierarchy Guidelines</vt:lpstr>
      <vt:lpstr>Anatomy of text hierarchy</vt:lpstr>
      <vt:lpstr>TEXT LAYOUT</vt:lpstr>
      <vt:lpstr>Small Screen Readability</vt:lpstr>
      <vt:lpstr>Testing your slides</vt:lpstr>
      <vt:lpstr>Best practices for the  visual display of information</vt:lpstr>
      <vt:lpstr>Delivering  a Slidedoc</vt:lpstr>
      <vt:lpstr>Printing and  Projecting Slidedocs </vt:lpstr>
      <vt:lpstr>Your job is to communicate</vt:lpstr>
      <vt:lpstr>Print slidedocs</vt:lpstr>
      <vt:lpstr>Projecting slidedocs</vt:lpstr>
      <vt:lpstr>Bad habits are hard to break,  but break them</vt:lpstr>
      <vt:lpstr>Distributing Slidedocs </vt:lpstr>
      <vt:lpstr>Distribute slidedocs online</vt:lpstr>
      <vt:lpstr>Use slidedocs for webinars</vt:lpstr>
      <vt:lpstr>View slidedocs on devices</vt:lpstr>
      <vt:lpstr>The danger of circulating sparse presentations</vt:lpstr>
      <vt:lpstr>Convert Cinematic Slides Into Slidedocs</vt:lpstr>
      <vt:lpstr>Simple slides need NOTES</vt:lpstr>
      <vt:lpstr>default notes view</vt:lpstr>
      <vt:lpstr>Modify the notes master</vt:lpstr>
      <vt:lpstr>Slidedocs can travel with AN appendix</vt:lpstr>
      <vt:lpstr>Horizontal layouts are an option, too!</vt:lpstr>
      <vt:lpstr>Spread Big Ideas  With Slidedocs</vt:lpstr>
      <vt:lpstr>Presentations help  spread slidedocs</vt:lpstr>
      <vt:lpstr>Benefits of spreading slidedocs</vt:lpstr>
      <vt:lpstr>slidedocs improve communication</vt:lpstr>
      <vt:lpstr>Your hard work will pay off</vt:lpstr>
      <vt:lpstr>Thank You</vt:lpstr>
      <vt:lpstr>Contact us</vt:lpstr>
      <vt:lpstr>PowerPoint Presentation</vt:lpstr>
      <vt:lpstr>PowerPoint Presentation</vt:lpstr>
      <vt:lpstr>Engaging with Duarte</vt:lpstr>
      <vt:lpstr>PowerPoint Presentation</vt:lpstr>
      <vt:lpstr>PowerPoint Presentation</vt:lpstr>
    </vt:vector>
  </TitlesOfParts>
  <Company>Duarte, Inc. 650-625-8200 info@duarte.com www.duarte.com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www.duarte.com slidedoc</dc:subject>
  <dc:creator>Nancy Duarte</dc:creator>
  <cp:keywords>slidedoc slidedocs Duarte, Inc. Nancy Duarte</cp:keywords>
  <dc:description>How do I make a slidedoc? What is a slidedoc?</dc:description>
  <cp:lastModifiedBy>Ashley Faus</cp:lastModifiedBy>
  <cp:revision>131</cp:revision>
  <cp:lastPrinted>2014-02-20T16:35:04Z</cp:lastPrinted>
  <dcterms:created xsi:type="dcterms:W3CDTF">2014-01-14T20:20:43Z</dcterms:created>
  <dcterms:modified xsi:type="dcterms:W3CDTF">2014-10-24T17:45:56Z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24749045</vt:lpwstr>
  </property>
  <property fmtid="{D5CDD505-2E9C-101B-9397-08002B2CF9AE}" pid="3" name="NXPowerLiteSettings">
    <vt:lpwstr>F98007B004F000</vt:lpwstr>
  </property>
  <property fmtid="{D5CDD505-2E9C-101B-9397-08002B2CF9AE}" pid="4" name="NXPowerLiteVersion">
    <vt:lpwstr>D5.0.2</vt:lpwstr>
  </property>
</Properties>
</file>